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8288000" cy="10287000"/>
  <p:notesSz cx="6858000" cy="9144000"/>
  <p:embeddedFontLst>
    <p:embeddedFont>
      <p:font typeface="Archivo Black" panose="020B0604020202020204" charset="0"/>
      <p:regular r:id="rId13"/>
    </p:embeddedFont>
    <p:embeddedFont>
      <p:font typeface="HK Grotesk Medium" panose="020B0604020202020204" charset="0"/>
      <p:regular r:id="rId14"/>
    </p:embeddedFont>
    <p:embeddedFont>
      <p:font typeface="HK Modular" panose="020B0604020202020204" charset="0"/>
      <p:regular r:id="rId15"/>
    </p:embeddedFont>
    <p:embeddedFont>
      <p:font typeface="Mina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hyperlink" Target="https://github.com/ZiGabiZi/Anomaly-detection-in-Network-traffic-using-ML/blob/main/UNSW_NB15%20-%20PyTorch%20MLP%20and%20autoEncoder.ipynb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sv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50000">
              <a:srgbClr val="32032F">
                <a:alpha val="100000"/>
              </a:srgbClr>
            </a:gs>
            <a:gs pos="100000">
              <a:srgbClr val="701B7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38600" y="1726549"/>
            <a:ext cx="13042827" cy="1820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2"/>
              </a:lnSpc>
              <a:spcBef>
                <a:spcPct val="0"/>
              </a:spcBef>
            </a:pPr>
            <a:r>
              <a:rPr lang="ro-RO" sz="3600" spc="479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DeteCTAREA ANOMALIILOR ÎN REȚELE FOLOSIND ML</a:t>
            </a:r>
            <a:endParaRPr lang="en-US" sz="3600" spc="479" dirty="0">
              <a:solidFill>
                <a:srgbClr val="FFFFFF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896600" y="8539582"/>
            <a:ext cx="8207765" cy="805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8"/>
              </a:lnSpc>
            </a:pPr>
            <a:r>
              <a:rPr lang="ro-RO" sz="2270" b="1" u="none" strike="noStrike" spc="889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Țilică Gabriel-Lucian</a:t>
            </a:r>
          </a:p>
          <a:p>
            <a:pPr algn="ctr">
              <a:lnSpc>
                <a:spcPts val="3178"/>
              </a:lnSpc>
            </a:pPr>
            <a:r>
              <a:rPr lang="ro-RO" sz="2270" b="1" spc="889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Grupa 333</a:t>
            </a:r>
            <a:endParaRPr lang="en-US" sz="2270" b="1" u="none" strike="noStrike" spc="889" dirty="0">
              <a:solidFill>
                <a:srgbClr val="FFFFFF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  <p:grpSp>
        <p:nvGrpSpPr>
          <p:cNvPr id="4" name="Group 4"/>
          <p:cNvGrpSpPr/>
          <p:nvPr/>
        </p:nvGrpSpPr>
        <p:grpSpPr>
          <a:xfrm rot="8635896">
            <a:off x="2372223" y="1114108"/>
            <a:ext cx="3623585" cy="263623"/>
            <a:chOff x="0" y="0"/>
            <a:chExt cx="952142" cy="692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52142" cy="69270"/>
            </a:xfrm>
            <a:custGeom>
              <a:avLst/>
              <a:gdLst/>
              <a:ahLst/>
              <a:cxnLst/>
              <a:rect l="l" t="t" r="r" b="b"/>
              <a:pathLst>
                <a:path w="952142" h="69270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7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2464847">
            <a:off x="355729" y="8892451"/>
            <a:ext cx="3623585" cy="263623"/>
            <a:chOff x="0" y="0"/>
            <a:chExt cx="952142" cy="6927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52142" cy="69270"/>
            </a:xfrm>
            <a:custGeom>
              <a:avLst/>
              <a:gdLst/>
              <a:ahLst/>
              <a:cxnLst/>
              <a:rect l="l" t="t" r="r" b="b"/>
              <a:pathLst>
                <a:path w="952142" h="69270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7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8635896">
            <a:off x="4084427" y="679668"/>
            <a:ext cx="3623585" cy="263623"/>
            <a:chOff x="0" y="0"/>
            <a:chExt cx="952142" cy="692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52142" cy="69270"/>
            </a:xfrm>
            <a:custGeom>
              <a:avLst/>
              <a:gdLst/>
              <a:ahLst/>
              <a:cxnLst/>
              <a:rect l="l" t="t" r="r" b="b"/>
              <a:pathLst>
                <a:path w="952142" h="69270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7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2464847">
            <a:off x="-1311970" y="9474826"/>
            <a:ext cx="3623585" cy="263623"/>
            <a:chOff x="0" y="0"/>
            <a:chExt cx="952142" cy="6927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52142" cy="69270"/>
            </a:xfrm>
            <a:custGeom>
              <a:avLst/>
              <a:gdLst/>
              <a:ahLst/>
              <a:cxnLst/>
              <a:rect l="l" t="t" r="r" b="b"/>
              <a:pathLst>
                <a:path w="952142" h="69270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7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A8D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8818287" y="1308353"/>
            <a:ext cx="8441013" cy="1181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08"/>
              </a:lnSpc>
              <a:spcBef>
                <a:spcPct val="0"/>
              </a:spcBef>
            </a:pPr>
            <a:r>
              <a:rPr lang="ro-RO" sz="3187" spc="239" dirty="0">
                <a:solidFill>
                  <a:srgbClr val="000000"/>
                </a:solidFill>
                <a:latin typeface="HK Modular"/>
                <a:ea typeface="HK Modular"/>
                <a:cs typeface="HK Modular"/>
                <a:sym typeface="HK Modular"/>
              </a:rPr>
              <a:t>Limitări și îmbunătățiri</a:t>
            </a:r>
            <a:endParaRPr lang="en-US" sz="3187" spc="239" dirty="0">
              <a:solidFill>
                <a:srgbClr val="000000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18287" y="3857060"/>
            <a:ext cx="900317" cy="518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3"/>
              </a:lnSpc>
              <a:spcBef>
                <a:spcPct val="0"/>
              </a:spcBef>
            </a:pPr>
            <a:r>
              <a:rPr lang="en-US" sz="3471" u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718604" y="3771546"/>
            <a:ext cx="4528097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81"/>
              </a:lnSpc>
              <a:spcBef>
                <a:spcPct val="0"/>
              </a:spcBef>
            </a:pPr>
            <a:r>
              <a:rPr lang="ro-RO" sz="2461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Limitări ale Autoencoderului</a:t>
            </a:r>
            <a:endParaRPr lang="en-US" sz="2461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718604" y="4486174"/>
            <a:ext cx="7540696" cy="3323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000" b="1" dirty="0" err="1"/>
              <a:t>Dependența</a:t>
            </a:r>
            <a:r>
              <a:rPr lang="en-US" sz="2000" b="1" dirty="0"/>
              <a:t> de date </a:t>
            </a:r>
            <a:r>
              <a:rPr lang="en-US" sz="2000" b="1" dirty="0" err="1"/>
              <a:t>normale</a:t>
            </a:r>
            <a:r>
              <a:rPr lang="en-US" sz="2000" b="1" dirty="0"/>
              <a:t> </a:t>
            </a:r>
            <a:r>
              <a:rPr lang="en-US" sz="2000" b="1" dirty="0" err="1"/>
              <a:t>pentru</a:t>
            </a:r>
            <a:r>
              <a:rPr lang="en-US" sz="2000" b="1" dirty="0"/>
              <a:t> </a:t>
            </a:r>
            <a:r>
              <a:rPr lang="en-US" sz="2000" b="1" dirty="0" err="1"/>
              <a:t>antrenare</a:t>
            </a:r>
            <a:endParaRPr lang="ro-RO" sz="2000" b="1" dirty="0"/>
          </a:p>
          <a:p>
            <a:r>
              <a:rPr lang="en-US" sz="2000" b="1" dirty="0" err="1"/>
              <a:t>Sensibilitate</a:t>
            </a:r>
            <a:r>
              <a:rPr lang="en-US" sz="2000" b="1" dirty="0"/>
              <a:t> la </a:t>
            </a:r>
            <a:r>
              <a:rPr lang="en-US" sz="2000" b="1" dirty="0" err="1"/>
              <a:t>variații</a:t>
            </a:r>
            <a:endParaRPr lang="ro-RO" sz="2000" b="1" dirty="0"/>
          </a:p>
          <a:p>
            <a:r>
              <a:rPr lang="en-US" sz="2000" b="1" dirty="0" err="1"/>
              <a:t>Dificultate</a:t>
            </a:r>
            <a:r>
              <a:rPr lang="en-US" sz="2000" b="1" dirty="0"/>
              <a:t> </a:t>
            </a:r>
            <a:r>
              <a:rPr lang="en-US" sz="2000" b="1" dirty="0" err="1"/>
              <a:t>în</a:t>
            </a:r>
            <a:r>
              <a:rPr lang="en-US" sz="2000" b="1" dirty="0"/>
              <a:t> </a:t>
            </a:r>
            <a:r>
              <a:rPr lang="en-US" sz="2000" b="1" dirty="0" err="1"/>
              <a:t>explicarea</a:t>
            </a:r>
            <a:r>
              <a:rPr lang="en-US" sz="2000" b="1" dirty="0"/>
              <a:t> </a:t>
            </a:r>
            <a:r>
              <a:rPr lang="en-US" sz="2000" b="1" dirty="0" err="1"/>
              <a:t>rezultatelor</a:t>
            </a:r>
            <a:endParaRPr lang="ro-RO" sz="2000" b="1" dirty="0"/>
          </a:p>
          <a:p>
            <a:r>
              <a:rPr lang="en-US" sz="2000" b="1" dirty="0" err="1"/>
              <a:t>Limitări</a:t>
            </a:r>
            <a:r>
              <a:rPr lang="en-US" sz="2000" b="1" dirty="0"/>
              <a:t> </a:t>
            </a:r>
            <a:r>
              <a:rPr lang="en-US" sz="2000" b="1" dirty="0" err="1"/>
              <a:t>în</a:t>
            </a:r>
            <a:r>
              <a:rPr lang="en-US" sz="2000" b="1" dirty="0"/>
              <a:t> </a:t>
            </a:r>
            <a:r>
              <a:rPr lang="en-US" sz="2000" b="1" dirty="0" err="1"/>
              <a:t>scalabilitate</a:t>
            </a:r>
            <a:endParaRPr lang="ro-RO" sz="2000" b="1" dirty="0"/>
          </a:p>
          <a:p>
            <a:r>
              <a:rPr lang="en-US" sz="2000" b="1" dirty="0" err="1"/>
              <a:t>Lipsa</a:t>
            </a:r>
            <a:r>
              <a:rPr lang="en-US" sz="2000" b="1" dirty="0"/>
              <a:t> </a:t>
            </a:r>
            <a:r>
              <a:rPr lang="en-US" sz="2000" b="1" dirty="0" err="1"/>
              <a:t>detectării</a:t>
            </a:r>
            <a:r>
              <a:rPr lang="en-US" sz="2000" b="1" dirty="0"/>
              <a:t> </a:t>
            </a:r>
            <a:r>
              <a:rPr lang="en-US" sz="2000" b="1" dirty="0" err="1"/>
              <a:t>contextuale</a:t>
            </a:r>
            <a:endParaRPr lang="ro-RO" sz="2000" b="1" dirty="0"/>
          </a:p>
          <a:p>
            <a:r>
              <a:rPr lang="en-US" sz="2000" b="1" dirty="0" err="1"/>
              <a:t>Dependența</a:t>
            </a:r>
            <a:r>
              <a:rPr lang="en-US" sz="2000" b="1" dirty="0"/>
              <a:t> de un </a:t>
            </a:r>
            <a:r>
              <a:rPr lang="en-US" sz="2000" b="1" dirty="0" err="1"/>
              <a:t>prag</a:t>
            </a:r>
            <a:r>
              <a:rPr lang="en-US" sz="2000" b="1" dirty="0"/>
              <a:t> (threshold)</a:t>
            </a:r>
          </a:p>
          <a:p>
            <a:endParaRPr lang="en-US" sz="2000" dirty="0"/>
          </a:p>
          <a:p>
            <a:endParaRPr lang="ro-RO" sz="2000" b="1" dirty="0"/>
          </a:p>
          <a:p>
            <a:endParaRPr lang="ro-RO" sz="2000" b="1" dirty="0"/>
          </a:p>
          <a:p>
            <a:endParaRPr lang="ro-RO" sz="2000" b="1" dirty="0"/>
          </a:p>
          <a:p>
            <a:endParaRPr lang="en-US" sz="1600" dirty="0"/>
          </a:p>
        </p:txBody>
      </p:sp>
      <p:sp>
        <p:nvSpPr>
          <p:cNvPr id="10" name="TextBox 10"/>
          <p:cNvSpPr txBox="1"/>
          <p:nvPr/>
        </p:nvSpPr>
        <p:spPr>
          <a:xfrm>
            <a:off x="8822641" y="6354378"/>
            <a:ext cx="900317" cy="518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3"/>
              </a:lnSpc>
              <a:spcBef>
                <a:spcPct val="0"/>
              </a:spcBef>
            </a:pPr>
            <a:r>
              <a:rPr lang="en-US" sz="3471" u="none" strike="noStrike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93841" y="8772680"/>
            <a:ext cx="900317" cy="518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3"/>
              </a:lnSpc>
              <a:spcBef>
                <a:spcPct val="0"/>
              </a:spcBef>
            </a:pPr>
            <a:r>
              <a:rPr lang="en-US" sz="3471" u="none" strike="noStrike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718604" y="6462354"/>
            <a:ext cx="4528097" cy="430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800" b="1" dirty="0" err="1"/>
              <a:t>Limitări</a:t>
            </a:r>
            <a:r>
              <a:rPr lang="en-US" sz="2800" b="1" dirty="0"/>
              <a:t> ale </a:t>
            </a:r>
            <a:r>
              <a:rPr lang="en-US" sz="2800" b="1" dirty="0" err="1"/>
              <a:t>proiectului</a:t>
            </a:r>
            <a:endParaRPr lang="en-US" sz="2800" b="1" dirty="0"/>
          </a:p>
        </p:txBody>
      </p:sp>
      <p:sp>
        <p:nvSpPr>
          <p:cNvPr id="15" name="TextBox 15"/>
          <p:cNvSpPr txBox="1"/>
          <p:nvPr/>
        </p:nvSpPr>
        <p:spPr>
          <a:xfrm>
            <a:off x="9718604" y="7071334"/>
            <a:ext cx="7540696" cy="1356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39"/>
              </a:lnSpc>
              <a:spcBef>
                <a:spcPct val="0"/>
              </a:spcBef>
            </a:pPr>
            <a:r>
              <a:rPr lang="en-US" sz="2000" b="1" dirty="0" err="1"/>
              <a:t>Calitatea</a:t>
            </a:r>
            <a:r>
              <a:rPr lang="en-US" sz="2000" b="1" dirty="0"/>
              <a:t> </a:t>
            </a:r>
            <a:r>
              <a:rPr lang="en-US" sz="2000" b="1" dirty="0" err="1"/>
              <a:t>datelor</a:t>
            </a:r>
            <a:endParaRPr lang="ro-RO" sz="2000" b="1" dirty="0"/>
          </a:p>
          <a:p>
            <a:pPr marL="0" lvl="0" indent="0" algn="l">
              <a:lnSpc>
                <a:spcPts val="2139"/>
              </a:lnSpc>
              <a:spcBef>
                <a:spcPct val="0"/>
              </a:spcBef>
            </a:pPr>
            <a:r>
              <a:rPr lang="en-US" sz="2000" b="1" dirty="0"/>
              <a:t>Bias-</a:t>
            </a:r>
            <a:r>
              <a:rPr lang="en-US" sz="2000" b="1" dirty="0" err="1"/>
              <a:t>ul</a:t>
            </a:r>
            <a:r>
              <a:rPr lang="en-US" sz="2000" b="1" dirty="0"/>
              <a:t> </a:t>
            </a:r>
            <a:r>
              <a:rPr lang="en-US" sz="2000" b="1" dirty="0" err="1"/>
              <a:t>datelor</a:t>
            </a:r>
            <a:r>
              <a:rPr lang="en-US" sz="2000" b="1" dirty="0"/>
              <a:t> de </a:t>
            </a:r>
            <a:r>
              <a:rPr lang="en-US" sz="2000" b="1" dirty="0" err="1"/>
              <a:t>antrenament</a:t>
            </a:r>
            <a:endParaRPr lang="en-US" sz="2000" b="1" dirty="0"/>
          </a:p>
          <a:p>
            <a:pPr marL="0" lvl="0" indent="0" algn="l">
              <a:lnSpc>
                <a:spcPts val="2139"/>
              </a:lnSpc>
              <a:spcBef>
                <a:spcPct val="0"/>
              </a:spcBef>
            </a:pPr>
            <a:r>
              <a:rPr lang="en-US" sz="2000" b="1" dirty="0" err="1"/>
              <a:t>Lipsa</a:t>
            </a:r>
            <a:r>
              <a:rPr lang="en-US" sz="2000" b="1" dirty="0"/>
              <a:t> </a:t>
            </a:r>
            <a:r>
              <a:rPr lang="en-US" sz="2000" b="1" dirty="0" err="1"/>
              <a:t>integrării</a:t>
            </a:r>
            <a:r>
              <a:rPr lang="en-US" sz="2000" b="1" dirty="0"/>
              <a:t> </a:t>
            </a:r>
            <a:r>
              <a:rPr lang="en-US" sz="2000" b="1" dirty="0" err="1"/>
              <a:t>altor</a:t>
            </a:r>
            <a:r>
              <a:rPr lang="en-US" sz="2000" b="1" dirty="0"/>
              <a:t> </a:t>
            </a:r>
            <a:r>
              <a:rPr lang="en-US" sz="2000" b="1" dirty="0" err="1"/>
              <a:t>metode</a:t>
            </a:r>
            <a:endParaRPr lang="ro-RO" sz="2000" b="1" dirty="0"/>
          </a:p>
          <a:p>
            <a:pPr marL="0" lvl="0" indent="0" algn="l">
              <a:lnSpc>
                <a:spcPts val="2139"/>
              </a:lnSpc>
              <a:spcBef>
                <a:spcPct val="0"/>
              </a:spcBef>
            </a:pPr>
            <a:r>
              <a:rPr lang="en-US" sz="2000" b="1" dirty="0" err="1"/>
              <a:t>Evaluarea</a:t>
            </a:r>
            <a:r>
              <a:rPr lang="en-US" sz="2000" b="1" dirty="0"/>
              <a:t> </a:t>
            </a:r>
            <a:r>
              <a:rPr lang="en-US" sz="2000" b="1" dirty="0" err="1"/>
              <a:t>performanței</a:t>
            </a:r>
            <a:r>
              <a:rPr lang="en-US" sz="2000" b="1" dirty="0"/>
              <a:t> </a:t>
            </a:r>
            <a:r>
              <a:rPr lang="en-US" sz="2000" b="1" dirty="0" err="1"/>
              <a:t>în</a:t>
            </a:r>
            <a:r>
              <a:rPr lang="en-US" sz="2000" b="1" dirty="0"/>
              <a:t> </a:t>
            </a:r>
            <a:r>
              <a:rPr lang="en-US" sz="2000" b="1" dirty="0" err="1"/>
              <a:t>timp</a:t>
            </a:r>
            <a:r>
              <a:rPr lang="en-US" sz="2000" b="1" dirty="0"/>
              <a:t> real</a:t>
            </a:r>
            <a:endParaRPr lang="ro-RO" sz="2000" b="1" dirty="0"/>
          </a:p>
          <a:p>
            <a:pPr marL="0" lvl="0" indent="0" algn="l">
              <a:lnSpc>
                <a:spcPts val="2139"/>
              </a:lnSpc>
              <a:spcBef>
                <a:spcPct val="0"/>
              </a:spcBef>
            </a:pPr>
            <a:r>
              <a:rPr lang="en-US" sz="2000" b="1" dirty="0" err="1"/>
              <a:t>Supraînvățarea</a:t>
            </a:r>
            <a:r>
              <a:rPr lang="en-US" sz="2000" b="1" dirty="0"/>
              <a:t> (Overfitting)</a:t>
            </a:r>
            <a:endParaRPr lang="en-US" sz="2000" b="1" dirty="0">
              <a:solidFill>
                <a:srgbClr val="000000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AB93FF60-DD00-ECA5-C29E-E1AC25CB8CE2}"/>
              </a:ext>
            </a:extLst>
          </p:cNvPr>
          <p:cNvSpPr txBox="1"/>
          <p:nvPr/>
        </p:nvSpPr>
        <p:spPr>
          <a:xfrm>
            <a:off x="9707718" y="8619574"/>
            <a:ext cx="4528097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81"/>
              </a:lnSpc>
              <a:spcBef>
                <a:spcPct val="0"/>
              </a:spcBef>
            </a:pPr>
            <a:r>
              <a:rPr lang="ro-RO" sz="2461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Îmbunătățiri </a:t>
            </a:r>
          </a:p>
          <a:p>
            <a:pPr marL="0" lvl="0" indent="0" algn="l">
              <a:lnSpc>
                <a:spcPts val="2781"/>
              </a:lnSpc>
              <a:spcBef>
                <a:spcPct val="0"/>
              </a:spcBef>
            </a:pPr>
            <a:endParaRPr lang="en-US" sz="2461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E685E2F3-A712-A37C-0538-DB58C5D60D8A}"/>
              </a:ext>
            </a:extLst>
          </p:cNvPr>
          <p:cNvSpPr txBox="1"/>
          <p:nvPr/>
        </p:nvSpPr>
        <p:spPr>
          <a:xfrm>
            <a:off x="9707718" y="9068222"/>
            <a:ext cx="7540696" cy="1077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39"/>
              </a:lnSpc>
              <a:spcBef>
                <a:spcPct val="0"/>
              </a:spcBef>
            </a:pPr>
            <a:r>
              <a:rPr lang="en-US" sz="2000" b="1" dirty="0"/>
              <a:t>Isolation Forests</a:t>
            </a:r>
            <a:endParaRPr lang="ro-RO" sz="2000" b="1" dirty="0"/>
          </a:p>
          <a:p>
            <a:pPr marL="0" lvl="0" indent="0" algn="l">
              <a:lnSpc>
                <a:spcPts val="2139"/>
              </a:lnSpc>
              <a:spcBef>
                <a:spcPct val="0"/>
              </a:spcBef>
            </a:pPr>
            <a:r>
              <a:rPr lang="ro-RO" sz="2000" b="1" dirty="0"/>
              <a:t>D</a:t>
            </a:r>
            <a:r>
              <a:rPr lang="en-US" sz="2000" b="1" dirty="0"/>
              <a:t>ate </a:t>
            </a:r>
            <a:r>
              <a:rPr lang="en-US" sz="2000" b="1" dirty="0" err="1"/>
              <a:t>reale</a:t>
            </a:r>
            <a:r>
              <a:rPr lang="en-US" sz="2000" b="1" dirty="0"/>
              <a:t> </a:t>
            </a:r>
            <a:r>
              <a:rPr lang="en-US" sz="2000" b="1" dirty="0" err="1"/>
              <a:t>și</a:t>
            </a:r>
            <a:r>
              <a:rPr lang="en-US" sz="2000" b="1" dirty="0"/>
              <a:t> </a:t>
            </a:r>
            <a:r>
              <a:rPr lang="en-US" sz="2000" b="1" dirty="0" err="1"/>
              <a:t>diversificate</a:t>
            </a:r>
            <a:endParaRPr lang="ro-RO" sz="2000" b="1" dirty="0"/>
          </a:p>
          <a:p>
            <a:pPr marL="0" lvl="0" indent="0" algn="l">
              <a:lnSpc>
                <a:spcPts val="2139"/>
              </a:lnSpc>
              <a:spcBef>
                <a:spcPct val="0"/>
              </a:spcBef>
            </a:pPr>
            <a:r>
              <a:rPr lang="en-US" sz="2000" b="1" dirty="0" err="1"/>
              <a:t>Optimizarea</a:t>
            </a:r>
            <a:r>
              <a:rPr lang="en-US" sz="2000" b="1" dirty="0"/>
              <a:t> </a:t>
            </a:r>
            <a:r>
              <a:rPr lang="en-US" sz="2000" b="1" dirty="0" err="1"/>
              <a:t>pentru</a:t>
            </a:r>
            <a:r>
              <a:rPr lang="en-US" sz="2000" b="1" dirty="0"/>
              <a:t> </a:t>
            </a:r>
            <a:r>
              <a:rPr lang="en-US" sz="2000" b="1" dirty="0" err="1"/>
              <a:t>detectarea</a:t>
            </a:r>
            <a:r>
              <a:rPr lang="en-US" sz="2000" b="1" dirty="0"/>
              <a:t> </a:t>
            </a:r>
            <a:r>
              <a:rPr lang="en-US" sz="2000" b="1" dirty="0" err="1"/>
              <a:t>anomaliilor</a:t>
            </a:r>
            <a:r>
              <a:rPr lang="en-US" sz="2000" b="1" dirty="0"/>
              <a:t> </a:t>
            </a:r>
            <a:r>
              <a:rPr lang="en-US" sz="2000" b="1" dirty="0" err="1"/>
              <a:t>în</a:t>
            </a:r>
            <a:r>
              <a:rPr lang="en-US" sz="2000" b="1" dirty="0"/>
              <a:t> </a:t>
            </a:r>
            <a:r>
              <a:rPr lang="en-US" sz="2000" b="1" dirty="0" err="1"/>
              <a:t>timp</a:t>
            </a:r>
            <a:r>
              <a:rPr lang="en-US" sz="2000" b="1" dirty="0"/>
              <a:t> real</a:t>
            </a:r>
            <a:endParaRPr lang="ro-RO" sz="2000" b="1" dirty="0"/>
          </a:p>
          <a:p>
            <a:pPr marL="0" lvl="0" indent="0" algn="l">
              <a:lnSpc>
                <a:spcPts val="2139"/>
              </a:lnSpc>
              <a:spcBef>
                <a:spcPct val="0"/>
              </a:spcBef>
            </a:pPr>
            <a:endParaRPr lang="ro-RO" sz="2000" b="1" dirty="0"/>
          </a:p>
        </p:txBody>
      </p:sp>
      <p:sp>
        <p:nvSpPr>
          <p:cNvPr id="18" name="AutoShape 2" descr="Harnessing the Power of Isolation Forest for Anomaly Detection">
            <a:extLst>
              <a:ext uri="{FF2B5EF4-FFF2-40B4-BE49-F238E27FC236}">
                <a16:creationId xmlns:a16="http://schemas.microsoft.com/office/drawing/2014/main" id="{660C6F04-8B90-A6F1-8AA6-C273ED3D5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128" name="Picture 8" descr="Isolation Forest: Unveiling the Power of Unsupervised Anomaly Detection |  by AyZek Ph.D. | Medium">
            <a:extLst>
              <a:ext uri="{FF2B5EF4-FFF2-40B4-BE49-F238E27FC236}">
                <a16:creationId xmlns:a16="http://schemas.microsoft.com/office/drawing/2014/main" id="{926F74FE-C131-B651-284C-55F582D64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2" y="3051266"/>
            <a:ext cx="8118905" cy="36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40121-56C8-EDAD-F017-8CEF4665C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4761D75-E09E-49DF-1219-9C8F239AB99F}"/>
              </a:ext>
            </a:extLst>
          </p:cNvPr>
          <p:cNvSpPr txBox="1"/>
          <p:nvPr/>
        </p:nvSpPr>
        <p:spPr>
          <a:xfrm>
            <a:off x="4038600" y="1726549"/>
            <a:ext cx="13042827" cy="1820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2"/>
              </a:lnSpc>
              <a:spcBef>
                <a:spcPct val="0"/>
              </a:spcBef>
            </a:pPr>
            <a:r>
              <a:rPr lang="ro-RO" sz="3600" spc="479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DeteCTAREA ANOMALIILOR ÎN REȚELE FOLOSIND ML</a:t>
            </a:r>
            <a:endParaRPr lang="en-US" sz="3600" spc="479" dirty="0">
              <a:solidFill>
                <a:srgbClr val="FFFFFF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B7D6937-B0F7-4106-F7CD-6DDD32D2DE29}"/>
              </a:ext>
            </a:extLst>
          </p:cNvPr>
          <p:cNvSpPr txBox="1"/>
          <p:nvPr/>
        </p:nvSpPr>
        <p:spPr>
          <a:xfrm>
            <a:off x="10896600" y="8539582"/>
            <a:ext cx="8207765" cy="805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8"/>
              </a:lnSpc>
            </a:pPr>
            <a:r>
              <a:rPr lang="ro-RO" sz="2270" b="1" u="none" strike="noStrike" spc="889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Țilică Gabriel-Lucian</a:t>
            </a:r>
          </a:p>
          <a:p>
            <a:pPr algn="ctr">
              <a:lnSpc>
                <a:spcPts val="3178"/>
              </a:lnSpc>
            </a:pPr>
            <a:r>
              <a:rPr lang="ro-RO" sz="2270" b="1" spc="889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Grupa 333</a:t>
            </a:r>
            <a:endParaRPr lang="en-US" sz="2270" b="1" u="none" strike="noStrike" spc="889" dirty="0">
              <a:solidFill>
                <a:srgbClr val="FFFFFF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81702AB5-C5E5-5214-8914-4C21134B6CA3}"/>
              </a:ext>
            </a:extLst>
          </p:cNvPr>
          <p:cNvGrpSpPr/>
          <p:nvPr/>
        </p:nvGrpSpPr>
        <p:grpSpPr>
          <a:xfrm rot="8635896">
            <a:off x="2372223" y="1114108"/>
            <a:ext cx="3623585" cy="263623"/>
            <a:chOff x="0" y="0"/>
            <a:chExt cx="952142" cy="6927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975A89E-CC31-23AF-2264-82500C5D353D}"/>
                </a:ext>
              </a:extLst>
            </p:cNvPr>
            <p:cNvSpPr/>
            <p:nvPr/>
          </p:nvSpPr>
          <p:spPr>
            <a:xfrm>
              <a:off x="0" y="0"/>
              <a:ext cx="952142" cy="69270"/>
            </a:xfrm>
            <a:custGeom>
              <a:avLst/>
              <a:gdLst/>
              <a:ahLst/>
              <a:cxnLst/>
              <a:rect l="l" t="t" r="r" b="b"/>
              <a:pathLst>
                <a:path w="952142" h="69270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920D45B1-8D1E-854B-94EC-15035BFD88C2}"/>
                </a:ext>
              </a:extLst>
            </p:cNvPr>
            <p:cNvSpPr txBox="1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7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5AD1A2DF-9518-7B7D-F4AD-0F77C5D4B47D}"/>
              </a:ext>
            </a:extLst>
          </p:cNvPr>
          <p:cNvGrpSpPr/>
          <p:nvPr/>
        </p:nvGrpSpPr>
        <p:grpSpPr>
          <a:xfrm rot="-2464847">
            <a:off x="355729" y="8892451"/>
            <a:ext cx="3623585" cy="263623"/>
            <a:chOff x="0" y="0"/>
            <a:chExt cx="952142" cy="6927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31B591A-9160-CB34-A1C2-268BA8747DC2}"/>
                </a:ext>
              </a:extLst>
            </p:cNvPr>
            <p:cNvSpPr/>
            <p:nvPr/>
          </p:nvSpPr>
          <p:spPr>
            <a:xfrm>
              <a:off x="0" y="0"/>
              <a:ext cx="952142" cy="69270"/>
            </a:xfrm>
            <a:custGeom>
              <a:avLst/>
              <a:gdLst/>
              <a:ahLst/>
              <a:cxnLst/>
              <a:rect l="l" t="t" r="r" b="b"/>
              <a:pathLst>
                <a:path w="952142" h="69270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1F7334F4-5547-E257-31C3-DE0DAF5211DD}"/>
                </a:ext>
              </a:extLst>
            </p:cNvPr>
            <p:cNvSpPr txBox="1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7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3DA0B610-EC2D-F704-4A66-DE8548EA0472}"/>
              </a:ext>
            </a:extLst>
          </p:cNvPr>
          <p:cNvGrpSpPr/>
          <p:nvPr/>
        </p:nvGrpSpPr>
        <p:grpSpPr>
          <a:xfrm rot="8635896">
            <a:off x="4084427" y="679668"/>
            <a:ext cx="3623585" cy="263623"/>
            <a:chOff x="0" y="0"/>
            <a:chExt cx="952142" cy="6927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F3AB4CE-653F-7B20-A29D-38605E0421B0}"/>
                </a:ext>
              </a:extLst>
            </p:cNvPr>
            <p:cNvSpPr/>
            <p:nvPr/>
          </p:nvSpPr>
          <p:spPr>
            <a:xfrm>
              <a:off x="0" y="0"/>
              <a:ext cx="952142" cy="69270"/>
            </a:xfrm>
            <a:custGeom>
              <a:avLst/>
              <a:gdLst/>
              <a:ahLst/>
              <a:cxnLst/>
              <a:rect l="l" t="t" r="r" b="b"/>
              <a:pathLst>
                <a:path w="952142" h="69270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6C5FD78F-D558-FA5C-770D-D9B659666B7E}"/>
                </a:ext>
              </a:extLst>
            </p:cNvPr>
            <p:cNvSpPr txBox="1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7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47C1CF96-C378-EF46-89D3-C1FE03CACA02}"/>
              </a:ext>
            </a:extLst>
          </p:cNvPr>
          <p:cNvGrpSpPr/>
          <p:nvPr/>
        </p:nvGrpSpPr>
        <p:grpSpPr>
          <a:xfrm rot="-2464847">
            <a:off x="-1311970" y="9474826"/>
            <a:ext cx="3623585" cy="263623"/>
            <a:chOff x="0" y="0"/>
            <a:chExt cx="952142" cy="6927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47764CF-2D61-9802-1772-F0951057F7AE}"/>
                </a:ext>
              </a:extLst>
            </p:cNvPr>
            <p:cNvSpPr/>
            <p:nvPr/>
          </p:nvSpPr>
          <p:spPr>
            <a:xfrm>
              <a:off x="0" y="0"/>
              <a:ext cx="952142" cy="69270"/>
            </a:xfrm>
            <a:custGeom>
              <a:avLst/>
              <a:gdLst/>
              <a:ahLst/>
              <a:cxnLst/>
              <a:rect l="l" t="t" r="r" b="b"/>
              <a:pathLst>
                <a:path w="952142" h="69270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33021C9A-F3BE-2BD8-E03B-D1D01FE1D8D7}"/>
                </a:ext>
              </a:extLst>
            </p:cNvPr>
            <p:cNvSpPr txBox="1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7"/>
                </a:lnSpc>
              </a:pPr>
              <a:endParaRPr/>
            </a:p>
          </p:txBody>
        </p:sp>
      </p:grpSp>
      <p:sp>
        <p:nvSpPr>
          <p:cNvPr id="16" name="TextBox 11">
            <a:extLst>
              <a:ext uri="{FF2B5EF4-FFF2-40B4-BE49-F238E27FC236}">
                <a16:creationId xmlns:a16="http://schemas.microsoft.com/office/drawing/2014/main" id="{A9393A0F-B270-9857-03CB-BD729A495459}"/>
              </a:ext>
            </a:extLst>
          </p:cNvPr>
          <p:cNvSpPr txBox="1"/>
          <p:nvPr/>
        </p:nvSpPr>
        <p:spPr>
          <a:xfrm>
            <a:off x="6477000" y="942005"/>
            <a:ext cx="7016423" cy="1374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36"/>
              </a:lnSpc>
            </a:pPr>
            <a:r>
              <a:rPr lang="ro-RO" sz="3724" spc="279" dirty="0">
                <a:solidFill>
                  <a:srgbClr val="000000"/>
                </a:solidFill>
                <a:latin typeface="HK Modular"/>
                <a:ea typeface="HK Modular"/>
                <a:cs typeface="HK Modular"/>
                <a:sym typeface="HK Modular"/>
              </a:rPr>
              <a:t>MULȚUMESC PENTRU ATENȚIA ACORDATĂ</a:t>
            </a:r>
            <a:endParaRPr lang="en-US" sz="3724" spc="279" dirty="0">
              <a:solidFill>
                <a:srgbClr val="000000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  <p:pic>
        <p:nvPicPr>
          <p:cNvPr id="6146" name="Picture 2" descr="Chrome Dinosaur Game Ending | Dino Jumps Out from Chrome ( Dino vs Birds  Animation Chapter 01 )">
            <a:extLst>
              <a:ext uri="{FF2B5EF4-FFF2-40B4-BE49-F238E27FC236}">
                <a16:creationId xmlns:a16="http://schemas.microsoft.com/office/drawing/2014/main" id="{BAE5EF8F-4D22-1837-888D-DDED1B240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95" y="3026139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17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4696"/>
            <a:ext cx="18769147" cy="10287000"/>
            <a:chOff x="0" y="0"/>
            <a:chExt cx="26698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69893" cy="2709333"/>
            </a:xfrm>
            <a:custGeom>
              <a:avLst/>
              <a:gdLst/>
              <a:ahLst/>
              <a:cxnLst/>
              <a:rect l="l" t="t" r="r" b="b"/>
              <a:pathLst>
                <a:path w="2669893" h="2709333">
                  <a:moveTo>
                    <a:pt x="43531" y="0"/>
                  </a:moveTo>
                  <a:lnTo>
                    <a:pt x="2626361" y="0"/>
                  </a:lnTo>
                  <a:cubicBezTo>
                    <a:pt x="2650403" y="0"/>
                    <a:pt x="2669893" y="19490"/>
                    <a:pt x="2669893" y="43531"/>
                  </a:cubicBezTo>
                  <a:lnTo>
                    <a:pt x="2669893" y="2665802"/>
                  </a:lnTo>
                  <a:cubicBezTo>
                    <a:pt x="2669893" y="2689844"/>
                    <a:pt x="2650403" y="2709333"/>
                    <a:pt x="2626361" y="2709333"/>
                  </a:cubicBezTo>
                  <a:lnTo>
                    <a:pt x="43531" y="2709333"/>
                  </a:lnTo>
                  <a:cubicBezTo>
                    <a:pt x="19490" y="2709333"/>
                    <a:pt x="0" y="2689844"/>
                    <a:pt x="0" y="2665802"/>
                  </a:cubicBezTo>
                  <a:lnTo>
                    <a:pt x="0" y="43531"/>
                  </a:lnTo>
                  <a:cubicBezTo>
                    <a:pt x="0" y="19490"/>
                    <a:pt x="19490" y="0"/>
                    <a:pt x="4353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669893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086600" y="0"/>
            <a:ext cx="5610218" cy="1374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736"/>
              </a:lnSpc>
            </a:pPr>
            <a:r>
              <a:rPr lang="ro-RO" sz="3724" spc="279" dirty="0">
                <a:solidFill>
                  <a:schemeClr val="bg1">
                    <a:lumMod val="95000"/>
                  </a:schemeClr>
                </a:solidFill>
                <a:latin typeface="HK Modular"/>
                <a:ea typeface="HK Modular"/>
                <a:cs typeface="HK Modular"/>
                <a:sym typeface="HK Modular"/>
              </a:rPr>
              <a:t>Structura prezentării</a:t>
            </a:r>
            <a:endParaRPr lang="en-US" sz="3724" spc="279" dirty="0">
              <a:solidFill>
                <a:schemeClr val="bg1">
                  <a:lumMod val="95000"/>
                </a:schemeClr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3000" y="1374735"/>
            <a:ext cx="900317" cy="503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42999" y="2315955"/>
            <a:ext cx="900317" cy="503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43317" y="1461817"/>
            <a:ext cx="4528097" cy="354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ro-RO" sz="2376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Introducere</a:t>
            </a:r>
            <a:endParaRPr lang="en-US" sz="2376" dirty="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043315" y="2038125"/>
            <a:ext cx="4528097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ro-RO" sz="2376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Obiectivul Proiectului și Motivația</a:t>
            </a:r>
            <a:endParaRPr lang="en-US" sz="2376" dirty="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" name="AutoShape 12"/>
          <p:cNvSpPr/>
          <p:nvPr/>
        </p:nvSpPr>
        <p:spPr>
          <a:xfrm flipV="1">
            <a:off x="718457" y="1839517"/>
            <a:ext cx="7053943" cy="8461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TextBox 14"/>
          <p:cNvSpPr txBox="1"/>
          <p:nvPr/>
        </p:nvSpPr>
        <p:spPr>
          <a:xfrm>
            <a:off x="1142998" y="3225588"/>
            <a:ext cx="900317" cy="503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43315" y="2939297"/>
            <a:ext cx="4528097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ro-RO" sz="2376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Prezentarea Metodelor și Algoritmilor utilizați</a:t>
            </a:r>
            <a:endParaRPr lang="en-US" sz="2376" dirty="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2" name="AutoShape 13">
            <a:extLst>
              <a:ext uri="{FF2B5EF4-FFF2-40B4-BE49-F238E27FC236}">
                <a16:creationId xmlns:a16="http://schemas.microsoft.com/office/drawing/2014/main" id="{A172CF12-4195-9F6F-D1F8-A6399281FD2D}"/>
              </a:ext>
            </a:extLst>
          </p:cNvPr>
          <p:cNvSpPr/>
          <p:nvPr/>
        </p:nvSpPr>
        <p:spPr>
          <a:xfrm flipV="1">
            <a:off x="718457" y="2730622"/>
            <a:ext cx="7053943" cy="18528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13">
            <a:extLst>
              <a:ext uri="{FF2B5EF4-FFF2-40B4-BE49-F238E27FC236}">
                <a16:creationId xmlns:a16="http://schemas.microsoft.com/office/drawing/2014/main" id="{D26D1DE6-5533-54A5-EF8E-3B887ADCD5F2}"/>
              </a:ext>
            </a:extLst>
          </p:cNvPr>
          <p:cNvSpPr/>
          <p:nvPr/>
        </p:nvSpPr>
        <p:spPr>
          <a:xfrm flipV="1">
            <a:off x="718457" y="3684675"/>
            <a:ext cx="705394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13">
            <a:extLst>
              <a:ext uri="{FF2B5EF4-FFF2-40B4-BE49-F238E27FC236}">
                <a16:creationId xmlns:a16="http://schemas.microsoft.com/office/drawing/2014/main" id="{F83F65EA-5D58-F61C-F1EE-C31A6B2AFDCD}"/>
              </a:ext>
            </a:extLst>
          </p:cNvPr>
          <p:cNvSpPr/>
          <p:nvPr/>
        </p:nvSpPr>
        <p:spPr>
          <a:xfrm flipV="1">
            <a:off x="718457" y="4686300"/>
            <a:ext cx="705394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30751F6B-F738-528D-FBB3-DBAB2399E18A}"/>
              </a:ext>
            </a:extLst>
          </p:cNvPr>
          <p:cNvSpPr txBox="1"/>
          <p:nvPr/>
        </p:nvSpPr>
        <p:spPr>
          <a:xfrm>
            <a:off x="1140821" y="4175084"/>
            <a:ext cx="900317" cy="508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</a:t>
            </a:r>
            <a:r>
              <a:rPr lang="ro-RO" sz="3467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4</a:t>
            </a:r>
            <a:endParaRPr lang="en-US" sz="3467" dirty="0">
              <a:solidFill>
                <a:srgbClr val="FFFFFF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6C875AD7-3169-B347-43FA-F09DB51880C5}"/>
              </a:ext>
            </a:extLst>
          </p:cNvPr>
          <p:cNvSpPr txBox="1"/>
          <p:nvPr/>
        </p:nvSpPr>
        <p:spPr>
          <a:xfrm>
            <a:off x="2041138" y="3811332"/>
            <a:ext cx="4528097" cy="173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ro-RO" sz="2376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  <a:hlinkClick r:id="rId2"/>
              </a:rPr>
              <a:t>Etapele Implementării și rezultate</a:t>
            </a:r>
            <a:endParaRPr lang="ro-RO" sz="2376" dirty="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algn="l">
              <a:lnSpc>
                <a:spcPts val="2685"/>
              </a:lnSpc>
            </a:pPr>
            <a:endParaRPr lang="ro-RO" sz="2376" dirty="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algn="l">
              <a:lnSpc>
                <a:spcPts val="2685"/>
              </a:lnSpc>
            </a:pPr>
            <a:r>
              <a:rPr lang="ro-RO" sz="2376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</a:p>
          <a:p>
            <a:pPr algn="l">
              <a:lnSpc>
                <a:spcPts val="2685"/>
              </a:lnSpc>
            </a:pPr>
            <a:endParaRPr lang="en-US" sz="2376" dirty="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ADFB8F8B-C4D5-B065-F65A-28280937FF05}"/>
              </a:ext>
            </a:extLst>
          </p:cNvPr>
          <p:cNvSpPr/>
          <p:nvPr/>
        </p:nvSpPr>
        <p:spPr>
          <a:xfrm flipV="1">
            <a:off x="718455" y="5600700"/>
            <a:ext cx="705394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D9D653B7-DFC6-895E-7807-B391046DB34E}"/>
              </a:ext>
            </a:extLst>
          </p:cNvPr>
          <p:cNvSpPr txBox="1"/>
          <p:nvPr/>
        </p:nvSpPr>
        <p:spPr>
          <a:xfrm>
            <a:off x="1081062" y="5144216"/>
            <a:ext cx="900317" cy="508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</a:t>
            </a:r>
            <a:r>
              <a:rPr lang="ro-RO" sz="3467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5</a:t>
            </a:r>
            <a:endParaRPr lang="en-US" sz="3467" dirty="0">
              <a:solidFill>
                <a:srgbClr val="FFFFFF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B18DCB4A-E5C6-EEA0-BB2E-11186B8B024E}"/>
              </a:ext>
            </a:extLst>
          </p:cNvPr>
          <p:cNvSpPr txBox="1"/>
          <p:nvPr/>
        </p:nvSpPr>
        <p:spPr>
          <a:xfrm>
            <a:off x="1981377" y="5215702"/>
            <a:ext cx="4528097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ro-RO" sz="2376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Limitări și Îmbunătățiri</a:t>
            </a:r>
            <a:endParaRPr lang="en-US" sz="2376" dirty="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633D6A5-FEF2-3462-2E73-1466F98CF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552" y="3477160"/>
            <a:ext cx="6322991" cy="63229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A8DFF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>
            <a:off x="2237271" y="4342019"/>
            <a:ext cx="848452" cy="848452"/>
          </a:xfrm>
          <a:custGeom>
            <a:avLst/>
            <a:gdLst/>
            <a:ahLst/>
            <a:cxnLst/>
            <a:rect l="l" t="t" r="r" b="b"/>
            <a:pathLst>
              <a:path w="848452" h="848452">
                <a:moveTo>
                  <a:pt x="0" y="0"/>
                </a:moveTo>
                <a:lnTo>
                  <a:pt x="848452" y="0"/>
                </a:lnTo>
                <a:lnTo>
                  <a:pt x="848452" y="848453"/>
                </a:lnTo>
                <a:lnTo>
                  <a:pt x="0" y="8484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279189" y="6174469"/>
            <a:ext cx="848452" cy="848452"/>
          </a:xfrm>
          <a:custGeom>
            <a:avLst/>
            <a:gdLst/>
            <a:ahLst/>
            <a:cxnLst/>
            <a:rect l="l" t="t" r="r" b="b"/>
            <a:pathLst>
              <a:path w="848452" h="848452">
                <a:moveTo>
                  <a:pt x="0" y="0"/>
                </a:moveTo>
                <a:lnTo>
                  <a:pt x="848452" y="0"/>
                </a:lnTo>
                <a:lnTo>
                  <a:pt x="848452" y="848452"/>
                </a:lnTo>
                <a:lnTo>
                  <a:pt x="0" y="8484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28600" y="185452"/>
            <a:ext cx="9864642" cy="2856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36"/>
              </a:lnSpc>
              <a:spcBef>
                <a:spcPct val="0"/>
              </a:spcBef>
            </a:pPr>
            <a:r>
              <a:rPr lang="ro-RO" sz="3724" b="1" u="none" strike="noStrike" spc="279" dirty="0">
                <a:solidFill>
                  <a:srgbClr val="000000"/>
                </a:solidFill>
                <a:latin typeface="HK Modular"/>
                <a:ea typeface="HK Modular"/>
                <a:cs typeface="HK Modular"/>
                <a:sym typeface="HK Modular"/>
              </a:rPr>
              <a:t>Introducere</a:t>
            </a:r>
          </a:p>
          <a:p>
            <a:pPr marL="0" lvl="0" indent="0" algn="l">
              <a:lnSpc>
                <a:spcPts val="5736"/>
              </a:lnSpc>
              <a:spcBef>
                <a:spcPct val="0"/>
              </a:spcBef>
            </a:pPr>
            <a:endParaRPr lang="ro-RO" sz="3600" i="1" dirty="0"/>
          </a:p>
          <a:p>
            <a:pPr marL="0" lvl="0" indent="0" algn="l">
              <a:lnSpc>
                <a:spcPts val="5736"/>
              </a:lnSpc>
              <a:spcBef>
                <a:spcPct val="0"/>
              </a:spcBef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importantă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detectarea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anomaliilor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rețele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600" b="1" u="none" strike="noStrike" spc="279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K Modular"/>
              <a:ea typeface="HK Modular"/>
              <a:cs typeface="HK Modular"/>
              <a:sym typeface="HK Modular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437286" y="3598164"/>
            <a:ext cx="3783457" cy="365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1"/>
              </a:lnSpc>
            </a:pPr>
            <a:r>
              <a:rPr lang="en-US" sz="2461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Phishing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591590" y="5374895"/>
            <a:ext cx="3783457" cy="365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1"/>
              </a:lnSpc>
            </a:pPr>
            <a:r>
              <a:rPr lang="ro-RO" sz="2461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DDOS</a:t>
            </a:r>
            <a:endParaRPr lang="en-US" sz="2461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626424" y="7308302"/>
            <a:ext cx="3783457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1"/>
              </a:lnSpc>
            </a:pPr>
            <a:r>
              <a:rPr lang="ro-RO" sz="2461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Malware and Backdors</a:t>
            </a:r>
            <a:endParaRPr lang="en-US" sz="2461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1026" name="Picture 2" descr="What is Phishing and How to Prevent It - GlobalSign">
            <a:extLst>
              <a:ext uri="{FF2B5EF4-FFF2-40B4-BE49-F238E27FC236}">
                <a16:creationId xmlns:a16="http://schemas.microsoft.com/office/drawing/2014/main" id="{C6542A75-3189-4B44-82CB-D84EB82C1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39" y="3107077"/>
            <a:ext cx="2281349" cy="1441998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How to stop DDoS attacks: 5 useful tips - Surfshark">
            <a:extLst>
              <a:ext uri="{FF2B5EF4-FFF2-40B4-BE49-F238E27FC236}">
                <a16:creationId xmlns:a16="http://schemas.microsoft.com/office/drawing/2014/main" id="{BB63C0B5-93AE-5B1D-97CF-539D4BC5E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39" y="4827207"/>
            <a:ext cx="2447925" cy="1495425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What Is a Backdoor Virus? How to Protect Against Backdoor Viruses">
            <a:extLst>
              <a:ext uri="{FF2B5EF4-FFF2-40B4-BE49-F238E27FC236}">
                <a16:creationId xmlns:a16="http://schemas.microsoft.com/office/drawing/2014/main" id="{5C06DC73-D503-E435-6010-0AF66AB99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39" y="6788102"/>
            <a:ext cx="2432897" cy="1495425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4" name="Picture 10" descr="exploits Archives - Ophtek">
            <a:extLst>
              <a:ext uri="{FF2B5EF4-FFF2-40B4-BE49-F238E27FC236}">
                <a16:creationId xmlns:a16="http://schemas.microsoft.com/office/drawing/2014/main" id="{3F695835-6A59-B53D-6688-1546AB898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39" y="8748998"/>
            <a:ext cx="2276475" cy="1352550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TextBox 17">
            <a:extLst>
              <a:ext uri="{FF2B5EF4-FFF2-40B4-BE49-F238E27FC236}">
                <a16:creationId xmlns:a16="http://schemas.microsoft.com/office/drawing/2014/main" id="{25C470FE-66C3-C65B-0AB9-1F904138D5B3}"/>
              </a:ext>
            </a:extLst>
          </p:cNvPr>
          <p:cNvSpPr txBox="1"/>
          <p:nvPr/>
        </p:nvSpPr>
        <p:spPr>
          <a:xfrm>
            <a:off x="2441640" y="9260112"/>
            <a:ext cx="3783457" cy="365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1"/>
              </a:lnSpc>
            </a:pPr>
            <a:r>
              <a:rPr lang="ro-RO" sz="2461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Exploits</a:t>
            </a:r>
            <a:endParaRPr lang="en-US" sz="2461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6" name="AutoShape 14" descr="Visualizing Traffic Causality for Analyzing Network Anomalies | Proceedings  of the 2015 ACM International Workshop on International Workshop on  Security and Privacy Analytics">
            <a:extLst>
              <a:ext uri="{FF2B5EF4-FFF2-40B4-BE49-F238E27FC236}">
                <a16:creationId xmlns:a16="http://schemas.microsoft.com/office/drawing/2014/main" id="{6A689C49-E198-0BAC-CD81-60AD2A48E8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Visualizing Traffic Causality for Analyzing Network Anomalies | Proceedings  of the 2015 ACM International Workshop on International Workshop on  Security and Privacy Analytics">
            <a:extLst>
              <a:ext uri="{FF2B5EF4-FFF2-40B4-BE49-F238E27FC236}">
                <a16:creationId xmlns:a16="http://schemas.microsoft.com/office/drawing/2014/main" id="{E25296B4-BD58-E1B6-F1DF-BC7814A84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96" y="2550224"/>
            <a:ext cx="7736776" cy="77367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A8D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8818287" y="1308332"/>
            <a:ext cx="8441013" cy="1181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08"/>
              </a:lnSpc>
              <a:spcBef>
                <a:spcPct val="0"/>
              </a:spcBef>
            </a:pPr>
            <a:r>
              <a:rPr lang="ro-RO" sz="3187" spc="239" dirty="0">
                <a:solidFill>
                  <a:srgbClr val="000000"/>
                </a:solidFill>
                <a:latin typeface="HK Modular"/>
                <a:ea typeface="HK Modular"/>
                <a:cs typeface="HK Modular"/>
                <a:sym typeface="HK Modular"/>
              </a:rPr>
              <a:t>Obiectivul proiectului și motivația</a:t>
            </a:r>
            <a:endParaRPr lang="en-US" sz="3187" spc="239" dirty="0">
              <a:solidFill>
                <a:srgbClr val="000000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18287" y="3857060"/>
            <a:ext cx="900317" cy="518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3"/>
              </a:lnSpc>
              <a:spcBef>
                <a:spcPct val="0"/>
              </a:spcBef>
            </a:pPr>
            <a:r>
              <a:rPr lang="en-US" sz="3471" u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718604" y="3955860"/>
            <a:ext cx="4528097" cy="364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81"/>
              </a:lnSpc>
              <a:spcBef>
                <a:spcPct val="0"/>
              </a:spcBef>
            </a:pPr>
            <a:r>
              <a:rPr lang="ro-RO" sz="2461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Obiectivul</a:t>
            </a:r>
            <a:endParaRPr lang="en-US" sz="2461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818287" y="4511260"/>
            <a:ext cx="7540696" cy="830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39"/>
              </a:lnSpc>
              <a:spcBef>
                <a:spcPct val="0"/>
              </a:spcBef>
            </a:pPr>
            <a:r>
              <a:rPr lang="ro-RO" sz="2400" b="1" dirty="0"/>
              <a:t>D</a:t>
            </a:r>
            <a:r>
              <a:rPr lang="en-US" sz="2400" b="1" dirty="0" err="1"/>
              <a:t>ezvoltarea</a:t>
            </a:r>
            <a:r>
              <a:rPr lang="en-US" sz="2400" b="1" dirty="0"/>
              <a:t> </a:t>
            </a:r>
            <a:r>
              <a:rPr lang="en-US" sz="2400" b="1" dirty="0" err="1"/>
              <a:t>unui</a:t>
            </a:r>
            <a:r>
              <a:rPr lang="en-US" sz="2400" b="1" dirty="0"/>
              <a:t> </a:t>
            </a:r>
            <a:r>
              <a:rPr lang="en-US" sz="2400" b="1" dirty="0" err="1"/>
              <a:t>sistem</a:t>
            </a:r>
            <a:r>
              <a:rPr lang="en-US" sz="2400" b="1" dirty="0"/>
              <a:t> </a:t>
            </a:r>
            <a:r>
              <a:rPr lang="en-US" sz="2400" b="1" dirty="0" err="1"/>
              <a:t>bazat</a:t>
            </a:r>
            <a:r>
              <a:rPr lang="en-US" sz="2400" b="1" dirty="0"/>
              <a:t> pe </a:t>
            </a:r>
            <a:r>
              <a:rPr lang="en-US" sz="2400" b="1" dirty="0" err="1"/>
              <a:t>inteligență</a:t>
            </a:r>
            <a:r>
              <a:rPr lang="en-US" sz="2400" b="1" dirty="0"/>
              <a:t> </a:t>
            </a:r>
            <a:r>
              <a:rPr lang="en-US" sz="2400" b="1" dirty="0" err="1"/>
              <a:t>artificială</a:t>
            </a:r>
            <a:r>
              <a:rPr lang="en-US" sz="2400" b="1" dirty="0"/>
              <a:t>, </a:t>
            </a:r>
            <a:r>
              <a:rPr lang="en-US" sz="2400" b="1" dirty="0" err="1"/>
              <a:t>capabil</a:t>
            </a:r>
            <a:r>
              <a:rPr lang="en-US" sz="2400" b="1" dirty="0"/>
              <a:t> </a:t>
            </a:r>
            <a:r>
              <a:rPr lang="en-US" sz="2400" b="1" dirty="0" err="1"/>
              <a:t>să</a:t>
            </a:r>
            <a:r>
              <a:rPr lang="en-US" sz="2400" b="1" dirty="0"/>
              <a:t> </a:t>
            </a:r>
            <a:r>
              <a:rPr lang="en-US" sz="2400" b="1" dirty="0" err="1"/>
              <a:t>detecteze</a:t>
            </a:r>
            <a:r>
              <a:rPr lang="en-US" sz="2400" b="1" dirty="0"/>
              <a:t> </a:t>
            </a:r>
            <a:r>
              <a:rPr lang="en-US" sz="2400" b="1" dirty="0" err="1"/>
              <a:t>anomalii</a:t>
            </a:r>
            <a:r>
              <a:rPr lang="en-US" sz="2400" b="1" dirty="0"/>
              <a:t> </a:t>
            </a:r>
            <a:r>
              <a:rPr lang="en-US" sz="2400" b="1" dirty="0" err="1"/>
              <a:t>în</a:t>
            </a:r>
            <a:r>
              <a:rPr lang="en-US" sz="2400" b="1" dirty="0"/>
              <a:t> </a:t>
            </a:r>
            <a:r>
              <a:rPr lang="en-US" sz="2400" b="1" dirty="0" err="1"/>
              <a:t>traficul</a:t>
            </a:r>
            <a:r>
              <a:rPr lang="en-US" sz="2400" b="1" dirty="0"/>
              <a:t> de </a:t>
            </a:r>
            <a:r>
              <a:rPr lang="en-US" sz="2400" b="1" dirty="0" err="1"/>
              <a:t>rețea</a:t>
            </a:r>
            <a:r>
              <a:rPr lang="en-US" sz="2400" b="1" dirty="0"/>
              <a:t> </a:t>
            </a:r>
            <a:r>
              <a:rPr lang="en-US" sz="2400" b="1" dirty="0" err="1"/>
              <a:t>pentru</a:t>
            </a:r>
            <a:r>
              <a:rPr lang="en-US" sz="2400" b="1" dirty="0"/>
              <a:t> a </a:t>
            </a:r>
            <a:r>
              <a:rPr lang="en-US" sz="2400" b="1" dirty="0" err="1"/>
              <a:t>preveni</a:t>
            </a:r>
            <a:r>
              <a:rPr lang="en-US" sz="2400" b="1" dirty="0"/>
              <a:t> </a:t>
            </a:r>
            <a:r>
              <a:rPr lang="en-US" sz="2400" b="1" dirty="0" err="1"/>
              <a:t>atacurile</a:t>
            </a:r>
            <a:r>
              <a:rPr lang="en-US" sz="2400" b="1" dirty="0"/>
              <a:t> </a:t>
            </a:r>
            <a:r>
              <a:rPr lang="en-US" sz="2400" b="1" dirty="0" err="1"/>
              <a:t>cibernetice</a:t>
            </a:r>
            <a:endParaRPr lang="en-US" sz="2400" b="1" dirty="0">
              <a:solidFill>
                <a:srgbClr val="000000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818286" y="6683708"/>
            <a:ext cx="900317" cy="518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3"/>
              </a:lnSpc>
              <a:spcBef>
                <a:spcPct val="0"/>
              </a:spcBef>
            </a:pPr>
            <a:r>
              <a:rPr lang="en-US" sz="3471" u="none" strike="noStrike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718604" y="6832503"/>
            <a:ext cx="4528097" cy="364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81"/>
              </a:lnSpc>
              <a:spcBef>
                <a:spcPct val="0"/>
              </a:spcBef>
            </a:pPr>
            <a:r>
              <a:rPr lang="ro-RO" sz="2461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Motivația</a:t>
            </a:r>
            <a:endParaRPr lang="en-US" sz="2461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813932" y="7505700"/>
            <a:ext cx="7540696" cy="848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39"/>
              </a:lnSpc>
              <a:spcBef>
                <a:spcPct val="0"/>
              </a:spcBef>
            </a:pPr>
            <a:r>
              <a:rPr lang="ro-RO" sz="28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Pasiune</a:t>
            </a:r>
          </a:p>
          <a:p>
            <a:pPr>
              <a:lnSpc>
                <a:spcPts val="2139"/>
              </a:lnSpc>
              <a:spcBef>
                <a:spcPct val="0"/>
              </a:spcBef>
            </a:pPr>
            <a:endParaRPr lang="ro-RO" sz="2800" b="1" dirty="0">
              <a:solidFill>
                <a:srgbClr val="000000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  <a:p>
            <a:pPr>
              <a:lnSpc>
                <a:spcPts val="2139"/>
              </a:lnSpc>
              <a:spcBef>
                <a:spcPct val="0"/>
              </a:spcBef>
            </a:pPr>
            <a:r>
              <a:rPr lang="ro-RO" sz="28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Necesitate</a:t>
            </a:r>
            <a:endParaRPr lang="en-US" sz="2800" b="1" dirty="0">
              <a:solidFill>
                <a:srgbClr val="000000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B413E5-59F6-7752-7381-2F0A7083B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7214"/>
            <a:ext cx="5436320" cy="30557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86060" y="0"/>
            <a:ext cx="10137249" cy="10287000"/>
            <a:chOff x="0" y="0"/>
            <a:chExt cx="26698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69893" cy="2709333"/>
            </a:xfrm>
            <a:custGeom>
              <a:avLst/>
              <a:gdLst/>
              <a:ahLst/>
              <a:cxnLst/>
              <a:rect l="l" t="t" r="r" b="b"/>
              <a:pathLst>
                <a:path w="2669893" h="2709333">
                  <a:moveTo>
                    <a:pt x="43531" y="0"/>
                  </a:moveTo>
                  <a:lnTo>
                    <a:pt x="2626361" y="0"/>
                  </a:lnTo>
                  <a:cubicBezTo>
                    <a:pt x="2650403" y="0"/>
                    <a:pt x="2669893" y="19490"/>
                    <a:pt x="2669893" y="43531"/>
                  </a:cubicBezTo>
                  <a:lnTo>
                    <a:pt x="2669893" y="2665802"/>
                  </a:lnTo>
                  <a:cubicBezTo>
                    <a:pt x="2669893" y="2689844"/>
                    <a:pt x="2650403" y="2709333"/>
                    <a:pt x="2626361" y="2709333"/>
                  </a:cubicBezTo>
                  <a:lnTo>
                    <a:pt x="43531" y="2709333"/>
                  </a:lnTo>
                  <a:cubicBezTo>
                    <a:pt x="19490" y="2709333"/>
                    <a:pt x="0" y="2689844"/>
                    <a:pt x="0" y="2665802"/>
                  </a:cubicBezTo>
                  <a:lnTo>
                    <a:pt x="0" y="43531"/>
                  </a:lnTo>
                  <a:cubicBezTo>
                    <a:pt x="0" y="19490"/>
                    <a:pt x="19490" y="0"/>
                    <a:pt x="4353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669893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9772645" y="2856436"/>
            <a:ext cx="8515355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9772645" y="5104717"/>
            <a:ext cx="8515355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9772645" y="7352998"/>
            <a:ext cx="8515355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1171582" y="5294436"/>
            <a:ext cx="5869557" cy="5449001"/>
            <a:chOff x="0" y="0"/>
            <a:chExt cx="909348" cy="8441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09348" cy="844193"/>
            </a:xfrm>
            <a:custGeom>
              <a:avLst/>
              <a:gdLst/>
              <a:ahLst/>
              <a:cxnLst/>
              <a:rect l="l" t="t" r="r" b="b"/>
              <a:pathLst>
                <a:path w="909348" h="844193">
                  <a:moveTo>
                    <a:pt x="77821" y="0"/>
                  </a:moveTo>
                  <a:lnTo>
                    <a:pt x="831527" y="0"/>
                  </a:lnTo>
                  <a:cubicBezTo>
                    <a:pt x="852167" y="0"/>
                    <a:pt x="871961" y="8199"/>
                    <a:pt x="886555" y="22793"/>
                  </a:cubicBezTo>
                  <a:cubicBezTo>
                    <a:pt x="901149" y="37387"/>
                    <a:pt x="909348" y="57181"/>
                    <a:pt x="909348" y="77821"/>
                  </a:cubicBezTo>
                  <a:lnTo>
                    <a:pt x="909348" y="766372"/>
                  </a:lnTo>
                  <a:cubicBezTo>
                    <a:pt x="909348" y="809351"/>
                    <a:pt x="874507" y="844193"/>
                    <a:pt x="831527" y="844193"/>
                  </a:cubicBezTo>
                  <a:lnTo>
                    <a:pt x="77821" y="844193"/>
                  </a:lnTo>
                  <a:cubicBezTo>
                    <a:pt x="57181" y="844193"/>
                    <a:pt x="37387" y="835994"/>
                    <a:pt x="22793" y="821400"/>
                  </a:cubicBezTo>
                  <a:cubicBezTo>
                    <a:pt x="8199" y="806805"/>
                    <a:pt x="0" y="787011"/>
                    <a:pt x="0" y="766372"/>
                  </a:cubicBezTo>
                  <a:lnTo>
                    <a:pt x="0" y="77821"/>
                  </a:lnTo>
                  <a:cubicBezTo>
                    <a:pt x="0" y="57181"/>
                    <a:pt x="8199" y="37387"/>
                    <a:pt x="22793" y="22793"/>
                  </a:cubicBezTo>
                  <a:cubicBezTo>
                    <a:pt x="37387" y="8199"/>
                    <a:pt x="57181" y="0"/>
                    <a:pt x="77821" y="0"/>
                  </a:cubicBezTo>
                  <a:close/>
                </a:path>
              </a:pathLst>
            </a:custGeom>
            <a:blipFill>
              <a:blip r:embed="rId2"/>
              <a:stretch>
                <a:fillRect l="-19626" r="-19626"/>
              </a:stretch>
            </a:blipFill>
          </p:spPr>
        </p:sp>
      </p:grpSp>
      <p:sp>
        <p:nvSpPr>
          <p:cNvPr id="10" name="AutoShape 10"/>
          <p:cNvSpPr/>
          <p:nvPr/>
        </p:nvSpPr>
        <p:spPr>
          <a:xfrm>
            <a:off x="9697007" y="9601279"/>
            <a:ext cx="8515355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171582" y="1450198"/>
            <a:ext cx="7016423" cy="2836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36"/>
              </a:lnSpc>
            </a:pPr>
            <a:r>
              <a:rPr lang="ro-RO" sz="3724" spc="279" dirty="0">
                <a:solidFill>
                  <a:srgbClr val="000000"/>
                </a:solidFill>
                <a:latin typeface="HK Modular"/>
                <a:ea typeface="HK Modular"/>
                <a:cs typeface="HK Modular"/>
                <a:sym typeface="HK Modular"/>
              </a:rPr>
              <a:t>Prezentarea metodelor și algoritmilor utilizați</a:t>
            </a:r>
            <a:endParaRPr lang="en-US" sz="3724" spc="279" dirty="0">
              <a:solidFill>
                <a:srgbClr val="000000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772645" y="1047750"/>
            <a:ext cx="900317" cy="503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97324" y="1028700"/>
            <a:ext cx="4528097" cy="354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ro-RO" sz="2376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Autoencoder</a:t>
            </a:r>
            <a:endParaRPr lang="en-US" sz="2376" dirty="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72645" y="3357486"/>
            <a:ext cx="900317" cy="503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597324" y="3338436"/>
            <a:ext cx="4528097" cy="354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en-US" sz="2376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UNSW_NB15</a:t>
            </a:r>
            <a:r>
              <a:rPr lang="ro-RO" sz="2376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 Data-Set</a:t>
            </a:r>
            <a:endParaRPr lang="en-US" sz="2376" dirty="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772645" y="5667222"/>
            <a:ext cx="900317" cy="503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697007" y="7976958"/>
            <a:ext cx="900317" cy="503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597324" y="7957908"/>
            <a:ext cx="4528097" cy="354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ro-RO" sz="2376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Evaluarea Performanței</a:t>
            </a:r>
            <a:endParaRPr lang="en-US" sz="2376" dirty="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83E05C00-8BD6-E63B-5E46-EAEF7F6FC2A9}"/>
              </a:ext>
            </a:extLst>
          </p:cNvPr>
          <p:cNvSpPr txBox="1"/>
          <p:nvPr/>
        </p:nvSpPr>
        <p:spPr>
          <a:xfrm>
            <a:off x="10672962" y="5694833"/>
            <a:ext cx="4528097" cy="1038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ro-RO" sz="2376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Algoritmi de Machine Learining (DTC, RFC, ETC, Voting Classifier)</a:t>
            </a:r>
            <a:endParaRPr lang="en-US" sz="2376" dirty="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A8DFF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6"/>
          <p:cNvSpPr/>
          <p:nvPr/>
        </p:nvSpPr>
        <p:spPr>
          <a:xfrm>
            <a:off x="2117824" y="4347123"/>
            <a:ext cx="1087346" cy="838245"/>
          </a:xfrm>
          <a:custGeom>
            <a:avLst/>
            <a:gdLst/>
            <a:ahLst/>
            <a:cxnLst/>
            <a:rect l="l" t="t" r="r" b="b"/>
            <a:pathLst>
              <a:path w="1087346" h="838245">
                <a:moveTo>
                  <a:pt x="0" y="0"/>
                </a:moveTo>
                <a:lnTo>
                  <a:pt x="1087346" y="0"/>
                </a:lnTo>
                <a:lnTo>
                  <a:pt x="1087346" y="838245"/>
                </a:lnTo>
                <a:lnTo>
                  <a:pt x="0" y="838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028700" y="1450234"/>
            <a:ext cx="9864642" cy="643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36"/>
              </a:lnSpc>
              <a:spcBef>
                <a:spcPct val="0"/>
              </a:spcBef>
            </a:pPr>
            <a:r>
              <a:rPr lang="ro-RO" sz="3724" spc="279" dirty="0">
                <a:solidFill>
                  <a:srgbClr val="000000"/>
                </a:solidFill>
                <a:latin typeface="HK Modular"/>
                <a:ea typeface="HK Modular"/>
                <a:cs typeface="HK Modular"/>
                <a:sym typeface="HK Modular"/>
              </a:rPr>
              <a:t>Autoencoder</a:t>
            </a:r>
            <a:endParaRPr lang="en-US" sz="3724" spc="279" dirty="0">
              <a:solidFill>
                <a:srgbClr val="000000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15360" y="3903364"/>
            <a:ext cx="4979620" cy="1804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1"/>
              </a:lnSpc>
            </a:pPr>
            <a:r>
              <a:rPr lang="ro-RO" sz="2461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Encoder</a:t>
            </a:r>
          </a:p>
          <a:p>
            <a:pPr algn="l">
              <a:lnSpc>
                <a:spcPts val="2781"/>
              </a:lnSpc>
            </a:pPr>
            <a:endParaRPr lang="ro-RO" sz="2461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algn="l">
              <a:lnSpc>
                <a:spcPts val="2781"/>
              </a:lnSpc>
            </a:pPr>
            <a:r>
              <a:rPr lang="it-IT" sz="2800" i="1" dirty="0"/>
              <a:t>Reduce datele de intrare la o reprezentare latentă mai compactă.</a:t>
            </a:r>
            <a:endParaRPr lang="en-US" sz="2461" i="1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15360" y="8166285"/>
            <a:ext cx="3783457" cy="365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1"/>
              </a:lnSpc>
            </a:pPr>
            <a:r>
              <a:rPr lang="ro-RO" sz="2461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Decoder</a:t>
            </a:r>
            <a:endParaRPr lang="en-US" sz="2461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3" name="AutoShape 2" descr="Types of Autoencoders - GeeksforGeeks">
            <a:extLst>
              <a:ext uri="{FF2B5EF4-FFF2-40B4-BE49-F238E27FC236}">
                <a16:creationId xmlns:a16="http://schemas.microsoft.com/office/drawing/2014/main" id="{35EE36C4-9F81-9640-9026-115CEBC816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Types of Autoencoders - GeeksforGeeks">
            <a:extLst>
              <a:ext uri="{FF2B5EF4-FFF2-40B4-BE49-F238E27FC236}">
                <a16:creationId xmlns:a16="http://schemas.microsoft.com/office/drawing/2014/main" id="{B4D6B15E-7837-8694-B426-EC8FA71D1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1" y="314199"/>
            <a:ext cx="4673350" cy="427297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utoencoders in Deep Learning: Tutorial &amp; Use Cases [2024]">
            <a:extLst>
              <a:ext uri="{FF2B5EF4-FFF2-40B4-BE49-F238E27FC236}">
                <a16:creationId xmlns:a16="http://schemas.microsoft.com/office/drawing/2014/main" id="{E041271D-158B-2D15-9F07-498187316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1" y="4991100"/>
            <a:ext cx="4673350" cy="49223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TextBox 20">
            <a:extLst>
              <a:ext uri="{FF2B5EF4-FFF2-40B4-BE49-F238E27FC236}">
                <a16:creationId xmlns:a16="http://schemas.microsoft.com/office/drawing/2014/main" id="{A413F262-C852-150C-68E1-F1BB939E4A1F}"/>
              </a:ext>
            </a:extLst>
          </p:cNvPr>
          <p:cNvSpPr txBox="1"/>
          <p:nvPr/>
        </p:nvSpPr>
        <p:spPr>
          <a:xfrm>
            <a:off x="715360" y="6078211"/>
            <a:ext cx="4979620" cy="365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1"/>
              </a:lnSpc>
            </a:pPr>
            <a:r>
              <a:rPr lang="ro-RO" sz="2461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Latent Space</a:t>
            </a:r>
            <a:endParaRPr lang="en-US" sz="2461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9B6BEB-26F4-527C-5A8B-B4EF93CA4394}"/>
              </a:ext>
            </a:extLst>
          </p:cNvPr>
          <p:cNvSpPr txBox="1"/>
          <p:nvPr/>
        </p:nvSpPr>
        <p:spPr>
          <a:xfrm>
            <a:off x="613166" y="6814329"/>
            <a:ext cx="47629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Reprezintă esența informației</a:t>
            </a:r>
            <a:endParaRPr lang="ro-RO" sz="2800" dirty="0"/>
          </a:p>
          <a:p>
            <a:r>
              <a:rPr lang="it-IT" sz="2800" dirty="0"/>
              <a:t>relevante din datele de intrare.</a:t>
            </a:r>
            <a:endParaRPr 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722D22-C96A-1FA8-77BB-A06D546F7685}"/>
              </a:ext>
            </a:extLst>
          </p:cNvPr>
          <p:cNvSpPr txBox="1"/>
          <p:nvPr/>
        </p:nvSpPr>
        <p:spPr>
          <a:xfrm>
            <a:off x="613166" y="8648700"/>
            <a:ext cx="46832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Reconstruiește datele originale</a:t>
            </a:r>
            <a:endParaRPr lang="ro-RO" sz="2800" dirty="0"/>
          </a:p>
          <a:p>
            <a:r>
              <a:rPr lang="it-IT" sz="2800" dirty="0"/>
              <a:t>din reprezentarea latentă.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A8D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2699148" y="965482"/>
            <a:ext cx="2987836" cy="2884620"/>
          </a:xfrm>
          <a:custGeom>
            <a:avLst/>
            <a:gdLst/>
            <a:ahLst/>
            <a:cxnLst/>
            <a:rect l="l" t="t" r="r" b="b"/>
            <a:pathLst>
              <a:path w="2987836" h="2884620">
                <a:moveTo>
                  <a:pt x="0" y="0"/>
                </a:moveTo>
                <a:lnTo>
                  <a:pt x="2987836" y="0"/>
                </a:lnTo>
                <a:lnTo>
                  <a:pt x="2987836" y="2884620"/>
                </a:lnTo>
                <a:lnTo>
                  <a:pt x="0" y="2884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084352" y="993713"/>
            <a:ext cx="8441013" cy="373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en-US" sz="3200" dirty="0">
                <a:latin typeface="Archivo Black"/>
                <a:ea typeface="Archivo Black"/>
                <a:cs typeface="Archivo Black"/>
                <a:sym typeface="Archivo Black"/>
              </a:rPr>
              <a:t>UNSW_NB15</a:t>
            </a:r>
            <a:r>
              <a:rPr lang="ro-RO" sz="3200" dirty="0">
                <a:latin typeface="Archivo Black"/>
                <a:ea typeface="Archivo Black"/>
                <a:cs typeface="Archivo Black"/>
                <a:sym typeface="Archivo Black"/>
              </a:rPr>
              <a:t> Data-Set</a:t>
            </a:r>
            <a:endParaRPr lang="en-US" sz="3200" dirty="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38528" y="2404526"/>
            <a:ext cx="900317" cy="518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3"/>
              </a:lnSpc>
              <a:spcBef>
                <a:spcPct val="0"/>
              </a:spcBef>
            </a:pPr>
            <a:r>
              <a:rPr lang="en-US" sz="3471" u="none" strike="noStrike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78858" y="2423264"/>
            <a:ext cx="5535862" cy="364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81"/>
              </a:lnSpc>
              <a:spcBef>
                <a:spcPct val="0"/>
              </a:spcBef>
            </a:pPr>
            <a:r>
              <a:rPr lang="ro-RO" sz="2461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Dimensiune și Structură</a:t>
            </a:r>
            <a:endParaRPr lang="en-US" sz="2461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78858" y="2896692"/>
            <a:ext cx="5785633" cy="1338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39"/>
              </a:lnSpc>
              <a:spcBef>
                <a:spcPct val="0"/>
              </a:spcBef>
            </a:pPr>
            <a:r>
              <a:rPr lang="en-US" sz="1600" dirty="0" err="1"/>
              <a:t>Setul</a:t>
            </a:r>
            <a:r>
              <a:rPr lang="en-US" sz="1600" dirty="0"/>
              <a:t> de date </a:t>
            </a:r>
            <a:r>
              <a:rPr lang="en-US" sz="1600" dirty="0" err="1"/>
              <a:t>complet</a:t>
            </a:r>
            <a:r>
              <a:rPr lang="en-US" sz="1600" dirty="0"/>
              <a:t> </a:t>
            </a:r>
            <a:r>
              <a:rPr lang="en-US" sz="1600" dirty="0" err="1"/>
              <a:t>conține</a:t>
            </a:r>
            <a:r>
              <a:rPr lang="en-US" sz="1600" dirty="0"/>
              <a:t> un total de </a:t>
            </a:r>
            <a:r>
              <a:rPr lang="en-US" sz="1600" b="1" dirty="0"/>
              <a:t>2.540.044 de </a:t>
            </a:r>
            <a:r>
              <a:rPr lang="en-US" sz="1600" b="1" dirty="0" err="1"/>
              <a:t>înregistrări</a:t>
            </a:r>
            <a:r>
              <a:rPr lang="en-US" sz="1600" dirty="0"/>
              <a:t>, </a:t>
            </a:r>
            <a:r>
              <a:rPr lang="en-US" sz="1600" dirty="0" err="1"/>
              <a:t>împărțite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patru</a:t>
            </a:r>
            <a:r>
              <a:rPr lang="en-US" sz="1600" dirty="0"/>
              <a:t> </a:t>
            </a:r>
            <a:r>
              <a:rPr lang="en-US" sz="1600" dirty="0" err="1"/>
              <a:t>fișiere</a:t>
            </a:r>
            <a:r>
              <a:rPr lang="en-US" sz="1600" dirty="0"/>
              <a:t> CSV.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scopuri</a:t>
            </a:r>
            <a:r>
              <a:rPr lang="en-US" sz="1600" dirty="0"/>
              <a:t> de </a:t>
            </a:r>
            <a:r>
              <a:rPr lang="en-US" sz="1600" dirty="0" err="1"/>
              <a:t>antrenament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testare</a:t>
            </a:r>
            <a:r>
              <a:rPr lang="en-US" sz="1600" dirty="0"/>
              <a:t>, a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creat</a:t>
            </a:r>
            <a:r>
              <a:rPr lang="en-US" sz="1600" dirty="0"/>
              <a:t> un subset, </a:t>
            </a:r>
            <a:r>
              <a:rPr lang="en-US" sz="1600" dirty="0" err="1"/>
              <a:t>constând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b="1" dirty="0"/>
              <a:t>175.341 de </a:t>
            </a:r>
            <a:r>
              <a:rPr lang="en-US" sz="1600" b="1" dirty="0" err="1"/>
              <a:t>înregistrări</a:t>
            </a:r>
            <a:r>
              <a:rPr lang="en-US" sz="1600" b="1" dirty="0"/>
              <a:t> </a:t>
            </a:r>
            <a:r>
              <a:rPr lang="en-US" sz="1600" b="1" dirty="0" err="1"/>
              <a:t>pentru</a:t>
            </a:r>
            <a:r>
              <a:rPr lang="en-US" sz="1600" b="1" dirty="0"/>
              <a:t> </a:t>
            </a:r>
            <a:r>
              <a:rPr lang="en-US" sz="1600" b="1" dirty="0" err="1"/>
              <a:t>antrenament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b="1" dirty="0"/>
              <a:t>82.332 de </a:t>
            </a:r>
            <a:r>
              <a:rPr lang="en-US" sz="1600" b="1" dirty="0" err="1"/>
              <a:t>înregistrări</a:t>
            </a:r>
            <a:r>
              <a:rPr lang="en-US" sz="1600" b="1" dirty="0"/>
              <a:t> </a:t>
            </a:r>
            <a:r>
              <a:rPr lang="en-US" sz="1600" b="1" dirty="0" err="1"/>
              <a:t>pentru</a:t>
            </a:r>
            <a:r>
              <a:rPr lang="en-US" sz="1600" b="1" dirty="0"/>
              <a:t> </a:t>
            </a:r>
            <a:r>
              <a:rPr lang="en-US" sz="1600" b="1" dirty="0" err="1"/>
              <a:t>testare</a:t>
            </a:r>
            <a:r>
              <a:rPr lang="en-US" sz="1600" dirty="0"/>
              <a:t>, </a:t>
            </a:r>
            <a:r>
              <a:rPr lang="en-US" sz="1600" dirty="0" err="1"/>
              <a:t>incluzând</a:t>
            </a:r>
            <a:r>
              <a:rPr lang="en-US" sz="1600" dirty="0"/>
              <a:t> </a:t>
            </a:r>
            <a:r>
              <a:rPr lang="en-US" sz="1600" dirty="0" err="1"/>
              <a:t>atât</a:t>
            </a:r>
            <a:r>
              <a:rPr lang="en-US" sz="1600" dirty="0"/>
              <a:t> </a:t>
            </a:r>
            <a:r>
              <a:rPr lang="en-US" sz="1600" dirty="0" err="1"/>
              <a:t>trafic</a:t>
            </a:r>
            <a:r>
              <a:rPr lang="en-US" sz="1600" dirty="0"/>
              <a:t> normal, </a:t>
            </a:r>
            <a:r>
              <a:rPr lang="en-US" sz="1600" dirty="0" err="1"/>
              <a:t>cât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diferite</a:t>
            </a:r>
            <a:r>
              <a:rPr lang="en-US" sz="1600" dirty="0"/>
              <a:t> </a:t>
            </a:r>
            <a:r>
              <a:rPr lang="en-US" sz="1600" dirty="0" err="1"/>
              <a:t>tipuri</a:t>
            </a:r>
            <a:r>
              <a:rPr lang="en-US" sz="1600" dirty="0"/>
              <a:t> de </a:t>
            </a:r>
            <a:r>
              <a:rPr lang="en-US" sz="1600" dirty="0" err="1"/>
              <a:t>atacuri</a:t>
            </a:r>
            <a:r>
              <a:rPr lang="en-US" sz="1600" dirty="0"/>
              <a:t>.</a:t>
            </a:r>
            <a:endParaRPr lang="en-US" sz="1645" dirty="0">
              <a:solidFill>
                <a:srgbClr val="000000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38528" y="5146677"/>
            <a:ext cx="900317" cy="518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3"/>
              </a:lnSpc>
              <a:spcBef>
                <a:spcPct val="0"/>
              </a:spcBef>
            </a:pPr>
            <a:r>
              <a:rPr lang="en-US" sz="3471" u="none" strike="noStrike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62794" y="5223517"/>
            <a:ext cx="4528097" cy="364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81"/>
              </a:lnSpc>
              <a:spcBef>
                <a:spcPct val="0"/>
              </a:spcBef>
            </a:pPr>
            <a:r>
              <a:rPr lang="en-US" sz="2461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Firewalls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62794" y="5710180"/>
            <a:ext cx="5785633" cy="1608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39"/>
              </a:lnSpc>
              <a:spcBef>
                <a:spcPct val="0"/>
              </a:spcBef>
            </a:pPr>
            <a:r>
              <a:rPr lang="en-US" sz="1600" b="1" dirty="0" err="1"/>
              <a:t>Extracția</a:t>
            </a:r>
            <a:r>
              <a:rPr lang="en-US" sz="1600" b="1" dirty="0"/>
              <a:t> </a:t>
            </a:r>
            <a:r>
              <a:rPr lang="en-US" sz="1600" b="1" dirty="0" err="1"/>
              <a:t>Caracteristicilor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fiecare</a:t>
            </a:r>
            <a:r>
              <a:rPr lang="en-US" sz="1600" dirty="0"/>
              <a:t> </a:t>
            </a:r>
            <a:r>
              <a:rPr lang="en-US" sz="1600" dirty="0" err="1"/>
              <a:t>pachet</a:t>
            </a:r>
            <a:r>
              <a:rPr lang="en-US" sz="1600" dirty="0"/>
              <a:t> de </a:t>
            </a:r>
            <a:r>
              <a:rPr lang="en-US" sz="1600" dirty="0" err="1"/>
              <a:t>rețea</a:t>
            </a:r>
            <a:r>
              <a:rPr lang="en-US" sz="1600" dirty="0"/>
              <a:t> </a:t>
            </a:r>
            <a:r>
              <a:rPr lang="en-US" sz="1600" dirty="0" err="1"/>
              <a:t>capturat</a:t>
            </a:r>
            <a:r>
              <a:rPr lang="en-US" sz="1600" dirty="0"/>
              <a:t>, au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extrase</a:t>
            </a:r>
            <a:r>
              <a:rPr lang="en-US" sz="1600" dirty="0"/>
              <a:t> </a:t>
            </a:r>
            <a:r>
              <a:rPr lang="en-US" sz="1600" b="1" dirty="0"/>
              <a:t>49 de </a:t>
            </a:r>
            <a:r>
              <a:rPr lang="en-US" sz="1600" b="1" dirty="0" err="1"/>
              <a:t>caracteristici</a:t>
            </a:r>
            <a:r>
              <a:rPr lang="en-US" sz="1600" dirty="0"/>
              <a:t> </a:t>
            </a:r>
            <a:r>
              <a:rPr lang="en-US" sz="1600" dirty="0" err="1"/>
              <a:t>folosind</a:t>
            </a:r>
            <a:r>
              <a:rPr lang="en-US" sz="1600" dirty="0"/>
              <a:t> </a:t>
            </a:r>
            <a:r>
              <a:rPr lang="en-US" sz="1600" dirty="0" err="1"/>
              <a:t>instrumente</a:t>
            </a:r>
            <a:r>
              <a:rPr lang="en-US" sz="1600" dirty="0"/>
              <a:t> precum </a:t>
            </a:r>
            <a:r>
              <a:rPr lang="en-US" sz="1600" b="1" dirty="0"/>
              <a:t>Argus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b="1" dirty="0"/>
              <a:t>Bro-IDS</a:t>
            </a:r>
            <a:r>
              <a:rPr lang="en-US" sz="1600" dirty="0"/>
              <a:t>, </a:t>
            </a:r>
            <a:r>
              <a:rPr lang="en-US" sz="1600" dirty="0" err="1"/>
              <a:t>împreună</a:t>
            </a:r>
            <a:r>
              <a:rPr lang="en-US" sz="1600" dirty="0"/>
              <a:t> cu </a:t>
            </a:r>
            <a:r>
              <a:rPr lang="en-US" sz="1600" dirty="0" err="1"/>
              <a:t>doisprezece</a:t>
            </a:r>
            <a:r>
              <a:rPr lang="en-US" sz="1600" dirty="0"/>
              <a:t> </a:t>
            </a:r>
            <a:r>
              <a:rPr lang="en-US" sz="1600" dirty="0" err="1"/>
              <a:t>algoritmi</a:t>
            </a:r>
            <a:r>
              <a:rPr lang="en-US" sz="1600" dirty="0"/>
              <a:t> </a:t>
            </a:r>
            <a:r>
              <a:rPr lang="en-US" sz="1600" dirty="0" err="1"/>
              <a:t>dezvoltați</a:t>
            </a:r>
            <a:r>
              <a:rPr lang="en-US" sz="1600" dirty="0"/>
              <a:t> special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acest</a:t>
            </a:r>
            <a:r>
              <a:rPr lang="en-US" sz="1600" dirty="0"/>
              <a:t> scop. </a:t>
            </a:r>
            <a:r>
              <a:rPr lang="en-US" sz="1600" dirty="0" err="1"/>
              <a:t>Aceste</a:t>
            </a:r>
            <a:r>
              <a:rPr lang="en-US" sz="1600" dirty="0"/>
              <a:t> </a:t>
            </a:r>
            <a:r>
              <a:rPr lang="en-US" sz="1600" dirty="0" err="1"/>
              <a:t>caracteristici</a:t>
            </a:r>
            <a:r>
              <a:rPr lang="en-US" sz="1600" dirty="0"/>
              <a:t> </a:t>
            </a:r>
            <a:r>
              <a:rPr lang="en-US" sz="1600" dirty="0" err="1"/>
              <a:t>acoperă</a:t>
            </a:r>
            <a:r>
              <a:rPr lang="en-US" sz="1600" dirty="0"/>
              <a:t> diverse </a:t>
            </a:r>
            <a:r>
              <a:rPr lang="en-US" sz="1600" dirty="0" err="1"/>
              <a:t>aspecte</a:t>
            </a:r>
            <a:r>
              <a:rPr lang="en-US" sz="1600" dirty="0"/>
              <a:t> ale </a:t>
            </a:r>
            <a:r>
              <a:rPr lang="en-US" sz="1600" dirty="0" err="1"/>
              <a:t>traficului</a:t>
            </a:r>
            <a:r>
              <a:rPr lang="en-US" sz="1600" dirty="0"/>
              <a:t> de </a:t>
            </a:r>
            <a:r>
              <a:rPr lang="en-US" sz="1600" dirty="0" err="1"/>
              <a:t>rețea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includ</a:t>
            </a:r>
            <a:r>
              <a:rPr lang="en-US" sz="1600" dirty="0"/>
              <a:t> </a:t>
            </a:r>
            <a:r>
              <a:rPr lang="en-US" sz="1600" dirty="0" err="1"/>
              <a:t>etichete</a:t>
            </a:r>
            <a:r>
              <a:rPr lang="en-US" sz="1600" dirty="0"/>
              <a:t> de </a:t>
            </a:r>
            <a:r>
              <a:rPr lang="en-US" sz="1600" dirty="0" err="1"/>
              <a:t>clasă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indica </a:t>
            </a:r>
            <a:r>
              <a:rPr lang="en-US" sz="1600" dirty="0" err="1"/>
              <a:t>tipul</a:t>
            </a:r>
            <a:r>
              <a:rPr lang="en-US" sz="1600" dirty="0"/>
              <a:t> de </a:t>
            </a:r>
            <a:r>
              <a:rPr lang="en-US" sz="1600" dirty="0" err="1"/>
              <a:t>trafic</a:t>
            </a:r>
            <a:r>
              <a:rPr lang="en-US" sz="1600" dirty="0"/>
              <a:t> (normal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tipul</a:t>
            </a:r>
            <a:r>
              <a:rPr lang="en-US" sz="1600" dirty="0"/>
              <a:t> specific de </a:t>
            </a:r>
            <a:r>
              <a:rPr lang="en-US" sz="1600" dirty="0" err="1"/>
              <a:t>atac</a:t>
            </a:r>
            <a:r>
              <a:rPr lang="en-US" sz="1600" dirty="0"/>
              <a:t>).</a:t>
            </a:r>
            <a:endParaRPr lang="en-US" sz="1645" dirty="0">
              <a:solidFill>
                <a:srgbClr val="000000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97628" y="8557530"/>
            <a:ext cx="5836417" cy="1608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39"/>
              </a:lnSpc>
              <a:spcBef>
                <a:spcPct val="0"/>
              </a:spcBef>
            </a:pP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fiecare</a:t>
            </a:r>
            <a:r>
              <a:rPr lang="en-US" sz="1600" dirty="0"/>
              <a:t> </a:t>
            </a:r>
            <a:r>
              <a:rPr lang="en-US" sz="1600" dirty="0" err="1"/>
              <a:t>pachet</a:t>
            </a:r>
            <a:r>
              <a:rPr lang="en-US" sz="1600" dirty="0"/>
              <a:t> de </a:t>
            </a:r>
            <a:r>
              <a:rPr lang="en-US" sz="1600" dirty="0" err="1"/>
              <a:t>rețea</a:t>
            </a:r>
            <a:r>
              <a:rPr lang="en-US" sz="1600" dirty="0"/>
              <a:t> </a:t>
            </a:r>
            <a:r>
              <a:rPr lang="en-US" sz="1600" dirty="0" err="1"/>
              <a:t>capturat</a:t>
            </a:r>
            <a:r>
              <a:rPr lang="en-US" sz="1600" dirty="0"/>
              <a:t>, au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extrase</a:t>
            </a:r>
            <a:r>
              <a:rPr lang="en-US" sz="1600" dirty="0"/>
              <a:t> </a:t>
            </a:r>
            <a:r>
              <a:rPr lang="en-US" sz="1600" b="1" dirty="0"/>
              <a:t>49 de </a:t>
            </a:r>
            <a:r>
              <a:rPr lang="en-US" sz="1600" b="1" dirty="0" err="1"/>
              <a:t>caracteristici</a:t>
            </a:r>
            <a:r>
              <a:rPr lang="en-US" sz="1600" dirty="0"/>
              <a:t> </a:t>
            </a:r>
            <a:r>
              <a:rPr lang="en-US" sz="1600" dirty="0" err="1"/>
              <a:t>folosind</a:t>
            </a:r>
            <a:r>
              <a:rPr lang="en-US" sz="1600" dirty="0"/>
              <a:t> </a:t>
            </a:r>
            <a:r>
              <a:rPr lang="en-US" sz="1600" dirty="0" err="1"/>
              <a:t>instrumente</a:t>
            </a:r>
            <a:r>
              <a:rPr lang="en-US" sz="1600" dirty="0"/>
              <a:t> precum </a:t>
            </a:r>
            <a:r>
              <a:rPr lang="en-US" sz="1600" b="1" dirty="0"/>
              <a:t>Argus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b="1" dirty="0"/>
              <a:t>Bro-IDS</a:t>
            </a:r>
            <a:r>
              <a:rPr lang="en-US" sz="1600" dirty="0"/>
              <a:t>, </a:t>
            </a:r>
            <a:r>
              <a:rPr lang="en-US" sz="1600" dirty="0" err="1"/>
              <a:t>împreună</a:t>
            </a:r>
            <a:r>
              <a:rPr lang="en-US" sz="1600" dirty="0"/>
              <a:t> cu </a:t>
            </a:r>
            <a:r>
              <a:rPr lang="en-US" sz="1600" dirty="0" err="1"/>
              <a:t>doisprezece</a:t>
            </a:r>
            <a:r>
              <a:rPr lang="en-US" sz="1600" dirty="0"/>
              <a:t> </a:t>
            </a:r>
            <a:r>
              <a:rPr lang="en-US" sz="1600" dirty="0" err="1"/>
              <a:t>algoritmi</a:t>
            </a:r>
            <a:r>
              <a:rPr lang="en-US" sz="1600" dirty="0"/>
              <a:t> </a:t>
            </a:r>
            <a:r>
              <a:rPr lang="en-US" sz="1600" dirty="0" err="1"/>
              <a:t>dezvoltați</a:t>
            </a:r>
            <a:r>
              <a:rPr lang="en-US" sz="1600" dirty="0"/>
              <a:t> special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acest</a:t>
            </a:r>
            <a:r>
              <a:rPr lang="en-US" sz="1600" dirty="0"/>
              <a:t> scop. </a:t>
            </a:r>
            <a:r>
              <a:rPr lang="en-US" sz="1600" dirty="0" err="1"/>
              <a:t>Aceste</a:t>
            </a:r>
            <a:r>
              <a:rPr lang="en-US" sz="1600" dirty="0"/>
              <a:t> </a:t>
            </a:r>
            <a:r>
              <a:rPr lang="en-US" sz="1600" dirty="0" err="1"/>
              <a:t>caracteristici</a:t>
            </a:r>
            <a:r>
              <a:rPr lang="en-US" sz="1600" dirty="0"/>
              <a:t> </a:t>
            </a:r>
            <a:r>
              <a:rPr lang="en-US" sz="1600" dirty="0" err="1"/>
              <a:t>acoperă</a:t>
            </a:r>
            <a:r>
              <a:rPr lang="en-US" sz="1600" dirty="0"/>
              <a:t> diverse </a:t>
            </a:r>
            <a:r>
              <a:rPr lang="en-US" sz="1600" dirty="0" err="1"/>
              <a:t>aspecte</a:t>
            </a:r>
            <a:r>
              <a:rPr lang="en-US" sz="1600" dirty="0"/>
              <a:t> ale </a:t>
            </a:r>
            <a:r>
              <a:rPr lang="en-US" sz="1600" dirty="0" err="1"/>
              <a:t>traficului</a:t>
            </a:r>
            <a:r>
              <a:rPr lang="en-US" sz="1600" dirty="0"/>
              <a:t> de </a:t>
            </a:r>
            <a:r>
              <a:rPr lang="en-US" sz="1600" dirty="0" err="1"/>
              <a:t>rețea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includ</a:t>
            </a:r>
            <a:r>
              <a:rPr lang="en-US" sz="1600" dirty="0"/>
              <a:t> </a:t>
            </a:r>
            <a:r>
              <a:rPr lang="en-US" sz="1600" dirty="0" err="1"/>
              <a:t>etichete</a:t>
            </a:r>
            <a:r>
              <a:rPr lang="en-US" sz="1600" dirty="0"/>
              <a:t> de </a:t>
            </a:r>
            <a:r>
              <a:rPr lang="en-US" sz="1600" dirty="0" err="1"/>
              <a:t>clasă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indica </a:t>
            </a:r>
            <a:r>
              <a:rPr lang="en-US" sz="1600" dirty="0" err="1"/>
              <a:t>tipul</a:t>
            </a:r>
            <a:r>
              <a:rPr lang="en-US" sz="1600" dirty="0"/>
              <a:t> de </a:t>
            </a:r>
            <a:r>
              <a:rPr lang="en-US" sz="1600" dirty="0" err="1"/>
              <a:t>trafic</a:t>
            </a:r>
            <a:r>
              <a:rPr lang="en-US" sz="1600" dirty="0"/>
              <a:t> (normal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tipul</a:t>
            </a:r>
            <a:r>
              <a:rPr lang="en-US" sz="1600" dirty="0"/>
              <a:t> specific de </a:t>
            </a:r>
            <a:r>
              <a:rPr lang="en-US" sz="1600" dirty="0" err="1"/>
              <a:t>atac</a:t>
            </a:r>
            <a:r>
              <a:rPr lang="en-US" sz="1600" dirty="0"/>
              <a:t>).</a:t>
            </a:r>
            <a:endParaRPr lang="en-US" sz="1645" dirty="0">
              <a:solidFill>
                <a:srgbClr val="000000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38527" y="8039100"/>
            <a:ext cx="900317" cy="518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3"/>
              </a:lnSpc>
              <a:spcBef>
                <a:spcPct val="0"/>
              </a:spcBef>
            </a:pPr>
            <a:r>
              <a:rPr lang="en-US" sz="3471" u="none" strike="noStrike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62794" y="8115940"/>
            <a:ext cx="5836417" cy="364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81"/>
              </a:lnSpc>
              <a:spcBef>
                <a:spcPct val="0"/>
              </a:spcBef>
            </a:pPr>
            <a:r>
              <a:rPr lang="ro-RO" sz="2461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Extracția caracteristicilor</a:t>
            </a:r>
            <a:endParaRPr lang="en-US" sz="2461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26A02C9-B049-2736-2ED2-95026095A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21" y="2663741"/>
            <a:ext cx="10241216" cy="4918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583971-9A3D-96D9-898D-41EA63A6E0D3}"/>
              </a:ext>
            </a:extLst>
          </p:cNvPr>
          <p:cNvSpPr txBox="1"/>
          <p:nvPr/>
        </p:nvSpPr>
        <p:spPr>
          <a:xfrm>
            <a:off x="7805671" y="8557530"/>
            <a:ext cx="106395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U</a:t>
            </a:r>
            <a:r>
              <a:rPr lang="en-US" sz="2000" dirty="0"/>
              <a:t>n benchmark </a:t>
            </a:r>
            <a:r>
              <a:rPr lang="en-US" sz="2000" dirty="0" err="1"/>
              <a:t>recunoscut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evaluarea</a:t>
            </a:r>
            <a:r>
              <a:rPr lang="en-US" sz="2000" dirty="0"/>
              <a:t> </a:t>
            </a:r>
            <a:r>
              <a:rPr lang="en-US" sz="2000" dirty="0" err="1"/>
              <a:t>sistemelor</a:t>
            </a:r>
            <a:r>
              <a:rPr lang="en-US" sz="2000" dirty="0"/>
              <a:t> de </a:t>
            </a:r>
            <a:r>
              <a:rPr lang="en-US" sz="2000" dirty="0" err="1"/>
              <a:t>detecție</a:t>
            </a:r>
            <a:r>
              <a:rPr lang="en-US" sz="2000" dirty="0"/>
              <a:t> a </a:t>
            </a:r>
            <a:r>
              <a:rPr lang="en-US" sz="2000" dirty="0" err="1"/>
              <a:t>intruziunilor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rețea</a:t>
            </a:r>
            <a:r>
              <a:rPr lang="en-US" sz="2000" dirty="0"/>
              <a:t>.</a:t>
            </a:r>
            <a:endParaRPr lang="ro-RO" sz="2000" dirty="0"/>
          </a:p>
          <a:p>
            <a:r>
              <a:rPr lang="en-US" sz="2000" dirty="0" err="1"/>
              <a:t>Acest</a:t>
            </a:r>
            <a:r>
              <a:rPr lang="en-US" sz="2000" dirty="0"/>
              <a:t> set de date a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creat</a:t>
            </a:r>
            <a:r>
              <a:rPr lang="en-US" sz="2000" dirty="0"/>
              <a:t> de </a:t>
            </a:r>
            <a:r>
              <a:rPr lang="en-US" sz="2000" b="1" dirty="0" err="1"/>
              <a:t>Laboratorul</a:t>
            </a:r>
            <a:r>
              <a:rPr lang="en-US" sz="2000" b="1" dirty="0"/>
              <a:t> Cyber Range al </a:t>
            </a:r>
            <a:r>
              <a:rPr lang="en-US" sz="2000" b="1" dirty="0" err="1"/>
              <a:t>Universității</a:t>
            </a:r>
            <a:r>
              <a:rPr lang="en-US" sz="2000" b="1" dirty="0"/>
              <a:t> din New South</a:t>
            </a:r>
            <a:endParaRPr lang="ro-RO" sz="2000" b="1" dirty="0"/>
          </a:p>
          <a:p>
            <a:r>
              <a:rPr lang="en-US" sz="2000" b="1" dirty="0"/>
              <a:t>Wales (UNSW) Canberra</a:t>
            </a:r>
            <a:r>
              <a:rPr lang="en-US" sz="2000" dirty="0"/>
              <a:t>, </a:t>
            </a:r>
            <a:r>
              <a:rPr lang="en-US" sz="2000" dirty="0" err="1"/>
              <a:t>folosind</a:t>
            </a:r>
            <a:r>
              <a:rPr lang="en-US" sz="2000" dirty="0"/>
              <a:t> </a:t>
            </a:r>
            <a:r>
              <a:rPr lang="en-US" sz="2000" dirty="0" err="1"/>
              <a:t>instrumentul</a:t>
            </a:r>
            <a:r>
              <a:rPr lang="en-US" sz="2000" dirty="0"/>
              <a:t> </a:t>
            </a:r>
            <a:r>
              <a:rPr lang="en-US" sz="2000" b="1" dirty="0"/>
              <a:t>IXIA </a:t>
            </a:r>
            <a:r>
              <a:rPr lang="en-US" sz="2000" b="1" dirty="0" err="1"/>
              <a:t>PerfectStorm</a:t>
            </a:r>
            <a:r>
              <a:rPr lang="en-US" sz="2000" b="1" dirty="0"/>
              <a:t> </a:t>
            </a:r>
            <a:r>
              <a:rPr lang="en-US" sz="2000" dirty="0" err="1"/>
              <a:t>pentru</a:t>
            </a:r>
            <a:endParaRPr lang="ro-RO" sz="2000" dirty="0"/>
          </a:p>
          <a:p>
            <a:r>
              <a:rPr lang="en-US" sz="2000" dirty="0"/>
              <a:t>a genera un </a:t>
            </a:r>
            <a:r>
              <a:rPr lang="en-US" sz="2000" dirty="0" err="1"/>
              <a:t>amestec</a:t>
            </a:r>
            <a:r>
              <a:rPr lang="en-US" sz="2000" dirty="0"/>
              <a:t> de </a:t>
            </a:r>
            <a:r>
              <a:rPr lang="en-US" sz="2000" dirty="0" err="1"/>
              <a:t>activități</a:t>
            </a:r>
            <a:r>
              <a:rPr lang="en-US" sz="2000" dirty="0"/>
              <a:t> </a:t>
            </a:r>
            <a:r>
              <a:rPr lang="en-US" sz="2000" dirty="0" err="1"/>
              <a:t>normale</a:t>
            </a:r>
            <a:r>
              <a:rPr lang="en-US" sz="2000" dirty="0"/>
              <a:t> </a:t>
            </a:r>
            <a:r>
              <a:rPr lang="en-US" sz="2000" dirty="0" err="1"/>
              <a:t>reale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comportamente</a:t>
            </a:r>
            <a:r>
              <a:rPr lang="en-US" sz="2000" dirty="0"/>
              <a:t> de </a:t>
            </a:r>
            <a:r>
              <a:rPr lang="en-US" sz="2000" dirty="0" err="1"/>
              <a:t>atac</a:t>
            </a:r>
            <a:r>
              <a:rPr lang="en-US" sz="2000" dirty="0"/>
              <a:t> </a:t>
            </a:r>
            <a:r>
              <a:rPr lang="en-US" sz="2000" dirty="0" err="1"/>
              <a:t>sintetice</a:t>
            </a:r>
            <a:r>
              <a:rPr lang="en-US" sz="2000" dirty="0"/>
              <a:t> </a:t>
            </a:r>
            <a:r>
              <a:rPr lang="en-US" sz="2000" dirty="0" err="1"/>
              <a:t>contemporane</a:t>
            </a:r>
            <a:r>
              <a:rPr lang="ro-RO" sz="2000" dirty="0"/>
              <a:t>.</a:t>
            </a:r>
            <a:endParaRPr lang="en-US" sz="2000" dirty="0"/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FA5FB61C-3DAB-6286-8231-872A0D8CC28F}"/>
              </a:ext>
            </a:extLst>
          </p:cNvPr>
          <p:cNvSpPr txBox="1"/>
          <p:nvPr/>
        </p:nvSpPr>
        <p:spPr>
          <a:xfrm>
            <a:off x="7876972" y="8115940"/>
            <a:ext cx="900317" cy="518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3"/>
              </a:lnSpc>
              <a:spcBef>
                <a:spcPct val="0"/>
              </a:spcBef>
            </a:pPr>
            <a:r>
              <a:rPr lang="en-US" sz="3471" u="none" strike="noStrike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ro-RO" sz="3471" u="none" strike="noStrike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4</a:t>
            </a:r>
            <a:endParaRPr lang="en-US" sz="3471" u="none" strike="noStrike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CF11541E-9278-9F96-CFA6-96266E5515D5}"/>
              </a:ext>
            </a:extLst>
          </p:cNvPr>
          <p:cNvSpPr txBox="1"/>
          <p:nvPr/>
        </p:nvSpPr>
        <p:spPr>
          <a:xfrm>
            <a:off x="8828996" y="8154361"/>
            <a:ext cx="5836417" cy="364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81"/>
              </a:lnSpc>
              <a:spcBef>
                <a:spcPct val="0"/>
              </a:spcBef>
            </a:pPr>
            <a:r>
              <a:rPr lang="ro-RO" sz="2461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Sursa de proveniență</a:t>
            </a:r>
            <a:endParaRPr lang="en-US" sz="2461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86059" y="0"/>
            <a:ext cx="10137249" cy="10287000"/>
            <a:chOff x="0" y="0"/>
            <a:chExt cx="26698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69893" cy="2709333"/>
            </a:xfrm>
            <a:custGeom>
              <a:avLst/>
              <a:gdLst/>
              <a:ahLst/>
              <a:cxnLst/>
              <a:rect l="l" t="t" r="r" b="b"/>
              <a:pathLst>
                <a:path w="2669893" h="2709333">
                  <a:moveTo>
                    <a:pt x="43531" y="0"/>
                  </a:moveTo>
                  <a:lnTo>
                    <a:pt x="2626361" y="0"/>
                  </a:lnTo>
                  <a:cubicBezTo>
                    <a:pt x="2650403" y="0"/>
                    <a:pt x="2669893" y="19490"/>
                    <a:pt x="2669893" y="43531"/>
                  </a:cubicBezTo>
                  <a:lnTo>
                    <a:pt x="2669893" y="2665802"/>
                  </a:lnTo>
                  <a:cubicBezTo>
                    <a:pt x="2669893" y="2689844"/>
                    <a:pt x="2650403" y="2709333"/>
                    <a:pt x="2626361" y="2709333"/>
                  </a:cubicBezTo>
                  <a:lnTo>
                    <a:pt x="43531" y="2709333"/>
                  </a:lnTo>
                  <a:cubicBezTo>
                    <a:pt x="19490" y="2709333"/>
                    <a:pt x="0" y="2689844"/>
                    <a:pt x="0" y="2665802"/>
                  </a:cubicBezTo>
                  <a:lnTo>
                    <a:pt x="0" y="43531"/>
                  </a:lnTo>
                  <a:cubicBezTo>
                    <a:pt x="0" y="19490"/>
                    <a:pt x="19490" y="0"/>
                    <a:pt x="4353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669893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9772645" y="2856436"/>
            <a:ext cx="8515355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9772645" y="5035004"/>
            <a:ext cx="8515355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AutoShape 10"/>
          <p:cNvSpPr/>
          <p:nvPr/>
        </p:nvSpPr>
        <p:spPr>
          <a:xfrm>
            <a:off x="9772644" y="7048500"/>
            <a:ext cx="8515355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171582" y="1088289"/>
            <a:ext cx="7016423" cy="2105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36"/>
              </a:lnSpc>
            </a:pPr>
            <a:r>
              <a:rPr lang="ro-RO" sz="3724" spc="279" dirty="0">
                <a:solidFill>
                  <a:srgbClr val="000000"/>
                </a:solidFill>
                <a:latin typeface="HK Modular"/>
                <a:ea typeface="HK Modular"/>
                <a:cs typeface="HK Modular"/>
                <a:sym typeface="HK Modular"/>
              </a:rPr>
              <a:t>Algoritmi de machine learning utilizați</a:t>
            </a:r>
            <a:endParaRPr lang="en-US" sz="3724" spc="279" dirty="0">
              <a:solidFill>
                <a:srgbClr val="000000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772645" y="1047750"/>
            <a:ext cx="900317" cy="503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97323" y="872228"/>
            <a:ext cx="4528097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ro-RO" sz="2376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DTC(</a:t>
            </a:r>
            <a:r>
              <a:rPr lang="ro-RO" sz="2400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Decision Tree Clasifier)</a:t>
            </a:r>
            <a:endParaRPr lang="en-US" sz="2376" dirty="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581871" y="1685406"/>
            <a:ext cx="7232115" cy="25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879"/>
              </a:lnSpc>
              <a:spcBef>
                <a:spcPct val="0"/>
              </a:spcBef>
            </a:pPr>
            <a:r>
              <a:rPr lang="en-US" sz="2000" dirty="0" err="1">
                <a:solidFill>
                  <a:schemeClr val="bg1"/>
                </a:solidFill>
              </a:rPr>
              <a:t>Utilizat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pentru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selecția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caracteristicilor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și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clasificare</a:t>
            </a:r>
            <a:r>
              <a:rPr lang="en-US" sz="2000" spc="109" dirty="0">
                <a:solidFill>
                  <a:schemeClr val="bg1"/>
                </a:solidFill>
                <a:latin typeface="Mina"/>
                <a:ea typeface="Mina"/>
                <a:cs typeface="Mina"/>
                <a:sym typeface="Mina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772645" y="3462066"/>
            <a:ext cx="900317" cy="503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547619" y="3462066"/>
            <a:ext cx="4528097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ro-RO" sz="2376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RFC(Random Forrest Classifier)</a:t>
            </a:r>
            <a:endParaRPr lang="en-US" sz="2376" dirty="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547619" y="4410794"/>
            <a:ext cx="7232115" cy="25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879"/>
              </a:lnSpc>
              <a:spcBef>
                <a:spcPct val="0"/>
              </a:spcBef>
            </a:pPr>
            <a:r>
              <a:rPr lang="en-US" sz="2000" dirty="0" err="1">
                <a:solidFill>
                  <a:schemeClr val="bg1"/>
                </a:solidFill>
              </a:rPr>
              <a:t>Folosit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în</a:t>
            </a:r>
            <a:r>
              <a:rPr lang="en-US" sz="2000" dirty="0">
                <a:solidFill>
                  <a:schemeClr val="bg1"/>
                </a:solidFill>
              </a:rPr>
              <a:t> Ensemble Learning</a:t>
            </a:r>
            <a:endParaRPr lang="en-US" sz="2000" spc="109" dirty="0">
              <a:solidFill>
                <a:schemeClr val="bg1"/>
              </a:solidFill>
              <a:latin typeface="Mina"/>
              <a:ea typeface="Mina"/>
              <a:cs typeface="Mina"/>
              <a:sym typeface="Mina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801641" y="5645015"/>
            <a:ext cx="900317" cy="503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581870" y="5702367"/>
            <a:ext cx="4528097" cy="354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ro-RO" sz="2376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ETC(Extra Trees Classifier)</a:t>
            </a:r>
            <a:endParaRPr lang="en-US" sz="2376" dirty="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547618" y="6361176"/>
            <a:ext cx="7232115" cy="25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879"/>
              </a:lnSpc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</a:rPr>
              <a:t>Alt </a:t>
            </a:r>
            <a:r>
              <a:rPr lang="en-US" sz="2000" dirty="0" err="1">
                <a:solidFill>
                  <a:schemeClr val="bg1"/>
                </a:solidFill>
              </a:rPr>
              <a:t>algoritm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folosit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în</a:t>
            </a:r>
            <a:r>
              <a:rPr lang="en-US" sz="2000" dirty="0">
                <a:solidFill>
                  <a:schemeClr val="bg1"/>
                </a:solidFill>
              </a:rPr>
              <a:t> Ensemble Learning</a:t>
            </a:r>
            <a:endParaRPr lang="en-US" sz="2000" spc="109" dirty="0">
              <a:solidFill>
                <a:schemeClr val="bg1"/>
              </a:solidFill>
              <a:latin typeface="Mina"/>
              <a:ea typeface="Mina"/>
              <a:cs typeface="Mina"/>
              <a:sym typeface="Mina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1B3DA13B-562D-8787-8CF1-CD25EF23F843}"/>
              </a:ext>
            </a:extLst>
          </p:cNvPr>
          <p:cNvSpPr txBox="1"/>
          <p:nvPr/>
        </p:nvSpPr>
        <p:spPr>
          <a:xfrm>
            <a:off x="9807533" y="7654129"/>
            <a:ext cx="900317" cy="508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</a:t>
            </a:r>
            <a:r>
              <a:rPr lang="ro-RO" sz="3467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4</a:t>
            </a:r>
            <a:endParaRPr lang="en-US" sz="3467" dirty="0">
              <a:solidFill>
                <a:srgbClr val="FFFFFF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81D6DCAC-9D6A-9E56-0D03-FB39D449186F}"/>
              </a:ext>
            </a:extLst>
          </p:cNvPr>
          <p:cNvSpPr txBox="1"/>
          <p:nvPr/>
        </p:nvSpPr>
        <p:spPr>
          <a:xfrm>
            <a:off x="10591174" y="7715862"/>
            <a:ext cx="4528097" cy="354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ro-RO" sz="2376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Voting Classifier</a:t>
            </a:r>
            <a:endParaRPr lang="en-US" sz="2376" dirty="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B7268896-7E37-0498-1F54-AAF5CFC3FB3B}"/>
              </a:ext>
            </a:extLst>
          </p:cNvPr>
          <p:cNvSpPr txBox="1"/>
          <p:nvPr/>
        </p:nvSpPr>
        <p:spPr>
          <a:xfrm>
            <a:off x="10541087" y="8408064"/>
            <a:ext cx="7232115" cy="25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879"/>
              </a:lnSpc>
              <a:spcBef>
                <a:spcPct val="0"/>
              </a:spcBef>
            </a:pPr>
            <a:r>
              <a:rPr lang="en-US" sz="2000" dirty="0" err="1">
                <a:solidFill>
                  <a:schemeClr val="bg1"/>
                </a:solidFill>
              </a:rPr>
              <a:t>Combinație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clasificatori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pentru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îmbunătăți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performanța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2000" spc="109" dirty="0">
              <a:solidFill>
                <a:schemeClr val="bg1"/>
              </a:solidFill>
              <a:latin typeface="Mina"/>
              <a:ea typeface="Mina"/>
              <a:cs typeface="Mina"/>
              <a:sym typeface="Mina"/>
            </a:endParaRPr>
          </a:p>
        </p:txBody>
      </p:sp>
      <p:pic>
        <p:nvPicPr>
          <p:cNvPr id="4100" name="Picture 4" descr="Decision Tree Classification Clearly Explained!">
            <a:extLst>
              <a:ext uri="{FF2B5EF4-FFF2-40B4-BE49-F238E27FC236}">
                <a16:creationId xmlns:a16="http://schemas.microsoft.com/office/drawing/2014/main" id="{7FC82D93-0C19-35F1-0BCC-8CAE2876F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9" y="3359703"/>
            <a:ext cx="3743478" cy="210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8595E06-E617-A5B8-C9BF-213B34E73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79" y="5692386"/>
            <a:ext cx="3743478" cy="2246748"/>
          </a:xfrm>
          <a:prstGeom prst="rect">
            <a:avLst/>
          </a:prstGeom>
        </p:spPr>
      </p:pic>
      <p:pic>
        <p:nvPicPr>
          <p:cNvPr id="4102" name="Picture 6" descr="The Voting Classifier - Naukri Code 360">
            <a:extLst>
              <a:ext uri="{FF2B5EF4-FFF2-40B4-BE49-F238E27FC236}">
                <a16:creationId xmlns:a16="http://schemas.microsoft.com/office/drawing/2014/main" id="{B0616DBC-07EC-E672-A633-B487EE3E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8" y="7946210"/>
            <a:ext cx="3439821" cy="22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A8DFF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028700" y="1088284"/>
            <a:ext cx="9864642" cy="643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36"/>
              </a:lnSpc>
              <a:spcBef>
                <a:spcPct val="0"/>
              </a:spcBef>
            </a:pPr>
            <a:r>
              <a:rPr lang="ro-RO" sz="3724" spc="279" dirty="0">
                <a:solidFill>
                  <a:srgbClr val="000000"/>
                </a:solidFill>
                <a:latin typeface="HK Modular"/>
                <a:ea typeface="HK Modular"/>
                <a:cs typeface="HK Modular"/>
                <a:sym typeface="HK Modular"/>
              </a:rPr>
              <a:t>Evaluarea performanței</a:t>
            </a:r>
            <a:endParaRPr lang="en-US" sz="3724" spc="279" dirty="0">
              <a:solidFill>
                <a:srgbClr val="000000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3226247"/>
            <a:ext cx="7876418" cy="2667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7"/>
              </a:lnSpc>
            </a:pPr>
            <a:r>
              <a:rPr lang="ro-RO" sz="2661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METRICI</a:t>
            </a:r>
          </a:p>
          <a:p>
            <a:pPr algn="l">
              <a:lnSpc>
                <a:spcPts val="3007"/>
              </a:lnSpc>
            </a:pPr>
            <a:r>
              <a:rPr lang="en-US" sz="2000" b="1" dirty="0"/>
              <a:t>Precision</a:t>
            </a:r>
            <a:r>
              <a:rPr lang="en-US" sz="2800" b="1" dirty="0"/>
              <a:t>, </a:t>
            </a:r>
            <a:r>
              <a:rPr lang="en-US" sz="2000" b="1" dirty="0"/>
              <a:t>Recall, F1-Score</a:t>
            </a:r>
            <a:r>
              <a:rPr lang="en-US" sz="2000" dirty="0"/>
              <a:t>: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evaluarea</a:t>
            </a:r>
            <a:r>
              <a:rPr lang="en-US" sz="2000" dirty="0"/>
              <a:t> </a:t>
            </a:r>
            <a:r>
              <a:rPr lang="en-US" sz="2000" dirty="0" err="1"/>
              <a:t>performanței</a:t>
            </a:r>
            <a:r>
              <a:rPr lang="en-US" sz="2000" dirty="0"/>
              <a:t> </a:t>
            </a:r>
            <a:r>
              <a:rPr lang="en-US" sz="2000" dirty="0" err="1"/>
              <a:t>Autoencoderului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a </a:t>
            </a:r>
            <a:r>
              <a:rPr lang="en-US" sz="2000" dirty="0" err="1"/>
              <a:t>clasificatorilor</a:t>
            </a:r>
            <a:r>
              <a:rPr lang="ro-RO" sz="2000" dirty="0"/>
              <a:t>.</a:t>
            </a:r>
          </a:p>
          <a:p>
            <a:pPr algn="l">
              <a:lnSpc>
                <a:spcPts val="3007"/>
              </a:lnSpc>
            </a:pPr>
            <a:r>
              <a:rPr lang="en-US" sz="2000" dirty="0" err="1"/>
              <a:t>Metodele</a:t>
            </a:r>
            <a:r>
              <a:rPr lang="en-US" sz="2000" dirty="0"/>
              <a:t> sunt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evaluarea</a:t>
            </a:r>
            <a:r>
              <a:rPr lang="en-US" sz="2000" dirty="0"/>
              <a:t> </a:t>
            </a:r>
            <a:r>
              <a:rPr lang="en-US" sz="2000" dirty="0" err="1"/>
              <a:t>performanței</a:t>
            </a:r>
            <a:r>
              <a:rPr lang="en-US" sz="2000" dirty="0"/>
              <a:t> </a:t>
            </a:r>
            <a:r>
              <a:rPr lang="en-US" sz="2000" dirty="0" err="1"/>
              <a:t>Autoencoderului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a </a:t>
            </a:r>
            <a:r>
              <a:rPr lang="en-US" sz="2000" dirty="0" err="1"/>
              <a:t>clasificatorilor</a:t>
            </a:r>
            <a:r>
              <a:rPr lang="en-US" sz="2000" dirty="0"/>
              <a:t>. </a:t>
            </a:r>
            <a:r>
              <a:rPr lang="en-US" sz="2000" dirty="0" err="1"/>
              <a:t>În</a:t>
            </a:r>
            <a:r>
              <a:rPr lang="en-US" sz="2000" dirty="0"/>
              <a:t> cod, </a:t>
            </a:r>
            <a:r>
              <a:rPr lang="en-US" sz="2000" dirty="0" err="1"/>
              <a:t>valorile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b="1" dirty="0"/>
              <a:t>TP</a:t>
            </a:r>
            <a:r>
              <a:rPr lang="en-US" sz="2000" dirty="0"/>
              <a:t> (True Positives), </a:t>
            </a:r>
            <a:r>
              <a:rPr lang="en-US" sz="2000" b="1" dirty="0"/>
              <a:t>FN</a:t>
            </a:r>
            <a:r>
              <a:rPr lang="en-US" sz="2000" dirty="0"/>
              <a:t> (False Negatives), </a:t>
            </a:r>
            <a:r>
              <a:rPr lang="en-US" sz="2000" b="1" dirty="0"/>
              <a:t>FP</a:t>
            </a:r>
            <a:r>
              <a:rPr lang="en-US" sz="2000" dirty="0"/>
              <a:t> (False Positives)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b="1" dirty="0"/>
              <a:t>TN</a:t>
            </a:r>
            <a:r>
              <a:rPr lang="en-US" sz="2000" dirty="0"/>
              <a:t> (True Negatives) sunt calculate manual,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metricile</a:t>
            </a:r>
            <a:r>
              <a:rPr lang="en-US" sz="2000" dirty="0"/>
              <a:t> derivate (</a:t>
            </a:r>
            <a:r>
              <a:rPr lang="en-US" sz="2000" dirty="0" err="1"/>
              <a:t>precizie</a:t>
            </a:r>
            <a:r>
              <a:rPr lang="en-US" sz="2000" dirty="0"/>
              <a:t>, recall, etc.)</a:t>
            </a:r>
            <a:endParaRPr lang="en-US" sz="2000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67581" y="7060753"/>
            <a:ext cx="3783457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7"/>
              </a:lnSpc>
            </a:pPr>
            <a:r>
              <a:rPr lang="ro-RO" sz="2661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Vizualizări</a:t>
            </a:r>
            <a:endParaRPr lang="en-US" sz="2661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67581" y="7581900"/>
            <a:ext cx="629438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01"/>
              </a:lnSpc>
              <a:spcBef>
                <a:spcPct val="0"/>
              </a:spcBef>
            </a:pPr>
            <a:r>
              <a:rPr lang="en-US" sz="2000" b="1" dirty="0" err="1"/>
              <a:t>Curbe</a:t>
            </a:r>
            <a:r>
              <a:rPr lang="en-US" sz="2000" b="1" dirty="0"/>
              <a:t> de </a:t>
            </a:r>
            <a:r>
              <a:rPr lang="en-US" sz="2000" b="1" dirty="0" err="1"/>
              <a:t>pierdere</a:t>
            </a:r>
            <a:r>
              <a:rPr lang="en-US" sz="2000" b="1" dirty="0"/>
              <a:t> (Loss Curves)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b="1" dirty="0" err="1"/>
              <a:t>Distribuția</a:t>
            </a:r>
            <a:r>
              <a:rPr lang="en-US" sz="2000" b="1" dirty="0"/>
              <a:t> </a:t>
            </a:r>
            <a:r>
              <a:rPr lang="en-US" sz="2000" b="1" dirty="0" err="1"/>
              <a:t>erorilor</a:t>
            </a:r>
            <a:r>
              <a:rPr lang="en-US" sz="2000" b="1" dirty="0"/>
              <a:t> de </a:t>
            </a:r>
            <a:r>
              <a:rPr lang="en-US" sz="2000" b="1" dirty="0" err="1"/>
              <a:t>reconstrucție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analiza</a:t>
            </a:r>
            <a:r>
              <a:rPr lang="en-US" sz="2000" dirty="0"/>
              <a:t> </a:t>
            </a:r>
            <a:r>
              <a:rPr lang="en-US" sz="2000" dirty="0" err="1"/>
              <a:t>performanței</a:t>
            </a:r>
            <a:r>
              <a:rPr lang="en-US" sz="2000" dirty="0"/>
              <a:t> </a:t>
            </a:r>
            <a:r>
              <a:rPr lang="en-US" sz="2000" dirty="0" err="1"/>
              <a:t>modelului</a:t>
            </a:r>
            <a:r>
              <a:rPr lang="en-US" sz="2000" dirty="0"/>
              <a:t>.</a:t>
            </a:r>
            <a:endParaRPr lang="en-US" sz="1847" spc="-9" dirty="0">
              <a:solidFill>
                <a:srgbClr val="343434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DFC54B-FE2C-2014-0597-E49C2DFBB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647700"/>
            <a:ext cx="6487430" cy="43249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A58078-6B63-64B1-F3C2-AB0F05722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875" y="5552792"/>
            <a:ext cx="6477904" cy="40582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624</Words>
  <Application>Microsoft Office PowerPoint</Application>
  <PresentationFormat>Custom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HK Grotesk Medium</vt:lpstr>
      <vt:lpstr>Arial</vt:lpstr>
      <vt:lpstr>Calibri</vt:lpstr>
      <vt:lpstr>HK Modular</vt:lpstr>
      <vt:lpstr>Mina</vt:lpstr>
      <vt:lpstr>Archivo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Purple Gradient Modern Elegant Technology Keynote Presentation</dc:title>
  <dc:creator>User</dc:creator>
  <cp:lastModifiedBy>GABRIEL LUCIAN TILICA</cp:lastModifiedBy>
  <cp:revision>13</cp:revision>
  <dcterms:created xsi:type="dcterms:W3CDTF">2006-08-16T00:00:00Z</dcterms:created>
  <dcterms:modified xsi:type="dcterms:W3CDTF">2025-02-07T14:27:32Z</dcterms:modified>
  <dc:identifier>DAGeXPbkRiA</dc:identifier>
</cp:coreProperties>
</file>