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6" r:id="rId3"/>
    <p:sldMasterId id="2147483699" r:id="rId4"/>
  </p:sldMasterIdLst>
  <p:notesMasterIdLst>
    <p:notesMasterId r:id="rId28"/>
  </p:notesMasterIdLst>
  <p:sldIdLst>
    <p:sldId id="256" r:id="rId5"/>
    <p:sldId id="259" r:id="rId6"/>
    <p:sldId id="266" r:id="rId7"/>
    <p:sldId id="267" r:id="rId8"/>
    <p:sldId id="315" r:id="rId9"/>
    <p:sldId id="271" r:id="rId10"/>
    <p:sldId id="316" r:id="rId11"/>
    <p:sldId id="268" r:id="rId12"/>
    <p:sldId id="269" r:id="rId13"/>
    <p:sldId id="257" r:id="rId14"/>
    <p:sldId id="274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A5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34" autoAdjust="0"/>
  </p:normalViewPr>
  <p:slideViewPr>
    <p:cSldViewPr>
      <p:cViewPr varScale="1">
        <p:scale>
          <a:sx n="60" d="100"/>
          <a:sy n="60" d="100"/>
        </p:scale>
        <p:origin x="3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A73362-FB48-4DF0-8127-A28B471FD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9A685-CDAB-4F1E-982E-E3F6124FC8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90437AB-BE06-4335-82EB-CE2B29424142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B66AEF-4183-4BF9-8FB5-211B34B35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A257C60-3201-4128-9ECD-7D738ABAE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AC67C-D7E9-4CDD-A610-278F2D52A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DB208-AF9E-41F7-9EDD-F5261BA65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7FE507-42A5-4EE2-AEBF-B0045356D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AD03256-73FF-4AC5-8CB7-703CE8D50C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8F20A0A1-79E0-484C-99D6-B24996E8A4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8254</a:t>
            </a:r>
            <a:r>
              <a:rPr lang="zh-CN" altLang="en-US"/>
              <a:t>与</a:t>
            </a:r>
            <a:r>
              <a:rPr lang="en-US" altLang="zh-CN"/>
              <a:t>8253</a:t>
            </a:r>
            <a:r>
              <a:rPr lang="zh-CN" altLang="en-US"/>
              <a:t>的结构完全一致，区别在于</a:t>
            </a:r>
            <a:r>
              <a:rPr lang="en-US" altLang="zh-CN"/>
              <a:t>8254</a:t>
            </a:r>
            <a:r>
              <a:rPr lang="zh-CN" altLang="en-US"/>
              <a:t>的工作频率可以更高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89FFF5F-FD45-4471-90AC-4BC0EAB9F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5BA221-4407-4D8A-B090-00D48041C64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F6018-BB5A-45F1-90A9-70120339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7ED4-B013-4277-B1B2-7DED00FD239E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E90A-EDA9-417F-85A4-736824F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3EEBF-B744-4C17-AA54-B4743601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2817-B51F-41EB-9ABA-BB26AD943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9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0F63F-7382-47D3-B0C4-E48926DD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50B9-1C24-4070-AB78-BB524975D89D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418BC-E065-44F1-A14A-881E6690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93A96-EEC3-4EC5-9425-9F029D4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1E5B-11BA-4839-9CB6-B9722A7C3E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66C05-A663-4910-B363-3E20539D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CE24E-CBD4-4085-88E9-8A348E8D66FB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E10EA-1C5C-4539-8D99-7522FFF0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A6C59-3639-45CF-B939-810A7EB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06148-9B0C-4B57-B369-DE9A3759C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5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187C7EC-E861-46B9-B1D0-A6E18051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A4DC-0E64-43E8-B97D-4E58B11CB9F3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1F03B3B-2B0D-4BD7-892A-02891A31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083788-AFE7-4C0F-BB69-ECFE8BC0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702FE-56F7-424C-BFDD-F45843B12E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0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28FE-93D8-44ED-A9D5-4A0BC1C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657AD-6947-40F2-8D1F-F2D2BB7C0E49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DE6FB-0C16-45CB-B2A3-24E24346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7B04A-D6CD-4657-AE59-9717171F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9644-B20F-42E9-A694-AD21A27A9F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8E611-9875-45E2-AF5C-DE07EE3C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B971-6549-4C4F-B2AC-46467574063D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0AF5A-3585-4CBF-8AAD-37094D6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734DD-1C4D-40EC-BC7B-5A60B93A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B70B-0429-4D7E-818B-4E773C8C0B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9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F8C3A-A98A-464D-AB36-708601CA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B222D-BC97-4987-852C-B8F5BB1E9378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302AB-0E32-4868-AED5-B06C456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ED429-B8B2-4AFA-82A7-66A09AD8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8A91-7A94-4BD9-9CAF-CAC27C389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0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528A7A-FEE1-4646-8A52-1514A0B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DBED0-A1E0-48B0-B53E-F9E6E241980C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EE0A1C-9B2D-44B7-B1EE-21297C1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835E0A-4C09-469E-9F1F-B14F0533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4343-3D07-4644-B4CF-34B883B8B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42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9D5AB4-52F6-414C-930C-463029FB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AD256-1E48-46F2-9999-935B04DC6EF6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BE82CDF-33E4-48A7-B94C-CA56CE0C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B24E668-DA45-44B7-818B-20D3A15D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DD6E-E677-48D8-9D05-071D0890EE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05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A5B9C28-9468-45E5-847B-408585BD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49D0-2B93-416D-A648-251B8F113BD4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4FCFF5E-7A63-4FCB-B7A2-123B2F1F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3D347EF-1CCA-4B60-B934-03A1669E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A10F9-358D-4380-8315-B08C4484C1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22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CBC897C-8CD6-4DD6-B2CE-8E723EA5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A093-53B6-42D3-9253-2F563E4D83F3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F744AFF-528F-4013-8388-EE46F28D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C0AC400-4E44-41AD-AAB4-41211EC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EFAD2-98FC-4A41-8602-48308E553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6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E44D7-E5BA-4396-8482-F8E7CB76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011E5-FF8D-45A4-A3E6-8EF01706BADA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9F897-E489-47E1-B287-EC29B6CE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66D66-A227-44A1-A295-7BA2374B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0FE3-5DE2-442B-9336-15AC12D3F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32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3CB7D0-F5EF-4446-8D33-5580A8CA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1EA92-CFBD-4144-873C-CD279756219C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2EA61E-C0E7-447B-90A9-50E6841A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EAD6C37-676F-4869-9DA5-BA4332F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A413-99D3-4B78-80C0-912679B68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1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CD2592-A68A-4D91-B7C8-B639411D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C8C18-4972-4E45-994C-5678B5036D85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185B225-BF24-410A-B385-06C7C54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79F1704-255C-419A-AF94-F15D872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50822-9F19-43FE-AC2E-E5A01ED55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45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7C774-5269-4F09-A659-E14121FE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2C82-66B8-42E6-82A4-3FB740C3837B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A3EB7-284A-4D09-85A7-7FF55914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D61A-E68A-46EE-9F61-C30F03A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C08D-D374-4508-BA5F-7FF2FBAD9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15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B6836-ED93-49F9-A532-C279F3AD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C982-CD18-4006-A03F-A4FD7C9795D5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54A1-5CD1-4A59-A9BD-20794580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9D0B9-E97C-4E02-B711-2F4CD166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3905F-E877-49F7-9B07-2A765570E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40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6E831F-BF43-46C0-B2EE-58D72F61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55DDCB-DB45-4DCC-93FF-F340205EC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3300E-2A6D-4058-8E20-38395BFD9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1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FE1F05-3EDB-4B87-A748-A0ACF8A36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4D1008-093D-47CC-8262-317C572508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4FDF0-0D66-4A03-ABE4-2188C7F43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66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E26E43-BE5A-4F45-BD25-36872A2DA3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0CF73D-BF69-4F94-A09F-7C49EF8A1E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FD6C6-CA64-4504-9C48-9FFDFEE592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9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E9363-E155-46FB-B07C-D6DA638A0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02F92-CA36-410D-9D98-8D4F6F89E5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2C75-5A57-4A1B-8B08-1EB92F5CC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08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E100FC-4FDE-42FC-8C4E-4CBB61EB85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AD9915-436A-4BF6-B567-9F0E48075A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959A1-1C8A-4164-ACE0-4A200DFFA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9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B190B8-F57F-4359-8049-4985B051EE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40C652-ABB1-44B4-945A-5EE73A067E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987-91E4-4304-81F7-C87095B60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CE36-1F08-40BE-BBD1-BAA9287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CA075-8AF3-4080-9232-FD8B8E066ECF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B170C-D13C-44ED-83CD-40EA73E0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479C3-7386-489D-AC30-C7B4A0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F561B-20BF-497B-AB1E-A1F2DA119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8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0B68C0-07C4-4A88-A9B7-450024596A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BF4EEE-57D2-46F8-83E4-07A436A93A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0F60E-9E23-4471-8915-7D86E1EC49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49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C2693-6100-4C41-BE68-C2D093566F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FA3EF-4B78-44A4-A89C-5B31161B76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DF62-3D21-4FE8-8EBD-25848CAA2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69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53F10-6984-4C41-8E3A-1EBDF910EB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2266D-CEBC-4D5B-B811-2F6CE3B78C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DB87-1EFF-4BEE-89FB-2ACF6656C0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1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FF2D1-E28E-475B-981A-7C16571D2A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75919-3172-4B88-868F-5DE637C0BA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55D38-F300-4473-88B2-2C179DB86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90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057400" cy="5897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8D8ADF-B7A1-4E25-A563-AEAF694396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40E46-6CA3-451E-BDF4-1D30F8572E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1F87-4835-4275-8BE6-087A9B5F3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6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52400"/>
            <a:ext cx="7315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8DF70-A223-4040-AA74-26BF4B668E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4BBFD-4FF2-41BB-9E08-48FCC49D91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F694-1EC0-448C-AF4F-8009C0AD9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40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0C935-13F2-47B8-8DD9-BC73B0C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4AF4A44-4516-4987-AF6F-D7DE06DC7C8F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E96C3-031A-47AD-80D8-D7E769B0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E0611-D9BD-424A-8D02-0D3A0B4E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F33B5-2900-4269-BA8A-206FD106D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66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38D16D-829A-4814-8A77-931198B15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148731-5AEC-49CD-8905-C57610B36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163DF4-0778-4D36-9222-371378E90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3A7EE-D70D-4863-84C5-1EE376F534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360150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BA757F-9B6B-4580-9061-B52E44CFA5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AE305B-01EC-4203-A893-DC55DC356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86FFCD-5E28-4064-80BF-E09B5BC0C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B02B0-152C-4133-A274-BD1458392E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30113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2E4033-EF68-4BF3-82A9-193D3972C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9DB2B4-E39C-4AB5-836F-81F8D10B23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4C0A5C-6DF0-4F0C-A38E-A9637690E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1B5D-21E7-4C6E-B620-4A70CAC058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85758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C8E2F07-1794-41CA-B58C-78665812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56098-B619-4388-A075-39584F72E9DA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A5AF07-E93F-446B-909D-0D919D18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EE18A02-44E9-4080-865A-7BCE3F83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4AA4C-CB4B-410E-8CED-7874A8D3D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92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B9EE6-6F69-4333-8359-A5CFA63D7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56B222-0920-4F07-ADC2-AA642F1B2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9378AA-A600-4574-80D8-239D9A3E1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FE7EB-11F1-4EFB-B2D9-9BBFA02C76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931587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D88B43-F6C2-4E4F-B2E0-AF80437C6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B758E49-36FF-4040-9A8D-BDC246BA3B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CEEBD89-EEA5-4E52-9269-6265BC062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B49B3-C0F9-4270-93A4-713A05A93A4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9308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A8B99-C44B-4D9A-A3AA-F4F99B470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AC097-1634-412C-A0E8-66BC08592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2F3FF-0197-4E9C-9EB1-9437FE62F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BF8F-7A3A-4923-B913-2535F2AF6A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698423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8534DC1-B670-409F-B684-6732070D37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FE6F9B-272E-4C53-ACEC-E7C6FBDAF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6E880D-C715-4544-AADD-80C3B4F4A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B06D2-F292-4A5E-A5F6-DB772D14B5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796916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1539D4-5257-4D8E-A5E4-4655C61D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617907-0A7B-4817-BB1C-375B35595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3C75E4-F150-4455-A839-F2E752D95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33D7F-8253-4244-9F3A-75432F948E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4659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32241C-DAED-4951-A325-00F83BD20E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BF95D9-5787-430A-B5CA-388D410A0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5C4D1E-170B-47CD-BB54-2521554827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F12C3-193A-4B4F-A8E2-C1673A7F1F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823063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FD850-1D79-44B9-93C1-D7E74BE26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579F4C-178D-40B4-800B-497A2DD412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CEB416-882A-4C3F-BC60-81F2E51F4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93727-DF66-4017-9CF1-506B50D757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759218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E48DB7-98C3-420E-BA6E-E25C30B886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840528-8F82-4F15-BA10-B4932540F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4DB991-E296-4B02-8878-D80C0FC5F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6E202-81CC-4D04-9A59-81583A9053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3097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0DA04DF-5D15-4071-A79B-BFD5A73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1CB7-F7BB-4E14-94A8-C84245CFF581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3660C81-E205-405E-A9D3-41E8691D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591D670-EB29-4B70-8D86-E5F6FB43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443E-91F1-421A-A3EE-939A18DD7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4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087248C-D971-4FCD-89B1-01E0E82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5F1EB-65A0-4B0C-AFAD-3B614A208DE1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D1127C5-A931-4AC3-A62E-8BE0086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23539BF-057E-4B0A-93AE-955F123B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A2C4-C735-4D61-9070-8B7FF667A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4E9232E-D5B7-4D99-B11F-5893FEF0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4887F-A268-4CA3-8BCF-B54C500DA947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F6E31AE-3C81-41FC-ACC6-A56D8D61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3E4E12F-42CC-4C91-A2CD-4D34647F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6701A-1778-48E5-AEEE-14F0CAE270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F3E79B-8E66-4DD2-A1BF-7073EE54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86F2B-1498-4D02-B9CC-335549A2FA09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59FBCF-4666-4A79-9EF8-1551C5AF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A43CFF-EB31-450A-B554-E25BD707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AE7A-E7C1-4967-AE67-92E25223B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FCAE1BD-4863-4A47-AAE1-8190CC3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359B-8656-4BA5-B7F5-DE290394D9CD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E680BC-3A02-4B4C-B431-F7D87A8B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43E093C-8220-48D0-8979-CB2F0872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058F2-FB61-4001-AE57-5AC043EAE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6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EC7DBF2-A8F5-461A-A320-1E1DAC9980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5BFBF27-A901-470B-B2BB-33ADF97B09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27D17-B281-4C54-927A-32034D85B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16AFB51D-FCF3-4FB1-93E8-0ED4A681CDAF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B8006-A36F-4711-A47C-74626276F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8EA3F-DAEF-4F88-8AD5-DC768049A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E54386-3072-4205-B071-4C44AF57A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  <p:sldLayoutId id="21474845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4BFED1F-B796-4F79-B934-02A684A14E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8D1365-727E-4D0E-B559-B7B5E85F99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05851-FD2C-4363-9F1C-72D63C8DD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C199400-2158-4A74-ABAC-847414BC5547}" type="datetimeFigureOut">
              <a:rPr lang="zh-CN" altLang="en-US"/>
              <a:pPr>
                <a:defRPr/>
              </a:pPr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48540-B90F-47EB-B5C3-649A119EF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8D53-067D-4FE3-A571-63C9F88E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87CF45-6D37-45E2-A582-59A3504D1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8B0A5F1-6165-49EC-8470-5292116F1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152400"/>
            <a:ext cx="7315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6184368-3FE6-4A2B-9913-A04BFDF36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C823AF-FD57-4A4F-A2DC-55D05B5B91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81750"/>
            <a:ext cx="3200400" cy="431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1FF8B4-7FDD-42A7-9BAC-4A0BAD9E0B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4925" y="6524625"/>
            <a:ext cx="717550" cy="360363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/>
            </a:lvl1pPr>
          </a:lstStyle>
          <a:p>
            <a:pPr>
              <a:defRPr/>
            </a:pPr>
            <a:fld id="{166D0FD1-D6DC-4C01-B1FC-29E9CC26B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9283B60-FE81-45D6-BA00-5D69C2F4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6669088"/>
            <a:ext cx="9142413" cy="188912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3079" name="Picture 8">
            <a:extLst>
              <a:ext uri="{FF2B5EF4-FFF2-40B4-BE49-F238E27FC236}">
                <a16:creationId xmlns:a16="http://schemas.microsoft.com/office/drawing/2014/main" id="{FDB24479-89C7-4870-ABCE-5E4496BE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5805488"/>
            <a:ext cx="2705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">
            <a:extLst>
              <a:ext uri="{FF2B5EF4-FFF2-40B4-BE49-F238E27FC236}">
                <a16:creationId xmlns:a16="http://schemas.microsoft.com/office/drawing/2014/main" id="{B1F6FCE1-6EBC-4585-89A5-C1C7D5DD7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442075"/>
            <a:ext cx="2879725" cy="4413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sz="2300" i="1"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西安电子科技大学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2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1D6878-8156-42A0-9835-0E530FD18B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F824B4-B18A-450F-B36B-E230A0CBFB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32A86E-CB3C-496D-8858-04949BC59A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861CFC-8802-4FDE-B39E-009CAC4841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F692186-E1A1-47FF-BA1E-5B3630A81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66D1D8-BD9F-48A5-9898-D20094C3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5589588"/>
            <a:ext cx="320833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2">
            <a:extLst>
              <a:ext uri="{FF2B5EF4-FFF2-40B4-BE49-F238E27FC236}">
                <a16:creationId xmlns:a16="http://schemas.microsoft.com/office/drawing/2014/main" id="{1BB0F529-7838-4639-9AAC-915DCD46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6370638"/>
            <a:ext cx="2879725" cy="4429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sz="2300" i="1"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西安电子科技大学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7D66009D-D801-447B-828E-C2F8C5E9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>
            <a:extLst>
              <a:ext uri="{FF2B5EF4-FFF2-40B4-BE49-F238E27FC236}">
                <a16:creationId xmlns:a16="http://schemas.microsoft.com/office/drawing/2014/main" id="{A43A4725-F1EC-4BF1-8ACF-696B405E17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36613"/>
            <a:ext cx="8693150" cy="2159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>
            <a:extLst>
              <a:ext uri="{FF2B5EF4-FFF2-40B4-BE49-F238E27FC236}">
                <a16:creationId xmlns:a16="http://schemas.microsoft.com/office/drawing/2014/main" id="{4AC36CCC-CB8E-46F2-8580-C820628A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260350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微机</a:t>
            </a:r>
            <a:r>
              <a:rPr lang="zh-CN" altLang="en-US" b="1" u="dbl" dirty="0">
                <a:solidFill>
                  <a:srgbClr val="3A5386"/>
                </a:solidFill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原理与</a:t>
            </a:r>
            <a:r>
              <a:rPr lang="zh-CN" altLang="en-US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系统设计实验</a:t>
            </a:r>
          </a:p>
        </p:txBody>
      </p:sp>
      <p:sp>
        <p:nvSpPr>
          <p:cNvPr id="7171" name="内容占位符 4">
            <a:extLst>
              <a:ext uri="{FF2B5EF4-FFF2-40B4-BE49-F238E27FC236}">
                <a16:creationId xmlns:a16="http://schemas.microsoft.com/office/drawing/2014/main" id="{C0140F7F-8066-44B0-BD6C-C800E9FB6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61288" cy="4781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第一章  预备知识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1.1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汇编语言的编写格式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	1.2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		2.1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2.2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硬件系统（实验箱）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第三章  微机原理与系统设计实验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94C7-C2CA-4605-B5EC-3657FD4F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9055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第三章  微机原理与系统设计实验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 3.1	 实验一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汇编语言编程实验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3.2	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数码转换实验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3.3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实验三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基本IO口扩展实验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3.4	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实验四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cap="small" dirty="0" err="1">
                <a:latin typeface="等线" panose="02010600030101010101" pitchFamily="2" charset="-122"/>
                <a:ea typeface="等线" panose="02010600030101010101" pitchFamily="2" charset="-122"/>
              </a:rPr>
              <a:t>可编程并行接口实验</a:t>
            </a:r>
            <a:r>
              <a:rPr lang="en-US" altLang="zh-CN" cap="small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zh-CN" cap="small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F64D-7EA7-45B2-8923-9A488DC0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u="dbl" cap="smal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实验一  </a:t>
            </a:r>
            <a:r>
              <a:rPr lang="en-US" altLang="zh-CN" sz="3200" b="1" u="dbl" cap="small" dirty="0" err="1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汇编语言编程实验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0481CD04-9FC7-47C4-A2E7-2E23A4165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0728"/>
            <a:ext cx="8064127" cy="58052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掌握汇编语言的编程方法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功能调用的使用方法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掌握汇编语言程序的调试运行过程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、实验内容</a:t>
            </a:r>
          </a:p>
          <a:p>
            <a:pPr eaLnBrk="1" hangingPunct="1"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在屏幕上显示自己的学号姓名信息。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将指定数据区的字符串数据以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码形式显示在屏幕上，并通过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功能调用完成必要提示信息的显示。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循环从键盘读入字符并回显在屏幕上，然后显示出对应字符的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码，直到输入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”Q”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”时结束。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4.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自主设计输入显示信息，完成编程与调试，演示实验结果。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星研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软件，根据实验内容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参考程序流程图编写程序。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“项目”菜单中的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“编译连接”对实验程序进行编译连接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使用“运行”菜单中的“进行调试”命令进入调试状态，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执行单步调试或全速运行，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观察调试过程中寄存器窗、观察光和变量窗等信息窗内各寄存器及数据区的内容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在信息窗的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窗口可显示和输入相应信息和数据。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B5F75A8E-CBAA-44D6-91A8-98C774579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351"/>
            <a:ext cx="8229600" cy="4896841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字符转换为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码流程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buFontTx/>
              <a:buNone/>
            </a:pP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777964A0-C1D9-40D4-8344-826F6D8B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01966"/>
            <a:ext cx="6696744" cy="549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7">
            <a:extLst>
              <a:ext uri="{FF2B5EF4-FFF2-40B4-BE49-F238E27FC236}">
                <a16:creationId xmlns:a16="http://schemas.microsoft.com/office/drawing/2014/main" id="{C182FD28-B6BD-41D6-8B0A-17328CA6C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5661248"/>
            <a:ext cx="8229600" cy="1052736"/>
          </a:xfrm>
        </p:spPr>
        <p:txBody>
          <a:bodyPr/>
          <a:lstStyle/>
          <a:p>
            <a:pPr algn="l" eaLnBrk="1" hangingPunct="1"/>
            <a:b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）通过，</a:t>
            </a:r>
            <a:b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）优秀。</a:t>
            </a:r>
            <a:b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FD57B7BE-BF94-43DD-964C-FA6CEEE8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77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实验二  数码转换实验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2D85070F-6A31-40AA-833B-57E29B1B6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掌握不同进制数及编码相互转换的程序设计方法。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掌握运算类指令编程及调试方法。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掌握循环程序的设计方法。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、实验内容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重复从键盘输入不超过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位的十进制数，按回车键结束输入；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将该十进制数转换成二进制数；结果以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进制数的形式显示在屏幕上；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如果输入非数字字符，则报告出错信息，重新输入；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4.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直到输入“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”或‘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q’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时程序运行结束。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5.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键盘输入一字符串，以空格结束，统计其中数字字符的个数，在屏幕显示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十进制数可以表示为：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代表十进制数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、…、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上式可以转换为：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</a:t>
            </a:r>
            <a:r>
              <a:rPr lang="en-US" altLang="zh-CN" sz="1800" baseline="30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（（（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n-2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*10+ D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由上式可归纳出十进制数转换为二进制数的方法：从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进制数的最高位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开始做乘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加次位的操作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依此类推，则可求出二进制数结果。</a:t>
            </a: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03898BB-902D-41EF-8055-CAB2072A2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/>
          <a:lstStyle/>
          <a:p>
            <a:pPr eaLnBrk="1" hangingPunct="1"/>
            <a:r>
              <a:rPr lang="zh-CN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十进制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</a:t>
            </a:r>
            <a:r>
              <a:rPr lang="zh-CN" altLang="zh-CN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码转换为二进制数流程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</a:p>
        </p:txBody>
      </p:sp>
      <p:pic>
        <p:nvPicPr>
          <p:cNvPr id="22531" name="Picture 3" descr="F:\2014新实验开发项目申请\新微机实验指导书（网页WWH）.files\image046.png">
            <a:extLst>
              <a:ext uri="{FF2B5EF4-FFF2-40B4-BE49-F238E27FC236}">
                <a16:creationId xmlns:a16="http://schemas.microsoft.com/office/drawing/2014/main" id="{506595A5-AA2A-419A-88D7-AD36C5CF0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575" y="692150"/>
            <a:ext cx="3174071" cy="597721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66EED3A0-AF10-45D4-A47F-DC37120B9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903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</a:t>
            </a:r>
            <a:r>
              <a:rPr lang="zh-CN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数码转换对应关系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endParaRPr lang="en-US" altLang="zh-CN" sz="1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）通过，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）优秀。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DB5B68-3583-410A-A7AC-F9EEEA2BE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14462"/>
              </p:ext>
            </p:extLst>
          </p:nvPr>
        </p:nvGraphicFramePr>
        <p:xfrm>
          <a:off x="611188" y="908050"/>
          <a:ext cx="8064502" cy="4392616"/>
        </p:xfrm>
        <a:graphic>
          <a:graphicData uri="http://schemas.openxmlformats.org/drawingml/2006/table">
            <a:tbl>
              <a:tblPr/>
              <a:tblGrid>
                <a:gridCol w="137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717"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十六进制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BCD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二进制机器码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ASCII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七段码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共阳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共阴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5BH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0011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0100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6DH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7DH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7FH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64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08H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03H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7CH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5EH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1110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345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1111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0EH</a:t>
                      </a:r>
                      <a:endParaRPr lang="zh-CN" sz="1200" kern="1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71H</a:t>
                      </a:r>
                      <a:endParaRPr lang="zh-CN" sz="1200" kern="1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BB7597F-77F8-4641-8A34-50044F5C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实验三  基本</a:t>
            </a:r>
            <a:r>
              <a:rPr lang="en-US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IO</a:t>
            </a:r>
            <a:r>
              <a:rPr lang="zh-CN" altLang="zh-CN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口扩展实验</a:t>
            </a:r>
            <a:endParaRPr lang="zh-CN" altLang="en-US" sz="3200" b="1" u="dbl" dirty="0">
              <a:uFill>
                <a:solidFill>
                  <a:srgbClr val="C00000"/>
                </a:solidFill>
              </a:u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E4DD306-D18B-4CFA-B274-749F46B0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280400" cy="532765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TTL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芯片扩展简单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口的方法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掌握数据输入输出程序编制的方法。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二、实验内容说明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本实验要求用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74LS244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作为输入口，读取开关状态，并将此状态通过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74LS273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连到发光二极管显示。具体实验内容如下：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1.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为低电平时对应的发光二极管亮，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为高电平时对应的发光二极管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灭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全为高电平时，发光二极管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从左至右轮流点亮。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3.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当开关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全为低电平时，发光二极管</a:t>
            </a:r>
            <a:r>
              <a:rPr lang="en-US" altLang="zh-CN" sz="18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从右至左轮流点亮。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4.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自主设计控制及显示模式，完成编程调试，演示实验结果。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zh-CN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74LS244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是一种三态输出的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总线缓冲驱动器，无锁存功能，当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为低电平，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信号传送到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，当为高电平时，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Yi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处于禁止高阻状态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r>
              <a:rPr lang="en-US" altLang="zh-CN" sz="1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74LS273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是一种带清除功能的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触发器，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1D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8D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为数据输入端，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8Q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为数据输出端，正脉冲触发，低电平清除，常用作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位地址锁存器。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占位符 8" descr="image051.png">
            <a:extLst>
              <a:ext uri="{FF2B5EF4-FFF2-40B4-BE49-F238E27FC236}">
                <a16:creationId xmlns:a16="http://schemas.microsoft.com/office/drawing/2014/main" id="{184B52ED-A1B3-4F98-9996-1598F13E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r="3041"/>
          <a:stretch>
            <a:fillRect/>
          </a:stretch>
        </p:blipFill>
        <p:spPr bwMode="auto">
          <a:xfrm>
            <a:off x="1619250" y="260350"/>
            <a:ext cx="63833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428E5AAE-EBBE-4123-A475-CAED375FE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229600" cy="6119812"/>
          </a:xfrm>
        </p:spPr>
        <p:txBody>
          <a:bodyPr/>
          <a:lstStyle/>
          <a:p>
            <a:pPr marL="0" lvl="1" indent="0"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</a:t>
            </a: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74LS244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74LS273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扩展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I/O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口原理图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1" indent="0" algn="ctr" eaLnBrk="1" hangingPunct="1"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实验连线图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5604" name="Picture 5" descr="F:\2014新实验开发项目申请\新微机实验指导书（网页WWH）.files\image053.gif">
            <a:extLst>
              <a:ext uri="{FF2B5EF4-FFF2-40B4-BE49-F238E27FC236}">
                <a16:creationId xmlns:a16="http://schemas.microsoft.com/office/drawing/2014/main" id="{67D7BDE6-8B1C-4B83-A987-C4539C65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46799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9DB115FD-8C05-4F5D-A554-7CD1CFD3F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CS244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输入数据信号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IN0—IN7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JP52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——开关（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K8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CS273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输出数据信号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O0—O7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JP51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——发光二极管（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L8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WR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分别连到总线模块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IOW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IOR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模块的数据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D0—D7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JP57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）连到总线模块的数据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D0—D7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JP42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拨动开关，观察发光二极管的变化。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五、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）优秀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1C1D4A2-749D-4693-B731-8B3FCFE4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u="dbl" dirty="0">
                <a:uFill>
                  <a:solidFill>
                    <a:srgbClr val="C00000"/>
                  </a:solidFill>
                </a:uFill>
                <a:latin typeface="等线" panose="02010600030101010101" pitchFamily="2" charset="-122"/>
                <a:ea typeface="等线" panose="02010600030101010101" pitchFamily="2" charset="-122"/>
              </a:rPr>
              <a:t>实验四  可编程并行接口实验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24CA473F-B656-4C26-AA41-98B94C549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229600" cy="5002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一、实验目的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1.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了解可编程并行接口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的内部结构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2.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掌握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工作方式、初始化编程及应用。</a:t>
            </a:r>
          </a:p>
          <a:p>
            <a:pPr eaLnBrk="1" hangingPunct="1">
              <a:buFontTx/>
              <a:buNone/>
            </a:pP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二、实验内容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	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流水灯实验：利用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口循环点亮发光二极管。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2.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交通灯实验：利用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口模拟交通信号灯。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	3.I/O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输入输出实验：利用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口读取开关状态，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口把状态送发光二极管显示。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4.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在完成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基础上，增加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开关控制流水灯的循环方向和循环方式。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5.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在完成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基础上，增加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开关控制交通红绿灯的亮灭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三、实验原理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8255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是一个通用可编程并行接口电路。它具有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三个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位并行口。其中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口也可用作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口的联络信号及中断申请信号。通过编程，它可以被设置为基本输入输出、选通输入输出以及双向传送方式。对于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口还具有按位置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的功能。</a:t>
            </a: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F6F1C0B-C7FD-4BDF-A8B0-D5ABB239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081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第一章 预备知识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汇编语言的基本格式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A02F-372D-4474-9E53-2007B23A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7344816" cy="4968404"/>
          </a:xfrm>
        </p:spPr>
        <p:txBody>
          <a:bodyPr/>
          <a:lstStyle/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_STACK SEGMENT STACK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 DW	  100 DUP(?)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_STACK  ENDS 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_DATA  SEGMENT WORD PUBLIC ‘DATA’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 DATA DEFINE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_DATA  ENDS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CODE  SEGMENT PARA ‘CODE’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 ASSUME DS:_DATA,SS:_STACK,CS:CODE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START:</a:t>
            </a: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</a:rPr>
              <a:t>;INSERT YOUR OWN CODES</a:t>
            </a:r>
            <a:endParaRPr lang="zh-CN" altLang="zh-CN" sz="1600" i="1" dirty="0">
              <a:solidFill>
                <a:srgbClr val="C00000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CODE  ENDS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indent="-720000" eaLnBrk="1" hangingPunct="1"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END STAR</a:t>
            </a:r>
            <a:r>
              <a:rPr lang="en-US" altLang="zh-CN" sz="1800" dirty="0"/>
              <a:t>T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82FCC1C-AD21-490A-9BB0-1FF4C209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91728"/>
              </p:ext>
            </p:extLst>
          </p:nvPr>
        </p:nvGraphicFramePr>
        <p:xfrm>
          <a:off x="468313" y="4581525"/>
          <a:ext cx="8229600" cy="1309926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10060985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10078401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09354902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5941361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6055797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894548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4313672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14964273"/>
                    </a:ext>
                  </a:extLst>
                </a:gridCol>
              </a:tblGrid>
              <a:tr h="37126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D7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D5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D2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56547"/>
                  </a:ext>
                </a:extLst>
              </a:tr>
              <a:tr h="55762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（特征位）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组方式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  01=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1X=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口高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组方式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39808"/>
                  </a:ext>
                </a:extLst>
              </a:tr>
              <a:tr h="371268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（特征位）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不用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位选择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000=C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位……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111=C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defRPr sz="28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339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置位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34642"/>
                  </a:ext>
                </a:extLst>
              </a:tr>
            </a:tbl>
          </a:graphicData>
        </a:graphic>
      </p:graphicFrame>
      <p:pic>
        <p:nvPicPr>
          <p:cNvPr id="29731" name="Picture 4" descr="8255">
            <a:extLst>
              <a:ext uri="{FF2B5EF4-FFF2-40B4-BE49-F238E27FC236}">
                <a16:creationId xmlns:a16="http://schemas.microsoft.com/office/drawing/2014/main" id="{C40FFA2C-6662-4C19-AD24-346067D6DBC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36004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32" name="TextBox 7">
            <a:extLst>
              <a:ext uri="{FF2B5EF4-FFF2-40B4-BE49-F238E27FC236}">
                <a16:creationId xmlns:a16="http://schemas.microsoft.com/office/drawing/2014/main" id="{2AB6C2EA-97D9-49A3-B870-4AE7E3887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5616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可编程并行接口</a:t>
            </a:r>
            <a:r>
              <a:rPr lang="en-US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芯片接口电路</a:t>
            </a:r>
          </a:p>
        </p:txBody>
      </p:sp>
      <p:sp>
        <p:nvSpPr>
          <p:cNvPr id="29733" name="TextBox 8">
            <a:extLst>
              <a:ext uri="{FF2B5EF4-FFF2-40B4-BE49-F238E27FC236}">
                <a16:creationId xmlns:a16="http://schemas.microsoft.com/office/drawing/2014/main" id="{5E27B600-77B5-4CFB-ABAD-CA710554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149725"/>
            <a:ext cx="518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8255</a:t>
            </a:r>
            <a:r>
              <a:rPr lang="zh-CN" altLang="en-US"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32A2CED8-A229-4E91-A931-85C22FF10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、实验步骤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流水灯实验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流水灯</a:t>
            </a:r>
            <a:r>
              <a:rPr lang="zh-CN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14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的选通信号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、地址信号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JP23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DS12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8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PB0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PB7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JP19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DS27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0723" name="图片 3" descr="image058.png">
            <a:extLst>
              <a:ext uri="{FF2B5EF4-FFF2-40B4-BE49-F238E27FC236}">
                <a16:creationId xmlns:a16="http://schemas.microsoft.com/office/drawing/2014/main" id="{0B4C32DD-2370-4A1A-B6DD-CB79F4FCD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36613"/>
            <a:ext cx="405606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85317D3D-DE4B-47B4-AF36-956CDD984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6191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/>
              <a:t>2.</a:t>
            </a:r>
            <a:r>
              <a:rPr lang="zh-CN" altLang="zh-CN" sz="1800" b="1" dirty="0"/>
              <a:t>交通灯实验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8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endParaRPr lang="en-US" altLang="zh-CN" sz="1200" dirty="0"/>
          </a:p>
          <a:p>
            <a:pPr eaLnBrk="1" hangingPunct="1">
              <a:buFontTx/>
              <a:buNone/>
            </a:pPr>
            <a:r>
              <a:rPr lang="zh-CN" altLang="en-US" sz="1200" dirty="0"/>
              <a:t>                                                                      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交通灯</a:t>
            </a:r>
            <a:r>
              <a:rPr lang="zh-CN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en-US" altLang="zh-CN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zh-CN" sz="1600" dirty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  <a:tabLst>
                <a:tab pos="533400" algn="l"/>
              </a:tabLst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的选通信号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、地址信号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PA0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PA7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JP23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JP18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DS12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DS19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  <a:tabLst>
                <a:tab pos="533400" algn="l"/>
              </a:tabLst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pic>
        <p:nvPicPr>
          <p:cNvPr id="10" name="图片 4" descr="image060.png">
            <a:extLst>
              <a:ext uri="{FF2B5EF4-FFF2-40B4-BE49-F238E27FC236}">
                <a16:creationId xmlns:a16="http://schemas.microsoft.com/office/drawing/2014/main" id="{AEE9C4C1-DC9D-4E79-A07A-50EC041A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0195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9A9126ED-E9D2-4CFE-9A02-D4171AAD3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4"/>
            <a:ext cx="8229600" cy="61199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3.I/O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输入输出实验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      I/O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输入输出</a:t>
            </a:r>
            <a:r>
              <a:rPr lang="zh-CN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endParaRPr lang="zh-CN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实验连线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图连接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的选通信号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、地址信号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连到总线模块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模块的开关（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K1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8255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D3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PB0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PB7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JP20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）连到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F4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模块的发光二极管的（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JP18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DS12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DS19</a:t>
            </a:r>
            <a:r>
              <a:rPr lang="zh-CN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编写实验程序，编译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接，运行程序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观察发光二极管的变化。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五、</a:t>
            </a:r>
            <a:r>
              <a:rPr lang="zh-CN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考核方式：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）通过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完成实验内容（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优秀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771" name="图片 3" descr="image062.png">
            <a:extLst>
              <a:ext uri="{FF2B5EF4-FFF2-40B4-BE49-F238E27FC236}">
                <a16:creationId xmlns:a16="http://schemas.microsoft.com/office/drawing/2014/main" id="{6F41DC06-76BD-4EFC-8092-0DE64149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49275"/>
            <a:ext cx="375602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18CEB9C-9E08-49C7-8F26-1FD312A3D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7315200" cy="9906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752B1273-1473-447E-8E11-4AA298241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01H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功能：从键盘输入一个字符并回显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01H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 = 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</a:t>
            </a: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注释：等待键盘输入并自动在屏幕上显示键入的字符。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02H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功能：显示输出（写字符到标准输出设备）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02H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 		 DL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要显示的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</a:t>
            </a: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注释：自动在屏幕上显示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DL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的字符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5B2F82F-65AE-4C90-8D88-06894C42D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7315200" cy="9906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常用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功能调用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AC12BC2E-63B6-48EC-A680-A71DC0BD7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09H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功能：显示字符串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		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09H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 		 DS:DX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字符串的起始地址</a:t>
            </a: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注释：字符串必须以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ASCII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码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‘$’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24H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）结束。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0AH </a:t>
            </a:r>
            <a:r>
              <a:rPr lang="zh-CN" altLang="zh-CN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功能：从键盘输入一串字符到缓冲区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		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入口：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AH = 0AH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 		 DS:DX 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自定义的缓冲区首地址</a:t>
            </a:r>
          </a:p>
          <a:p>
            <a:pPr eaLnBrk="1" hangingPunct="1">
              <a:buFontTx/>
              <a:buNone/>
            </a:pP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注释：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[DS:DX]=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缓冲区最大字符数 （最大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255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	 [DS:DX+1]=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缓冲区实际输入的字符数</a:t>
            </a: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	 [DS:DX+2]= </a:t>
            </a:r>
            <a:r>
              <a:rPr lang="zh-CN" altLang="zh-CN" sz="2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键盘输入的第一个字符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A7CE702E-E77E-4380-BB09-BB775292D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672736"/>
              </p:ext>
            </p:extLst>
          </p:nvPr>
        </p:nvGraphicFramePr>
        <p:xfrm>
          <a:off x="323528" y="908720"/>
          <a:ext cx="8568951" cy="55429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96343">
                  <a:extLst>
                    <a:ext uri="{9D8B030D-6E8A-4147-A177-3AD203B41FA5}">
                      <a16:colId xmlns:a16="http://schemas.microsoft.com/office/drawing/2014/main" val="1827554"/>
                    </a:ext>
                  </a:extLst>
                </a:gridCol>
                <a:gridCol w="2698594">
                  <a:extLst>
                    <a:ext uri="{9D8B030D-6E8A-4147-A177-3AD203B41FA5}">
                      <a16:colId xmlns:a16="http://schemas.microsoft.com/office/drawing/2014/main" val="3305114975"/>
                    </a:ext>
                  </a:extLst>
                </a:gridCol>
                <a:gridCol w="2774014">
                  <a:extLst>
                    <a:ext uri="{9D8B030D-6E8A-4147-A177-3AD203B41FA5}">
                      <a16:colId xmlns:a16="http://schemas.microsoft.com/office/drawing/2014/main" val="2547717553"/>
                    </a:ext>
                  </a:extLst>
                </a:gridCol>
              </a:tblGrid>
              <a:tr h="251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能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输</a:t>
                      </a:r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b="1" kern="100" dirty="0">
                          <a:effectLst/>
                          <a:latin typeface="等线" panose="02010600030101010101" pitchFamily="2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880054"/>
                  </a:ext>
                </a:extLst>
              </a:tr>
              <a:tr h="25120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 21H</a:t>
                      </a:r>
                      <a:r>
                        <a:rPr lang="zh-CN" sz="1600" b="1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软中断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98748"/>
                  </a:ext>
                </a:extLst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00H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带回显的字符输入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（无字符输入时将等待输入）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10728"/>
                  </a:ext>
                </a:extLst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01H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（无输入时将等待输入）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4535"/>
                  </a:ext>
                </a:extLst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01H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02H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带回显的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（无输入时将等待输入）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键值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68598"/>
                  </a:ext>
                </a:extLst>
              </a:tr>
              <a:tr h="502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02H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DL = 8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位数据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通常是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代码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字符输出（输出一字符到信息窗的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标签视中）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80928"/>
                  </a:ext>
                </a:extLst>
              </a:tr>
              <a:tr h="753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09H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 = 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段：偏移地址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输出字符串（送一字符串到信息窗的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Dos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标签视中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字符串以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’$’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(24H)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结尾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78694"/>
                  </a:ext>
                </a:extLst>
              </a:tr>
              <a:tr h="1176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=0(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接收任意字符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 = 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段：偏移地址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缓冲区的第一个字节存放它能保存的最大字符数（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缓冲输入（从键盘读一行并放入用户定义的缓冲区）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缓冲区的第一个字节说明它能保存的最大字符数（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），该值由用户设置，第二个字节返回实际输入的字符数（回车除外）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29436"/>
                  </a:ext>
                </a:extLst>
              </a:tr>
              <a:tr h="267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=1(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506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0AH AL =2(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进制数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同上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838852"/>
                  </a:ext>
                </a:extLst>
              </a:tr>
              <a:tr h="251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4CH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带返回码结束程序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44668"/>
                  </a:ext>
                </a:extLst>
              </a:tr>
              <a:tr h="251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AH = 0FFH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DX=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多少毫秒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延时</a:t>
                      </a: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毫秒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016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53E93BFB-E27A-4102-B290-1EAB03417F6B}"/>
              </a:ext>
            </a:extLst>
          </p:cNvPr>
          <p:cNvSpPr/>
          <p:nvPr/>
        </p:nvSpPr>
        <p:spPr>
          <a:xfrm>
            <a:off x="2051720" y="260648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星研集成环境软件支持的软中断</a:t>
            </a:r>
            <a:endParaRPr lang="zh-CN" altLang="en-US" sz="3200" dirty="0">
              <a:solidFill>
                <a:srgbClr val="003399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5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6DF8E6D-401B-4DFE-A78B-7C4073E24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315200" cy="9906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2.1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0F9EA-5B93-4134-BD37-13040B88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57A5E1A0-104A-465B-A2E4-8FE14295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96944" cy="496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6DF8E6D-401B-4DFE-A78B-7C4073E24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315200" cy="9906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2.1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软件集成编译系统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0F9EA-5B93-4134-BD37-13040B88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选择仿真器或仿真模块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 [主菜单 » 辅助 » 仿真器] 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选择实验仪：SUN ES86PCIU+；仿真器：EMU86U仿真模块。</a:t>
            </a:r>
            <a:endParaRPr lang="zh-CN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AutoNum type="arabicPeriod" startAt="2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设置缺省项目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x-none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 [主菜单 » 辅助 » 缺省项目]，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选择“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8086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EMU86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）”。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建立源文件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项目文件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[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 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新建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，新建源文件或项目文件，输入源程序。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选择存放源文件的目录，输入文件名，注意：一定要输入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源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文件名后缀。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4.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编译、连接文件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编译、连接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]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重新编译、连接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AutoNum type="arabicPeriod" startAt="5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调试、运行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按照实验连线图连线，连接实验箱和微机，执行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主菜单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» 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进入调试状态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执行“单步”或者“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全速运行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观察调试过程中寄存器窗、观察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和变量窗等信息窗内各寄存器及数据区的内容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在信息窗的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r>
              <a:rPr lang="zh-CN" altLang="zh-CN" sz="18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窗口可显示和输入相应信息和数据。</a:t>
            </a:r>
            <a:endParaRPr lang="en-US" altLang="zh-CN"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buAutoNum type="arabicPeriod" startAt="6"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AutoNum type="arabicPeriod"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38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194CE8D-E70D-4C51-93DF-E3D8A3214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315200" cy="990600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第二章  实验平台简介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2.2 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硬件系统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实验箱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CEA4E8-0BD8-45D8-AA97-DDD309E85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840760" cy="5233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333A82E-A13F-4A12-B53B-E66CB04F6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922337"/>
          </a:xfrm>
        </p:spPr>
        <p:txBody>
          <a:bodyPr/>
          <a:lstStyle/>
          <a:p>
            <a:pPr eaLnBrk="1" hangingPunct="1"/>
            <a:r>
              <a:rPr lang="zh-CN" altLang="en-US" sz="3600"/>
              <a:t>硬件系统环境简介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2412E-6B16-4245-861B-2DD67110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1" descr="SUNES86PCIU+">
            <a:extLst>
              <a:ext uri="{FF2B5EF4-FFF2-40B4-BE49-F238E27FC236}">
                <a16:creationId xmlns:a16="http://schemas.microsoft.com/office/drawing/2014/main" id="{05CD857F-1652-40E4-8EA4-81F1B624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/>
          <a:stretch>
            <a:fillRect/>
          </a:stretch>
        </p:blipFill>
        <p:spPr bwMode="auto">
          <a:xfrm>
            <a:off x="277318" y="119193"/>
            <a:ext cx="8686800" cy="67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2">
  <a:themeElements>
    <a:clrScheme name="2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2021404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2021404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2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rtner PPT">
  <a:themeElements>
    <a:clrScheme name="">
      <a:dk1>
        <a:srgbClr val="000000"/>
      </a:dk1>
      <a:lt1>
        <a:srgbClr val="FFFFFF"/>
      </a:lt1>
      <a:dk2>
        <a:srgbClr val="F8F8F8"/>
      </a:dk2>
      <a:lt2>
        <a:srgbClr val="808080"/>
      </a:lt2>
      <a:accent1>
        <a:srgbClr val="3366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B8E2"/>
      </a:accent5>
      <a:accent6>
        <a:srgbClr val="E70000"/>
      </a:accent6>
      <a:hlink>
        <a:srgbClr val="FF9900"/>
      </a:hlink>
      <a:folHlink>
        <a:srgbClr val="6699FF"/>
      </a:folHlink>
    </a:clrScheme>
    <a:fontScheme name="1_Gartner PP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2021404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2021404" algn="ctr" rotWithShape="0">
                  <a:schemeClr val="tx1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Gartner 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rtner 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14841</TotalTime>
  <Words>1696</Words>
  <Application>Microsoft Office PowerPoint</Application>
  <PresentationFormat>全屏显示(4:3)</PresentationFormat>
  <Paragraphs>426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黑体</vt:lpstr>
      <vt:lpstr>华文中宋</vt:lpstr>
      <vt:lpstr>宋体</vt:lpstr>
      <vt:lpstr>Arial</vt:lpstr>
      <vt:lpstr>Calibri</vt:lpstr>
      <vt:lpstr>Symbol</vt:lpstr>
      <vt:lpstr>Tahoma</vt:lpstr>
      <vt:lpstr>Times New Roman</vt:lpstr>
      <vt:lpstr>Wingdings</vt:lpstr>
      <vt:lpstr>自定义设计方案</vt:lpstr>
      <vt:lpstr>1_自定义设计方案</vt:lpstr>
      <vt:lpstr>2_2</vt:lpstr>
      <vt:lpstr>1_Gartner PPT</vt:lpstr>
      <vt:lpstr>微机原理与系统设计实验</vt:lpstr>
      <vt:lpstr>第一章 预备知识 1.1 汇编语言的基本格式</vt:lpstr>
      <vt:lpstr>1.2 常用DOS功能调用</vt:lpstr>
      <vt:lpstr>1.2 常用DOS功能调用</vt:lpstr>
      <vt:lpstr>PowerPoint 演示文稿</vt:lpstr>
      <vt:lpstr>第二章  实验平台简介  2.1 软件集成编译系统</vt:lpstr>
      <vt:lpstr>第二章  实验平台简介  2.1 软件集成编译系统</vt:lpstr>
      <vt:lpstr>第二章  实验平台简介  2.2 硬件系统(实验箱)</vt:lpstr>
      <vt:lpstr>硬件系统环境简介</vt:lpstr>
      <vt:lpstr>PowerPoint 演示文稿</vt:lpstr>
      <vt:lpstr>实验一  汇编语言编程实验</vt:lpstr>
      <vt:lpstr>  四、考核方式           完成实验内容（1）（2）（3）通过，           完成实验内容（4）优秀。 </vt:lpstr>
      <vt:lpstr>实验二  数码转换实验</vt:lpstr>
      <vt:lpstr>十进制ASCII码转换为二进制数流程图</vt:lpstr>
      <vt:lpstr>PowerPoint 演示文稿</vt:lpstr>
      <vt:lpstr>实验三  基本IO口扩展实验</vt:lpstr>
      <vt:lpstr>PowerPoint 演示文稿</vt:lpstr>
      <vt:lpstr>PowerPoint 演示文稿</vt:lpstr>
      <vt:lpstr>实验四  可编程并行接口实验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微机系统及应用实验</dc:title>
  <dc:creator>Administrator</dc:creator>
  <cp:lastModifiedBy>xiaolang_601@163.com</cp:lastModifiedBy>
  <cp:revision>198</cp:revision>
  <dcterms:created xsi:type="dcterms:W3CDTF">2015-04-19T05:02:23Z</dcterms:created>
  <dcterms:modified xsi:type="dcterms:W3CDTF">2021-08-31T02:49:36Z</dcterms:modified>
</cp:coreProperties>
</file>