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12"/>
  </p:notesMasterIdLst>
  <p:sldIdLst>
    <p:sldId id="256" r:id="rId5"/>
    <p:sldId id="305" r:id="rId6"/>
    <p:sldId id="306" r:id="rId7"/>
    <p:sldId id="309" r:id="rId8"/>
    <p:sldId id="307" r:id="rId9"/>
    <p:sldId id="310" r:id="rId10"/>
    <p:sldId id="271" r:id="rId11"/>
  </p:sldIdLst>
  <p:sldSz cx="9144000" cy="5143500" type="screen16x9"/>
  <p:notesSz cx="6858000" cy="9144000"/>
  <p:embeddedFontLst>
    <p:embeddedFont>
      <p:font typeface="Bahiana" panose="020B0604020202020204" charset="0"/>
      <p:regular r:id="rId13"/>
    </p:embeddedFont>
    <p:embeddedFont>
      <p:font typeface="Barlow Semi Condensed" panose="020B0604020202020204" charset="0"/>
      <p:regular r:id="rId14"/>
      <p:bold r:id="rId15"/>
      <p:italic r:id="rId16"/>
      <p:boldItalic r:id="rId17"/>
    </p:embeddedFont>
    <p:embeddedFont>
      <p:font typeface="Barlow Semi Condensed Medium" panose="020B0604020202020204" charset="0"/>
      <p:regular r:id="rId18"/>
      <p:bold r:id="rId19"/>
      <p:italic r:id="rId20"/>
      <p:boldItalic r:id="rId21"/>
    </p:embeddedFont>
    <p:embeddedFont>
      <p:font typeface="Barlow Semi Condensed SemiBold" panose="020B0604020202020204" charset="0"/>
      <p:regular r:id="rId22"/>
      <p:bold r:id="rId23"/>
      <p:italic r:id="rId24"/>
      <p:boldItalic r:id="rId25"/>
    </p:embeddedFont>
    <p:embeddedFont>
      <p:font typeface="Roboto Condensed Ligh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E01A9A-E767-4FB6-8C18-6890139E75E3}" v="114" dt="2020-06-10T15:39:17.862"/>
  </p1510:revLst>
</p1510:revInfo>
</file>

<file path=ppt/tableStyles.xml><?xml version="1.0" encoding="utf-8"?>
<a:tblStyleLst xmlns:a="http://schemas.openxmlformats.org/drawingml/2006/main" def="{0CE7CBEE-7A58-456A-9EB4-1C98933782C8}">
  <a:tblStyle styleId="{0CE7CBEE-7A58-456A-9EB4-1C98933782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6bd56c9061_0_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6bd56c9061_0_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Tout au long de ce diaporama nous allons voir comment nous avons réussi a mettre en place un serveur de partage de fichier avec une machine client et une machine </a:t>
            </a:r>
            <a:r>
              <a:rPr lang="fr-FR" dirty="0" err="1"/>
              <a:t>windows</a:t>
            </a:r>
            <a:r>
              <a:rPr lang="fr-FR" dirty="0"/>
              <a:t> serveur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6bd56c9061_0_2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6bd56c9061_0_2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511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194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75c7a8d047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75c7a8d047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Une avec </a:t>
            </a:r>
            <a:r>
              <a:rPr lang="fr-FR" dirty="0" err="1"/>
              <a:t>windows</a:t>
            </a:r>
            <a:r>
              <a:rPr lang="fr-FR" dirty="0"/>
              <a:t> serveur et une autre qui sera le client et qui seront connecté entre elles (connecté a internet </a:t>
            </a:r>
            <a:r>
              <a:rPr lang="fr-FR" dirty="0" err="1"/>
              <a:t>evidement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Pour pouvoir gérer les utilisateurs</a:t>
            </a:r>
            <a:br>
              <a:rPr lang="fr-FR" dirty="0"/>
            </a:br>
            <a:r>
              <a:rPr lang="fr-FR" dirty="0"/>
              <a:t>DHCP pour l’attribution des adresse </a:t>
            </a:r>
            <a:r>
              <a:rPr lang="fr-FR" dirty="0" err="1"/>
              <a:t>ip</a:t>
            </a:r>
            <a:br>
              <a:rPr lang="fr-FR" dirty="0"/>
            </a:b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522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75c7a8d047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75c7a8d047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585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Une avec </a:t>
            </a:r>
            <a:r>
              <a:rPr lang="fr-FR" dirty="0" err="1"/>
              <a:t>windows</a:t>
            </a:r>
            <a:r>
              <a:rPr lang="fr-FR" dirty="0"/>
              <a:t> serveur et une autre qui sera le client et qui seront connecté entre elles (connecté a internet </a:t>
            </a:r>
            <a:r>
              <a:rPr lang="fr-FR" dirty="0" err="1"/>
              <a:t>evidement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Pour pouvoir gérer les utilisateurs</a:t>
            </a:r>
            <a:br>
              <a:rPr lang="fr-FR" dirty="0"/>
            </a:br>
            <a:r>
              <a:rPr lang="fr-FR" dirty="0"/>
              <a:t>DHCP pour l’attribution des adresse </a:t>
            </a:r>
            <a:r>
              <a:rPr lang="fr-FR" dirty="0" err="1"/>
              <a:t>ip</a:t>
            </a:r>
            <a:br>
              <a:rPr lang="fr-FR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3574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6b20e2230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6b20e2230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728150" y="2671650"/>
            <a:ext cx="5687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28150" y="1894050"/>
            <a:ext cx="5687700" cy="90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43" y="-78921"/>
            <a:ext cx="2605500" cy="1446850"/>
            <a:chOff x="310975" y="334050"/>
            <a:chExt cx="2605500" cy="1446850"/>
          </a:xfrm>
        </p:grpSpPr>
        <p:sp>
          <p:nvSpPr>
            <p:cNvPr id="12" name="Google Shape;12;p2"/>
            <p:cNvSpPr/>
            <p:nvPr/>
          </p:nvSpPr>
          <p:spPr>
            <a:xfrm>
              <a:off x="310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3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6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158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441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723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006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89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71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854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10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3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6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158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441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23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006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89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71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854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10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3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76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158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441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723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006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289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571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54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0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3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76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58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441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23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6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89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571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54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10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93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76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158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441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723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006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289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71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854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10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93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76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158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441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23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006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289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571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854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>
            <a:off x="-67525" y="-66775"/>
            <a:ext cx="9326125" cy="5245250"/>
          </a:xfrm>
          <a:custGeom>
            <a:avLst/>
            <a:gdLst/>
            <a:ahLst/>
            <a:cxnLst/>
            <a:rect l="l" t="t" r="r" b="b"/>
            <a:pathLst>
              <a:path w="373045" h="209810" extrusionOk="0">
                <a:moveTo>
                  <a:pt x="0" y="82749"/>
                </a:moveTo>
                <a:lnTo>
                  <a:pt x="107166" y="209810"/>
                </a:lnTo>
                <a:lnTo>
                  <a:pt x="373045" y="101288"/>
                </a:lnTo>
                <a:lnTo>
                  <a:pt x="328280" y="0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/>
          <p:nvPr/>
        </p:nvSpPr>
        <p:spPr>
          <a:xfrm>
            <a:off x="-16825" y="-95500"/>
            <a:ext cx="8461350" cy="5256550"/>
          </a:xfrm>
          <a:custGeom>
            <a:avLst/>
            <a:gdLst/>
            <a:ahLst/>
            <a:cxnLst/>
            <a:rect l="l" t="t" r="r" b="b"/>
            <a:pathLst>
              <a:path w="338454" h="210262" extrusionOk="0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92" name="Google Shape;192;p7"/>
          <p:cNvGrpSpPr/>
          <p:nvPr/>
        </p:nvGrpSpPr>
        <p:grpSpPr>
          <a:xfrm>
            <a:off x="198233" y="198029"/>
            <a:ext cx="344700" cy="1169900"/>
            <a:chOff x="198233" y="198029"/>
            <a:chExt cx="344700" cy="1169900"/>
          </a:xfrm>
        </p:grpSpPr>
        <p:sp>
          <p:nvSpPr>
            <p:cNvPr id="193" name="Google Shape;193;p7"/>
            <p:cNvSpPr/>
            <p:nvPr/>
          </p:nvSpPr>
          <p:spPr>
            <a:xfrm>
              <a:off x="198233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480833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198233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480833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98233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480833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198233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80833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198233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480833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7"/>
          <p:cNvSpPr txBox="1">
            <a:spLocks noGrp="1"/>
          </p:cNvSpPr>
          <p:nvPr>
            <p:ph type="ctrTitle"/>
          </p:nvPr>
        </p:nvSpPr>
        <p:spPr>
          <a:xfrm>
            <a:off x="720000" y="1405200"/>
            <a:ext cx="2958300" cy="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4" name="Google Shape;204;p7"/>
          <p:cNvSpPr txBox="1">
            <a:spLocks noGrp="1"/>
          </p:cNvSpPr>
          <p:nvPr>
            <p:ph type="subTitle" idx="1"/>
          </p:nvPr>
        </p:nvSpPr>
        <p:spPr>
          <a:xfrm>
            <a:off x="720000" y="2571750"/>
            <a:ext cx="4073400" cy="16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CUSTOM_8">
    <p:bg>
      <p:bgPr>
        <a:solidFill>
          <a:srgbClr val="434343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"/>
          <p:cNvSpPr txBox="1">
            <a:spLocks noGrp="1"/>
          </p:cNvSpPr>
          <p:nvPr>
            <p:ph type="body" idx="1"/>
          </p:nvPr>
        </p:nvSpPr>
        <p:spPr>
          <a:xfrm>
            <a:off x="720050" y="1426225"/>
            <a:ext cx="7703700" cy="31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AutoNum type="arabicPeriod"/>
              <a:defRPr sz="1200">
                <a:solidFill>
                  <a:srgbClr val="F3F3F3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 Regular"/>
              <a:buAutoNum type="alphaLcPeriod"/>
              <a:defRPr>
                <a:solidFill>
                  <a:srgbClr val="F3F3F3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 Regular"/>
              <a:buAutoNum type="romanLcPeriod"/>
              <a:defRPr>
                <a:solidFill>
                  <a:srgbClr val="F3F3F3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 Regular"/>
              <a:buAutoNum type="arabicPeriod"/>
              <a:defRPr>
                <a:solidFill>
                  <a:srgbClr val="F3F3F3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 Regular"/>
              <a:buAutoNum type="alphaLcPeriod"/>
              <a:defRPr>
                <a:solidFill>
                  <a:srgbClr val="F3F3F3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 Regular"/>
              <a:buAutoNum type="romanLcPeriod"/>
              <a:defRPr>
                <a:solidFill>
                  <a:srgbClr val="F3F3F3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 Regular"/>
              <a:buAutoNum type="arabicPeriod"/>
              <a:defRPr>
                <a:solidFill>
                  <a:srgbClr val="F3F3F3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 Regular"/>
              <a:buAutoNum type="alphaLcPeriod"/>
              <a:defRPr>
                <a:solidFill>
                  <a:srgbClr val="F3F3F3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100"/>
              <a:buFont typeface="Muli Regular"/>
              <a:buAutoNum type="romanLcPeriod"/>
              <a:defRPr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MAIN_POINT_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/>
          <p:nvPr/>
        </p:nvSpPr>
        <p:spPr>
          <a:xfrm>
            <a:off x="-14900" y="500"/>
            <a:ext cx="9283400" cy="4927725"/>
          </a:xfrm>
          <a:custGeom>
            <a:avLst/>
            <a:gdLst/>
            <a:ahLst/>
            <a:cxnLst/>
            <a:rect l="l" t="t" r="r" b="b"/>
            <a:pathLst>
              <a:path w="371336" h="197109" extrusionOk="0">
                <a:moveTo>
                  <a:pt x="371336" y="100762"/>
                </a:moveTo>
                <a:lnTo>
                  <a:pt x="0" y="197109"/>
                </a:lnTo>
                <a:lnTo>
                  <a:pt x="57607" y="0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1" name="Google Shape;301;p14"/>
          <p:cNvSpPr txBox="1">
            <a:spLocks noGrp="1"/>
          </p:cNvSpPr>
          <p:nvPr>
            <p:ph type="title"/>
          </p:nvPr>
        </p:nvSpPr>
        <p:spPr>
          <a:xfrm>
            <a:off x="1354950" y="1846850"/>
            <a:ext cx="6534000" cy="14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000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4"/>
          <p:cNvSpPr/>
          <p:nvPr/>
        </p:nvSpPr>
        <p:spPr>
          <a:xfrm>
            <a:off x="0" y="0"/>
            <a:ext cx="49944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4"/>
          <p:cNvSpPr txBox="1">
            <a:spLocks noGrp="1"/>
          </p:cNvSpPr>
          <p:nvPr>
            <p:ph type="ctrTitle"/>
          </p:nvPr>
        </p:nvSpPr>
        <p:spPr>
          <a:xfrm>
            <a:off x="720000" y="1134000"/>
            <a:ext cx="3304200" cy="1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8" name="Google Shape;458;p24"/>
          <p:cNvSpPr txBox="1">
            <a:spLocks noGrp="1"/>
          </p:cNvSpPr>
          <p:nvPr>
            <p:ph type="subTitle" idx="1"/>
          </p:nvPr>
        </p:nvSpPr>
        <p:spPr>
          <a:xfrm>
            <a:off x="720000" y="2828400"/>
            <a:ext cx="3181800" cy="16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_1_1_1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 SemiBold"/>
              <a:buNone/>
              <a:defRPr sz="2800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9" r:id="rId3"/>
    <p:sldLayoutId id="2147483660" r:id="rId4"/>
    <p:sldLayoutId id="2147483670" r:id="rId5"/>
    <p:sldLayoutId id="2147483675" r:id="rId6"/>
    <p:sldLayoutId id="214748367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3"/>
          <p:cNvSpPr txBox="1">
            <a:spLocks noGrp="1"/>
          </p:cNvSpPr>
          <p:nvPr>
            <p:ph type="ctrTitle"/>
          </p:nvPr>
        </p:nvSpPr>
        <p:spPr>
          <a:xfrm>
            <a:off x="1417191" y="1900444"/>
            <a:ext cx="6309618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/>
              <a:t>Réseau de partages de fichiers</a:t>
            </a:r>
            <a:endParaRPr sz="4000" dirty="0">
              <a:latin typeface="Bahiana"/>
              <a:ea typeface="Bahiana"/>
              <a:cs typeface="Bahiana"/>
              <a:sym typeface="Bahiana"/>
            </a:endParaRPr>
          </a:p>
        </p:txBody>
      </p:sp>
      <p:sp>
        <p:nvSpPr>
          <p:cNvPr id="487" name="Google Shape;487;p33"/>
          <p:cNvSpPr txBox="1">
            <a:spLocks noGrp="1"/>
          </p:cNvSpPr>
          <p:nvPr>
            <p:ph type="subTitle" idx="1"/>
          </p:nvPr>
        </p:nvSpPr>
        <p:spPr>
          <a:xfrm>
            <a:off x="1728150" y="2671650"/>
            <a:ext cx="5687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 err="1"/>
              <a:t>Modolo</a:t>
            </a:r>
            <a:r>
              <a:rPr lang="fr-FR" dirty="0"/>
              <a:t> Thomas / Matas Lucas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2"/>
          <p:cNvSpPr txBox="1">
            <a:spLocks noGrp="1"/>
          </p:cNvSpPr>
          <p:nvPr>
            <p:ph type="subTitle" idx="1"/>
          </p:nvPr>
        </p:nvSpPr>
        <p:spPr>
          <a:xfrm>
            <a:off x="5706121" y="3452943"/>
            <a:ext cx="2701007" cy="626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>
                <a:solidFill>
                  <a:schemeClr val="tx1"/>
                </a:solidFill>
                <a:latin typeface="Barlow Semi Condensed Medium" panose="020B0604020202020204" charset="0"/>
              </a:rPr>
              <a:t>Mise en place des serveurs et </a:t>
            </a:r>
            <a:r>
              <a:rPr lang="fr-FR" dirty="0" err="1">
                <a:solidFill>
                  <a:schemeClr val="tx1"/>
                </a:solidFill>
                <a:latin typeface="Barlow Semi Condensed Medium" panose="020B0604020202020204" charset="0"/>
              </a:rPr>
              <a:t>VMs</a:t>
            </a:r>
            <a:endParaRPr dirty="0">
              <a:solidFill>
                <a:schemeClr val="tx1"/>
              </a:solidFill>
              <a:latin typeface="Barlow Semi Condensed Medium" panose="020B0604020202020204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F286659-D7DA-412C-9688-3F3B48B44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2873" y="2861712"/>
            <a:ext cx="1479676" cy="498764"/>
          </a:xfrm>
        </p:spPr>
        <p:txBody>
          <a:bodyPr>
            <a:noAutofit/>
          </a:bodyPr>
          <a:lstStyle/>
          <a:p>
            <a:r>
              <a:rPr lang="fr-FR" sz="2000" b="1" dirty="0">
                <a:solidFill>
                  <a:schemeClr val="tx1"/>
                </a:solidFill>
              </a:rPr>
              <a:t>Matas Lucas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80D98D9-5B15-4B62-98B3-447D34139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20288" y="898226"/>
            <a:ext cx="2168164" cy="1626123"/>
          </a:xfrm>
          <a:prstGeom prst="rect">
            <a:avLst/>
          </a:prstGeom>
        </p:spPr>
      </p:pic>
      <p:pic>
        <p:nvPicPr>
          <p:cNvPr id="5" name="Image 4" descr="Une image contenant personne, homme, intérieur, chemise&#10;&#10;Description générée automatiquement">
            <a:extLst>
              <a:ext uri="{FF2B5EF4-FFF2-40B4-BE49-F238E27FC236}">
                <a16:creationId xmlns:a16="http://schemas.microsoft.com/office/drawing/2014/main" id="{39F0E94E-FFDE-40F5-BC9A-41E6CDA32A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428"/>
          <a:stretch/>
        </p:blipFill>
        <p:spPr>
          <a:xfrm>
            <a:off x="6054239" y="668430"/>
            <a:ext cx="1716944" cy="2100815"/>
          </a:xfrm>
          <a:prstGeom prst="rect">
            <a:avLst/>
          </a:prstGeom>
        </p:spPr>
      </p:pic>
      <p:sp>
        <p:nvSpPr>
          <p:cNvPr id="9" name="Titre 2">
            <a:extLst>
              <a:ext uri="{FF2B5EF4-FFF2-40B4-BE49-F238E27FC236}">
                <a16:creationId xmlns:a16="http://schemas.microsoft.com/office/drawing/2014/main" id="{457B834F-2B98-456E-BCD8-AE25E7F72741}"/>
              </a:ext>
            </a:extLst>
          </p:cNvPr>
          <p:cNvSpPr txBox="1">
            <a:spLocks/>
          </p:cNvSpPr>
          <p:nvPr/>
        </p:nvSpPr>
        <p:spPr>
          <a:xfrm>
            <a:off x="1345897" y="2872102"/>
            <a:ext cx="1716945" cy="498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Semi Condensed SemiBold"/>
              <a:buNone/>
              <a:defRPr sz="3000" b="0" i="0" u="none" strike="noStrike" cap="none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 sz="2000" b="1" dirty="0" err="1">
                <a:solidFill>
                  <a:schemeClr val="accent5"/>
                </a:solidFill>
              </a:rPr>
              <a:t>Modolo</a:t>
            </a:r>
            <a:r>
              <a:rPr lang="fr-FR" sz="2000" b="1" dirty="0">
                <a:solidFill>
                  <a:schemeClr val="accent5"/>
                </a:solidFill>
              </a:rPr>
              <a:t> Thomas</a:t>
            </a:r>
          </a:p>
        </p:txBody>
      </p:sp>
      <p:sp>
        <p:nvSpPr>
          <p:cNvPr id="10" name="Google Shape;614;p42">
            <a:extLst>
              <a:ext uri="{FF2B5EF4-FFF2-40B4-BE49-F238E27FC236}">
                <a16:creationId xmlns:a16="http://schemas.microsoft.com/office/drawing/2014/main" id="{AE06C99F-9064-4594-A5C9-2ECCC678BB9D}"/>
              </a:ext>
            </a:extLst>
          </p:cNvPr>
          <p:cNvSpPr txBox="1">
            <a:spLocks/>
          </p:cNvSpPr>
          <p:nvPr/>
        </p:nvSpPr>
        <p:spPr>
          <a:xfrm>
            <a:off x="736873" y="3523830"/>
            <a:ext cx="2934991" cy="415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fr-FR" dirty="0">
                <a:solidFill>
                  <a:schemeClr val="accent5"/>
                </a:solidFill>
                <a:latin typeface="Barlow Semi Condensed Medium" panose="020B0604020202020204" charset="0"/>
              </a:rPr>
              <a:t>Recherche des informations sur le sujet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B792E7-6B45-431A-A2D7-C186FA2A7640}"/>
              </a:ext>
            </a:extLst>
          </p:cNvPr>
          <p:cNvSpPr/>
          <p:nvPr/>
        </p:nvSpPr>
        <p:spPr>
          <a:xfrm>
            <a:off x="4725466" y="-76733"/>
            <a:ext cx="396453" cy="53393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36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" grpId="0" build="p"/>
      <p:bldP spid="3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92;p34">
            <a:extLst>
              <a:ext uri="{FF2B5EF4-FFF2-40B4-BE49-F238E27FC236}">
                <a16:creationId xmlns:a16="http://schemas.microsoft.com/office/drawing/2014/main" id="{D198AE87-9468-47FF-B5FF-371A73F66A6B}"/>
              </a:ext>
            </a:extLst>
          </p:cNvPr>
          <p:cNvSpPr txBox="1">
            <a:spLocks/>
          </p:cNvSpPr>
          <p:nvPr/>
        </p:nvSpPr>
        <p:spPr>
          <a:xfrm>
            <a:off x="720050" y="1426225"/>
            <a:ext cx="7703700" cy="31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342900" indent="-342900" algn="l">
              <a:buClr>
                <a:schemeClr val="tx1"/>
              </a:buClr>
              <a:buSzPts val="1100"/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tx1"/>
                </a:solidFill>
              </a:rPr>
              <a:t>Serveur fonctionnel</a:t>
            </a:r>
          </a:p>
          <a:p>
            <a:pPr marL="342900" indent="-342900" algn="l">
              <a:buClr>
                <a:schemeClr val="tx1"/>
              </a:buClr>
              <a:buSzPts val="1100"/>
              <a:buFont typeface="Courier New" panose="02070309020205020404" pitchFamily="49" charset="0"/>
              <a:buChar char="o"/>
            </a:pPr>
            <a:endParaRPr lang="fr-FR" sz="2000" dirty="0">
              <a:solidFill>
                <a:schemeClr val="tx1"/>
              </a:solidFill>
            </a:endParaRPr>
          </a:p>
          <a:p>
            <a:pPr marL="342900" indent="-342900" algn="l">
              <a:buClr>
                <a:schemeClr val="tx1"/>
              </a:buClr>
              <a:buSzPts val="1100"/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tx1"/>
                </a:solidFill>
              </a:rPr>
              <a:t>Annuaire avec gestion des utilisateurs</a:t>
            </a:r>
          </a:p>
          <a:p>
            <a:pPr marL="342900" indent="-342900" algn="l">
              <a:buClr>
                <a:schemeClr val="tx1"/>
              </a:buClr>
              <a:buSzPts val="1100"/>
              <a:buFont typeface="Courier New" panose="02070309020205020404" pitchFamily="49" charset="0"/>
              <a:buChar char="o"/>
            </a:pPr>
            <a:endParaRPr lang="fr-FR" sz="2000" dirty="0">
              <a:solidFill>
                <a:schemeClr val="tx1"/>
              </a:solidFill>
            </a:endParaRPr>
          </a:p>
          <a:p>
            <a:pPr marL="342900" indent="-342900" algn="l">
              <a:buClr>
                <a:schemeClr val="tx1"/>
              </a:buClr>
              <a:buSzPts val="1100"/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tx1"/>
                </a:solidFill>
              </a:rPr>
              <a:t>Partage de fichier</a:t>
            </a:r>
          </a:p>
          <a:p>
            <a:pPr marL="342900" indent="-342900" algn="l">
              <a:buClr>
                <a:schemeClr val="tx1"/>
              </a:buClr>
              <a:buSzPts val="1100"/>
              <a:buFont typeface="Courier New" panose="02070309020205020404" pitchFamily="49" charset="0"/>
              <a:buChar char="o"/>
            </a:pPr>
            <a:endParaRPr lang="fr-FR" sz="2000" dirty="0">
              <a:solidFill>
                <a:schemeClr val="tx1"/>
              </a:solidFill>
            </a:endParaRPr>
          </a:p>
          <a:p>
            <a:pPr marL="342900" indent="-342900" algn="l">
              <a:buClr>
                <a:schemeClr val="tx1"/>
              </a:buClr>
              <a:buSzPts val="1100"/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tx1"/>
                </a:solidFill>
              </a:rPr>
              <a:t>Attribution de permissions</a:t>
            </a:r>
          </a:p>
          <a:p>
            <a:pPr marL="342900" indent="-342900" algn="l">
              <a:buClr>
                <a:schemeClr val="tx1"/>
              </a:buClr>
              <a:buSzPts val="1100"/>
              <a:buFont typeface="Courier New" panose="02070309020205020404" pitchFamily="49" charset="0"/>
              <a:buChar char="o"/>
            </a:pPr>
            <a:endParaRPr lang="fr-FR" sz="2000" dirty="0">
              <a:solidFill>
                <a:schemeClr val="tx1"/>
              </a:solidFill>
            </a:endParaRPr>
          </a:p>
          <a:p>
            <a:pPr marL="342900" indent="-342900" algn="l">
              <a:buClr>
                <a:schemeClr val="tx1"/>
              </a:buClr>
              <a:buSzPts val="1100"/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tx1"/>
                </a:solidFill>
              </a:rPr>
              <a:t>Mise en place de logs</a:t>
            </a:r>
          </a:p>
          <a:p>
            <a:pPr marL="342900" indent="-342900" algn="l">
              <a:buClr>
                <a:schemeClr val="dk1"/>
              </a:buClr>
              <a:buSzPts val="1100"/>
              <a:buFontTx/>
              <a:buChar char="-"/>
            </a:pPr>
            <a:endParaRPr lang="fr-FR" sz="2000" dirty="0">
              <a:solidFill>
                <a:schemeClr val="accent3"/>
              </a:solidFill>
            </a:endParaRPr>
          </a:p>
          <a:p>
            <a:pPr marL="342900" indent="-342900" algn="l">
              <a:buClr>
                <a:schemeClr val="dk1"/>
              </a:buClr>
              <a:buSzPts val="1100"/>
              <a:buFontTx/>
              <a:buChar char="-"/>
            </a:pPr>
            <a:endParaRPr lang="fr-FR" sz="2000" dirty="0">
              <a:solidFill>
                <a:schemeClr val="accent3"/>
              </a:solidFill>
            </a:endParaRPr>
          </a:p>
          <a:p>
            <a:pPr marL="342900" indent="-342900" algn="l">
              <a:buClr>
                <a:schemeClr val="dk1"/>
              </a:buClr>
              <a:buSzPts val="1100"/>
              <a:buFontTx/>
              <a:buChar char="-"/>
            </a:pPr>
            <a:endParaRPr lang="fr-FR" sz="2000" dirty="0">
              <a:solidFill>
                <a:schemeClr val="accent3"/>
              </a:solidFill>
            </a:endParaRPr>
          </a:p>
          <a:p>
            <a:pPr marL="342900" indent="-342900" algn="l">
              <a:buClr>
                <a:schemeClr val="dk1"/>
              </a:buClr>
              <a:buSzPts val="1100"/>
              <a:buFontTx/>
              <a:buChar char="-"/>
            </a:pPr>
            <a:endParaRPr lang="fr-FR" sz="2000" dirty="0">
              <a:solidFill>
                <a:schemeClr val="accent3"/>
              </a:solidFill>
            </a:endParaRPr>
          </a:p>
        </p:txBody>
      </p:sp>
      <p:sp>
        <p:nvSpPr>
          <p:cNvPr id="9" name="Google Shape;493;p34">
            <a:extLst>
              <a:ext uri="{FF2B5EF4-FFF2-40B4-BE49-F238E27FC236}">
                <a16:creationId xmlns:a16="http://schemas.microsoft.com/office/drawing/2014/main" id="{999AEE05-EC7D-4C5F-9ADC-052277198BF8}"/>
              </a:ext>
            </a:extLst>
          </p:cNvPr>
          <p:cNvSpPr txBox="1">
            <a:spLocks/>
          </p:cNvSpPr>
          <p:nvPr/>
        </p:nvSpPr>
        <p:spPr>
          <a:xfrm>
            <a:off x="720050" y="359450"/>
            <a:ext cx="5642384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 SemiBold"/>
              <a:buNone/>
              <a:defRPr sz="1800" b="0" i="0" u="none" strike="noStrike" cap="non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fr-FR" sz="3600" b="1" dirty="0">
                <a:solidFill>
                  <a:schemeClr val="tx1"/>
                </a:solidFill>
              </a:rPr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240436074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64"/>
          <p:cNvSpPr/>
          <p:nvPr/>
        </p:nvSpPr>
        <p:spPr>
          <a:xfrm>
            <a:off x="8050925" y="439012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close/>
              </a:path>
            </a:pathLst>
          </a:custGeom>
          <a:noFill/>
          <a:ln w="975" cap="flat" cmpd="sng">
            <a:solidFill>
              <a:srgbClr val="E7CEBA"/>
            </a:solidFill>
            <a:prstDash val="solid"/>
            <a:miter lim="30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0" name="Google Shape;492;p34">
            <a:extLst>
              <a:ext uri="{FF2B5EF4-FFF2-40B4-BE49-F238E27FC236}">
                <a16:creationId xmlns:a16="http://schemas.microsoft.com/office/drawing/2014/main" id="{74D98375-815A-464B-9465-A93936E2E8F3}"/>
              </a:ext>
            </a:extLst>
          </p:cNvPr>
          <p:cNvSpPr txBox="1">
            <a:spLocks/>
          </p:cNvSpPr>
          <p:nvPr/>
        </p:nvSpPr>
        <p:spPr>
          <a:xfrm>
            <a:off x="720050" y="1426225"/>
            <a:ext cx="7703700" cy="31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342900" indent="-342900" algn="l">
              <a:buClr>
                <a:schemeClr val="dk1"/>
              </a:buClr>
              <a:buSzPts val="1100"/>
              <a:buFontTx/>
              <a:buChar char="-"/>
            </a:pPr>
            <a:endParaRPr lang="fr-FR" sz="2000" dirty="0">
              <a:solidFill>
                <a:schemeClr val="accent1"/>
              </a:solidFill>
            </a:endParaRPr>
          </a:p>
          <a:p>
            <a:pPr marL="342900" indent="-342900" algn="l">
              <a:buClr>
                <a:schemeClr val="dk1"/>
              </a:buClr>
              <a:buSzPts val="1100"/>
              <a:buFontTx/>
              <a:buChar char="-"/>
            </a:pPr>
            <a:endParaRPr lang="fr-FR" sz="2000" dirty="0">
              <a:solidFill>
                <a:schemeClr val="accent1"/>
              </a:solidFill>
            </a:endParaRPr>
          </a:p>
          <a:p>
            <a:pPr marL="342900" indent="-342900" algn="l">
              <a:buClr>
                <a:schemeClr val="dk1"/>
              </a:buClr>
              <a:buSzPts val="1100"/>
              <a:buFontTx/>
              <a:buChar char="-"/>
            </a:pPr>
            <a:endParaRPr lang="fr-FR" sz="2000" dirty="0">
              <a:solidFill>
                <a:schemeClr val="accent1"/>
              </a:solidFill>
            </a:endParaRPr>
          </a:p>
          <a:p>
            <a:pPr marL="342900" indent="-342900" algn="l">
              <a:buClr>
                <a:schemeClr val="dk1"/>
              </a:buClr>
              <a:buSzPts val="1100"/>
              <a:buFontTx/>
              <a:buChar char="-"/>
            </a:pP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6" name="Google Shape;492;p34">
            <a:extLst>
              <a:ext uri="{FF2B5EF4-FFF2-40B4-BE49-F238E27FC236}">
                <a16:creationId xmlns:a16="http://schemas.microsoft.com/office/drawing/2014/main" id="{657589CA-034B-40CB-88F4-607D385C8610}"/>
              </a:ext>
            </a:extLst>
          </p:cNvPr>
          <p:cNvSpPr txBox="1">
            <a:spLocks/>
          </p:cNvSpPr>
          <p:nvPr/>
        </p:nvSpPr>
        <p:spPr>
          <a:xfrm>
            <a:off x="720050" y="1426225"/>
            <a:ext cx="7703700" cy="31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342900" indent="-342900" algn="l">
              <a:buClr>
                <a:schemeClr val="accent1"/>
              </a:buClr>
              <a:buSzPts val="1100"/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accent1"/>
                </a:solidFill>
              </a:rPr>
              <a:t>Deux machine virtuelles à jour</a:t>
            </a:r>
          </a:p>
          <a:p>
            <a:pPr marL="342900" indent="-342900" algn="l">
              <a:buClr>
                <a:schemeClr val="accent1"/>
              </a:buClr>
              <a:buSzPts val="1100"/>
              <a:buFont typeface="Courier New" panose="02070309020205020404" pitchFamily="49" charset="0"/>
              <a:buChar char="o"/>
            </a:pPr>
            <a:endParaRPr lang="fr-FR" sz="2000" dirty="0">
              <a:solidFill>
                <a:schemeClr val="accent1"/>
              </a:solidFill>
            </a:endParaRPr>
          </a:p>
          <a:p>
            <a:pPr marL="342900" indent="-342900" algn="l">
              <a:buClr>
                <a:schemeClr val="accent1"/>
              </a:buClr>
              <a:buSzPts val="1100"/>
              <a:buFont typeface="Courier New" panose="02070309020205020404" pitchFamily="49" charset="0"/>
              <a:buChar char="o"/>
            </a:pPr>
            <a:r>
              <a:rPr lang="fr-FR" sz="2000" dirty="0" err="1">
                <a:solidFill>
                  <a:schemeClr val="accent1"/>
                </a:solidFill>
              </a:rPr>
              <a:t>ActiveDirectory</a:t>
            </a:r>
            <a:r>
              <a:rPr lang="fr-FR" sz="2000" dirty="0">
                <a:solidFill>
                  <a:schemeClr val="accent1"/>
                </a:solidFill>
              </a:rPr>
              <a:t> installé sur le serveur</a:t>
            </a:r>
          </a:p>
          <a:p>
            <a:pPr marL="342900" indent="-342900" algn="l">
              <a:buClr>
                <a:schemeClr val="accent1"/>
              </a:buClr>
              <a:buSzPts val="1100"/>
              <a:buFont typeface="Courier New" panose="02070309020205020404" pitchFamily="49" charset="0"/>
              <a:buChar char="o"/>
            </a:pPr>
            <a:endParaRPr lang="fr-FR" sz="2000" dirty="0">
              <a:solidFill>
                <a:schemeClr val="accent1"/>
              </a:solidFill>
            </a:endParaRPr>
          </a:p>
          <a:p>
            <a:pPr marL="342900" indent="-342900" algn="l">
              <a:buClr>
                <a:schemeClr val="accent1"/>
              </a:buClr>
              <a:buSzPts val="1100"/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chemeClr val="accent1"/>
                </a:solidFill>
              </a:rPr>
              <a:t>Résolution d’adresse (DHCP)</a:t>
            </a:r>
          </a:p>
          <a:p>
            <a:pPr marL="342900" indent="-342900" algn="l">
              <a:buClr>
                <a:schemeClr val="dk1"/>
              </a:buClr>
              <a:buSzPts val="1100"/>
              <a:buFontTx/>
              <a:buChar char="-"/>
            </a:pPr>
            <a:endParaRPr lang="fr-FR" sz="2000" dirty="0">
              <a:solidFill>
                <a:schemeClr val="accent1"/>
              </a:solidFill>
            </a:endParaRPr>
          </a:p>
          <a:p>
            <a:pPr marL="342900" indent="-342900" algn="l">
              <a:buClr>
                <a:schemeClr val="dk1"/>
              </a:buClr>
              <a:buSzPts val="1100"/>
              <a:buFontTx/>
              <a:buChar char="-"/>
            </a:pPr>
            <a:endParaRPr lang="fr-FR" sz="2000" dirty="0">
              <a:solidFill>
                <a:schemeClr val="accent1"/>
              </a:solidFill>
            </a:endParaRPr>
          </a:p>
          <a:p>
            <a:pPr marL="342900" indent="-342900" algn="l">
              <a:buClr>
                <a:schemeClr val="dk1"/>
              </a:buClr>
              <a:buSzPts val="1100"/>
              <a:buFontTx/>
              <a:buChar char="-"/>
            </a:pP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9" name="Google Shape;493;p34">
            <a:extLst>
              <a:ext uri="{FF2B5EF4-FFF2-40B4-BE49-F238E27FC236}">
                <a16:creationId xmlns:a16="http://schemas.microsoft.com/office/drawing/2014/main" id="{9BC40660-779F-4621-A433-DC767210347B}"/>
              </a:ext>
            </a:extLst>
          </p:cNvPr>
          <p:cNvSpPr txBox="1">
            <a:spLocks/>
          </p:cNvSpPr>
          <p:nvPr/>
        </p:nvSpPr>
        <p:spPr>
          <a:xfrm>
            <a:off x="720050" y="359450"/>
            <a:ext cx="5642384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 SemiBold"/>
              <a:buNone/>
              <a:defRPr sz="1800" b="0" i="0" u="none" strike="noStrike" cap="non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fr-FR" sz="3600" b="1" dirty="0">
                <a:solidFill>
                  <a:schemeClr val="accent1"/>
                </a:solidFill>
              </a:rPr>
              <a:t>Prérequis</a:t>
            </a:r>
          </a:p>
        </p:txBody>
      </p:sp>
    </p:spTree>
    <p:extLst>
      <p:ext uri="{BB962C8B-B14F-4D97-AF65-F5344CB8AC3E}">
        <p14:creationId xmlns:p14="http://schemas.microsoft.com/office/powerpoint/2010/main" val="4245495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64"/>
          <p:cNvSpPr/>
          <p:nvPr/>
        </p:nvSpPr>
        <p:spPr>
          <a:xfrm>
            <a:off x="8050925" y="439012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close/>
              </a:path>
            </a:pathLst>
          </a:custGeom>
          <a:noFill/>
          <a:ln w="975" cap="flat" cmpd="sng">
            <a:solidFill>
              <a:srgbClr val="E7CEBA"/>
            </a:solidFill>
            <a:prstDash val="solid"/>
            <a:miter lim="30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93;p34">
            <a:extLst>
              <a:ext uri="{FF2B5EF4-FFF2-40B4-BE49-F238E27FC236}">
                <a16:creationId xmlns:a16="http://schemas.microsoft.com/office/drawing/2014/main" id="{34167206-1899-4D26-B7D8-90FAC874F82F}"/>
              </a:ext>
            </a:extLst>
          </p:cNvPr>
          <p:cNvSpPr txBox="1">
            <a:spLocks/>
          </p:cNvSpPr>
          <p:nvPr/>
        </p:nvSpPr>
        <p:spPr>
          <a:xfrm>
            <a:off x="720050" y="359450"/>
            <a:ext cx="5642384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 SemiBold"/>
              <a:buNone/>
              <a:defRPr sz="1800" b="0" i="0" u="none" strike="noStrike" cap="non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fr-FR" sz="3600" b="1" dirty="0">
                <a:solidFill>
                  <a:schemeClr val="accent1"/>
                </a:solidFill>
              </a:rPr>
              <a:t>Architecture réseau</a:t>
            </a:r>
          </a:p>
        </p:txBody>
      </p:sp>
      <p:sp>
        <p:nvSpPr>
          <p:cNvPr id="10" name="Google Shape;492;p34">
            <a:extLst>
              <a:ext uri="{FF2B5EF4-FFF2-40B4-BE49-F238E27FC236}">
                <a16:creationId xmlns:a16="http://schemas.microsoft.com/office/drawing/2014/main" id="{74D98375-815A-464B-9465-A93936E2E8F3}"/>
              </a:ext>
            </a:extLst>
          </p:cNvPr>
          <p:cNvSpPr txBox="1">
            <a:spLocks/>
          </p:cNvSpPr>
          <p:nvPr/>
        </p:nvSpPr>
        <p:spPr>
          <a:xfrm>
            <a:off x="720050" y="1426225"/>
            <a:ext cx="7703700" cy="31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342900" indent="-342900" algn="l">
              <a:buClr>
                <a:schemeClr val="dk1"/>
              </a:buClr>
              <a:buSzPts val="1100"/>
              <a:buFontTx/>
              <a:buChar char="-"/>
            </a:pPr>
            <a:endParaRPr lang="fr-FR" sz="2000" dirty="0">
              <a:solidFill>
                <a:schemeClr val="accent1"/>
              </a:solidFill>
            </a:endParaRPr>
          </a:p>
          <a:p>
            <a:pPr marL="342900" indent="-342900" algn="l">
              <a:buClr>
                <a:schemeClr val="dk1"/>
              </a:buClr>
              <a:buSzPts val="1100"/>
              <a:buFontTx/>
              <a:buChar char="-"/>
            </a:pPr>
            <a:endParaRPr lang="fr-FR" sz="2000" dirty="0">
              <a:solidFill>
                <a:schemeClr val="accent1"/>
              </a:solidFill>
            </a:endParaRPr>
          </a:p>
          <a:p>
            <a:pPr marL="342900" indent="-342900" algn="l">
              <a:buClr>
                <a:schemeClr val="dk1"/>
              </a:buClr>
              <a:buSzPts val="1100"/>
              <a:buFontTx/>
              <a:buChar char="-"/>
            </a:pPr>
            <a:endParaRPr lang="fr-FR" sz="2000" dirty="0">
              <a:solidFill>
                <a:schemeClr val="accent1"/>
              </a:solidFill>
            </a:endParaRPr>
          </a:p>
          <a:p>
            <a:pPr marL="342900" indent="-342900" algn="l">
              <a:buClr>
                <a:schemeClr val="dk1"/>
              </a:buClr>
              <a:buSzPts val="1100"/>
              <a:buFontTx/>
              <a:buChar char="-"/>
            </a:pPr>
            <a:endParaRPr lang="fr-FR" sz="2000" dirty="0">
              <a:solidFill>
                <a:schemeClr val="accent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4AC1E0A-B316-4E37-9E77-F22F34251B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56"/>
          <a:stretch/>
        </p:blipFill>
        <p:spPr>
          <a:xfrm>
            <a:off x="1372476" y="1111223"/>
            <a:ext cx="6026023" cy="347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737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93;p34">
            <a:extLst>
              <a:ext uri="{FF2B5EF4-FFF2-40B4-BE49-F238E27FC236}">
                <a16:creationId xmlns:a16="http://schemas.microsoft.com/office/drawing/2014/main" id="{999AEE05-EC7D-4C5F-9ADC-052277198BF8}"/>
              </a:ext>
            </a:extLst>
          </p:cNvPr>
          <p:cNvSpPr txBox="1">
            <a:spLocks/>
          </p:cNvSpPr>
          <p:nvPr/>
        </p:nvSpPr>
        <p:spPr>
          <a:xfrm>
            <a:off x="796782" y="1988045"/>
            <a:ext cx="5642384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 SemiBold"/>
              <a:buNone/>
              <a:defRPr sz="1800" b="0" i="0" u="none" strike="noStrike" cap="non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fr-FR" sz="6000" b="1" dirty="0">
                <a:solidFill>
                  <a:schemeClr val="tx1"/>
                </a:solidFill>
              </a:rPr>
              <a:t>Solutions utilisées</a:t>
            </a:r>
          </a:p>
        </p:txBody>
      </p:sp>
    </p:spTree>
    <p:extLst>
      <p:ext uri="{BB962C8B-B14F-4D97-AF65-F5344CB8AC3E}">
        <p14:creationId xmlns:p14="http://schemas.microsoft.com/office/powerpoint/2010/main" val="248885517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8"/>
          <p:cNvSpPr txBox="1">
            <a:spLocks noGrp="1"/>
          </p:cNvSpPr>
          <p:nvPr>
            <p:ph type="title"/>
          </p:nvPr>
        </p:nvSpPr>
        <p:spPr>
          <a:xfrm>
            <a:off x="1354950" y="1846850"/>
            <a:ext cx="6534000" cy="14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 dirty="0"/>
              <a:t>Merci pour votre attention</a:t>
            </a:r>
            <a:endParaRPr sz="8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8212A0B8D229498875A5F363F49901" ma:contentTypeVersion="11" ma:contentTypeDescription="Crée un document." ma:contentTypeScope="" ma:versionID="aaf06e2fc0b7acccc01b01e5f1fbda5b">
  <xsd:schema xmlns:xsd="http://www.w3.org/2001/XMLSchema" xmlns:xs="http://www.w3.org/2001/XMLSchema" xmlns:p="http://schemas.microsoft.com/office/2006/metadata/properties" xmlns:ns3="8772acc3-a8a3-42ed-a631-3f992d3f0a49" xmlns:ns4="5d9f4829-3454-4564-a8bf-749529fd7c71" targetNamespace="http://schemas.microsoft.com/office/2006/metadata/properties" ma:root="true" ma:fieldsID="8b92dddc0b3d750245d4206a6a157e90" ns3:_="" ns4:_="">
    <xsd:import namespace="8772acc3-a8a3-42ed-a631-3f992d3f0a49"/>
    <xsd:import namespace="5d9f4829-3454-4564-a8bf-749529fd7c7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2acc3-a8a3-42ed-a631-3f992d3f0a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9f4829-3454-4564-a8bf-749529fd7c7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03072E-838D-479A-95E5-12FC2AA71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72acc3-a8a3-42ed-a631-3f992d3f0a49"/>
    <ds:schemaRef ds:uri="5d9f4829-3454-4564-a8bf-749529fd7c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FC820D-D911-4AE5-9C33-45EB23FE1C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BB982F-D3FB-4CA7-90AC-4F92B90734D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178</Words>
  <Application>Microsoft Office PowerPoint</Application>
  <PresentationFormat>Affichage à l'écran (16:9)</PresentationFormat>
  <Paragraphs>35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6" baseType="lpstr">
      <vt:lpstr>Bahiana</vt:lpstr>
      <vt:lpstr>Barlow Semi Condensed</vt:lpstr>
      <vt:lpstr>Courier New</vt:lpstr>
      <vt:lpstr>Roboto Condensed Light</vt:lpstr>
      <vt:lpstr>Barlow Semi Condensed Medium</vt:lpstr>
      <vt:lpstr>Arial</vt:lpstr>
      <vt:lpstr>Barlow Semi Condensed SemiBold</vt:lpstr>
      <vt:lpstr>Muli Regular</vt:lpstr>
      <vt:lpstr>Annual Report General by Slidesgo</vt:lpstr>
      <vt:lpstr>Réseau de partages de fichiers</vt:lpstr>
      <vt:lpstr>Matas Lucas</vt:lpstr>
      <vt:lpstr>Présentation PowerPoint</vt:lpstr>
      <vt:lpstr>Présentation PowerPoint</vt:lpstr>
      <vt:lpstr>Présentation PowerPoint</vt:lpstr>
      <vt:lpstr>Présentation PowerPoint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REPORT</dc:title>
  <dc:creator>Lucas.M</dc:creator>
  <cp:lastModifiedBy>Lucas MATAS</cp:lastModifiedBy>
  <cp:revision>2</cp:revision>
  <dcterms:modified xsi:type="dcterms:W3CDTF">2020-06-10T15:39:23Z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0x010100148212A0B8D229498875A5F363F49901</vt:lpwstr>
  </property>
</Properties>
</file>