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9" r:id="rId2"/>
    <p:sldId id="270" r:id="rId3"/>
    <p:sldId id="564" r:id="rId4"/>
    <p:sldId id="563" r:id="rId5"/>
    <p:sldId id="565" r:id="rId6"/>
    <p:sldId id="566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26D"/>
    <a:srgbClr val="F93E39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86A39B-D62E-4E3B-B40C-64A37D8967C7}" v="8" dt="2023-07-12T07:23:31.0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5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7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來賓使用者" userId="S::urn:spo:anon#2ef5698b69df79f4d46cc1715e0bd573e538f13e9ad278475004efbf85be7562::" providerId="AD" clId="Web-{C386A39B-D62E-4E3B-B40C-64A37D8967C7}"/>
    <pc:docChg chg="modSld">
      <pc:chgData name="來賓使用者" userId="S::urn:spo:anon#2ef5698b69df79f4d46cc1715e0bd573e538f13e9ad278475004efbf85be7562::" providerId="AD" clId="Web-{C386A39B-D62E-4E3B-B40C-64A37D8967C7}" dt="2023-07-12T07:23:31.076" v="5" actId="20577"/>
      <pc:docMkLst>
        <pc:docMk/>
      </pc:docMkLst>
      <pc:sldChg chg="modSp">
        <pc:chgData name="來賓使用者" userId="S::urn:spo:anon#2ef5698b69df79f4d46cc1715e0bd573e538f13e9ad278475004efbf85be7562::" providerId="AD" clId="Web-{C386A39B-D62E-4E3B-B40C-64A37D8967C7}" dt="2023-07-12T07:23:31.076" v="5" actId="20577"/>
        <pc:sldMkLst>
          <pc:docMk/>
          <pc:sldMk cId="2459076453" sldId="259"/>
        </pc:sldMkLst>
        <pc:spChg chg="mod">
          <ac:chgData name="來賓使用者" userId="S::urn:spo:anon#2ef5698b69df79f4d46cc1715e0bd573e538f13e9ad278475004efbf85be7562::" providerId="AD" clId="Web-{C386A39B-D62E-4E3B-B40C-64A37D8967C7}" dt="2023-07-12T07:23:31.076" v="5" actId="20577"/>
          <ac:spMkLst>
            <pc:docMk/>
            <pc:sldMk cId="2459076453" sldId="259"/>
            <ac:spMk id="30" creationId="{0B681560-F1FC-4FF3-A57C-685980B4F16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D2F55-1739-4BFF-B769-70D181547CB0}" type="datetimeFigureOut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E50F3-7AEF-467C-9ABE-3C8CDF4AD0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1133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AAEE-B61C-4687-A553-66AFC7CA74B3}" type="datetime1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9F6FE601-5E9B-4B5D-BFD2-36DBEB2DC1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106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5C568BAE-4A6E-4EF6-B794-591B26A1937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700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98F4-02D8-42FC-8151-7A2D490A1144}" type="datetime1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25E64753-B3E2-4DE2-B3CF-2D02EBA5F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106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5C568BAE-4A6E-4EF6-B794-591B26A1937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4809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AF39-B3F8-4DDD-A561-7994C0F3A930}" type="datetime1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61F9A606-B7A3-4834-A717-50C056B94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106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5C568BAE-4A6E-4EF6-B794-591B26A1937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0927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23B0-F5A2-4DF0-9F68-AE2AE2A5BFB4}" type="datetime1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CA927D18-EB8C-41FE-A1F5-9B811C4A83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106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5C568BAE-4A6E-4EF6-B794-591B26A1937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0389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0001-C10A-4479-9E02-11D54FB34763}" type="datetime1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E4AF1F1F-0E00-483F-B9B6-2061CA9B7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106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5C568BAE-4A6E-4EF6-B794-591B26A1937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3150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46E8-D86C-484A-9795-3DF84FBA60A0}" type="datetime1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79FB18AB-FB27-43E0-8556-24540515A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106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5C568BAE-4A6E-4EF6-B794-591B26A1937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4636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D7DD-F948-4713-B13C-420BCA3B2BAD}" type="datetime1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4BB44642-868A-491B-B0B6-4EA08CD4E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106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5C568BAE-4A6E-4EF6-B794-591B26A1937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0513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2907-1149-4B99-B80D-A395278A4336}" type="datetime1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15EFDB-902F-4B42-9056-D4F305F4AF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106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5C568BAE-4A6E-4EF6-B794-591B26A1937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5189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FEC1-BAF0-4D6E-ABA4-5A026965DB32}" type="datetime1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F56A19-FC0A-4DDF-AFB7-5722228B9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106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5C568BAE-4A6E-4EF6-B794-591B26A1937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3618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B482-0872-495D-8A12-12D347C7C085}" type="datetime1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920211B-84DF-48C6-B230-1238DE61E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106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5C568BAE-4A6E-4EF6-B794-591B26A1937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0374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9E936-3D21-48DC-BB6C-43A64888F174}" type="datetime1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B942070A-5A7D-4A28-B332-445649FAF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106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5C568BAE-4A6E-4EF6-B794-591B26A1937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4726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0C0A4-83AD-42A8-BCCD-1075A61E6317}" type="datetime1">
              <a:rPr lang="zh-TW" altLang="en-US" smtClean="0"/>
              <a:t>2023/10/12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448800" y="65106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5C568BAE-4A6E-4EF6-B794-591B26A1937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0015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8F8604BE-736A-4FB6-8EDC-13CB7C6B0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CD58F26-8C72-40BD-BB07-D05E5DDAE0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820" y="1622045"/>
            <a:ext cx="3661606" cy="1110033"/>
          </a:xfrm>
          <a:prstGeom prst="rect">
            <a:avLst/>
          </a:prstGeom>
        </p:spPr>
      </p:pic>
      <p:sp>
        <p:nvSpPr>
          <p:cNvPr id="12" name="標題 1">
            <a:extLst>
              <a:ext uri="{FF2B5EF4-FFF2-40B4-BE49-F238E27FC236}">
                <a16:creationId xmlns:a16="http://schemas.microsoft.com/office/drawing/2014/main" id="{816082B6-DFA3-46A9-AE3D-B4D9A4BAA809}"/>
              </a:ext>
            </a:extLst>
          </p:cNvPr>
          <p:cNvSpPr txBox="1">
            <a:spLocks/>
          </p:cNvSpPr>
          <p:nvPr/>
        </p:nvSpPr>
        <p:spPr>
          <a:xfrm>
            <a:off x="0" y="3542920"/>
            <a:ext cx="12192000" cy="16930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TW" alt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設計人生</a:t>
            </a:r>
            <a:r>
              <a:rPr lang="en-US" altLang="zh-TW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  <a:r>
              <a:rPr lang="zh-TW" alt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找自己的路</a:t>
            </a:r>
            <a:endParaRPr lang="en-US" altLang="zh-TW" sz="3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TW" altLang="en-US" sz="3600" b="1" kern="2500" spc="15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好時光日誌作業練習</a:t>
            </a:r>
          </a:p>
        </p:txBody>
      </p:sp>
    </p:spTree>
    <p:extLst>
      <p:ext uri="{BB962C8B-B14F-4D97-AF65-F5344CB8AC3E}">
        <p14:creationId xmlns:p14="http://schemas.microsoft.com/office/powerpoint/2010/main" val="9862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E753D1A-F1C1-426D-9A52-DA0DF78322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2" y="130735"/>
            <a:ext cx="1535544" cy="465507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184A61FB-CC55-425E-843A-10431152FDDA}"/>
              </a:ext>
            </a:extLst>
          </p:cNvPr>
          <p:cNvSpPr txBox="1"/>
          <p:nvPr/>
        </p:nvSpPr>
        <p:spPr>
          <a:xfrm>
            <a:off x="682841" y="838865"/>
            <a:ext cx="10826319" cy="5751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說明：</a:t>
            </a:r>
            <a:r>
              <a:rPr lang="zh-TW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記</a:t>
            </a:r>
            <a:r>
              <a:rPr lang="zh-TW" altLang="zh-TW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錄自己</a:t>
            </a:r>
            <a:r>
              <a:rPr lang="zh-TW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對於活動的</a:t>
            </a:r>
            <a:r>
              <a:rPr lang="zh-TW" altLang="en-US" sz="1600" b="1" dirty="0">
                <a:solidFill>
                  <a:srgbClr val="F93E3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投入程度</a:t>
            </a:r>
            <a:r>
              <a:rPr lang="zh-TW" altLang="zh-TW" sz="1600" b="1" dirty="0">
                <a:solidFill>
                  <a:srgbClr val="F93E3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、精力</a:t>
            </a:r>
            <a:r>
              <a:rPr lang="zh-TW" altLang="en-US" sz="1600" b="1" dirty="0">
                <a:solidFill>
                  <a:srgbClr val="F93E3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以及產生心流</a:t>
            </a:r>
            <a:r>
              <a:rPr lang="zh-TW" altLang="zh-TW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的時刻</a:t>
            </a:r>
            <a:r>
              <a:rPr lang="zh-TW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r>
              <a:rPr lang="zh-TW" altLang="zh-TW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列出平日從事的主要活動，</a:t>
            </a:r>
            <a:r>
              <a:rPr lang="zh-TW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找到自己何時感到投入</a:t>
            </a:r>
            <a:r>
              <a:rPr lang="en-US" altLang="zh-TW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TW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精力充沛，以及當下在做什麼</a:t>
            </a:r>
            <a:r>
              <a:rPr lang="en-US" altLang="zh-TW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TW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心情是興奮或是厭倦的</a:t>
            </a:r>
            <a:r>
              <a:rPr lang="en-US" altLang="zh-TW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TW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TW" altLang="zh-TW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越詳盡越好，一天由眾多時刻組成，有時很棒、有時很糟，透過日誌分析一天之中的細節</a:t>
            </a:r>
            <a:r>
              <a:rPr lang="zh-TW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，留意自己的行為，覺察有問題或是感到樂趣的地方，找出自己的路。</a:t>
            </a:r>
            <a:endParaRPr lang="en-US" altLang="zh-TW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endParaRPr lang="en-US" altLang="zh-TW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zh-TW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投入程度</a:t>
            </a:r>
            <a:r>
              <a:rPr lang="en-US" altLang="zh-TW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zh-TW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你付出的心力及專注程度</a:t>
            </a:r>
            <a:endParaRPr lang="en-US" altLang="zh-TW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sz="1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全神貫注：記錄當下在做什麼，心情會感到：興奮、專注、擁有好時光</a:t>
            </a:r>
            <a:endParaRPr lang="en-US" altLang="zh-TW" sz="16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sz="1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心不在焉：記錄當下在做什麼，心情會感到：無聊、厭倦、不開心</a:t>
            </a:r>
            <a:endParaRPr lang="en-US" altLang="zh-TW" sz="16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TW" sz="16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zh-TW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精力充沛</a:t>
            </a:r>
            <a:r>
              <a:rPr lang="en-US" altLang="zh-TW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lang="zh-TW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你付出的體力與耗費的精神</a:t>
            </a:r>
            <a:endParaRPr lang="en-US" altLang="zh-TW" sz="1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sz="1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讓自己專注的方式</a:t>
            </a:r>
            <a:endParaRPr lang="en-US" altLang="zh-TW" sz="16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sz="1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會影響個人感到精力充沛或委靡不振</a:t>
            </a:r>
            <a:endParaRPr lang="en-US" altLang="zh-TW" sz="16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TW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TW" altLang="en-US" sz="2000" b="1" dirty="0">
                <a:highlight>
                  <a:srgbClr val="FFD26D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投入程度高不一定會感到精神好</a:t>
            </a:r>
            <a:endParaRPr lang="en-US" altLang="zh-TW" sz="2000" b="1" dirty="0">
              <a:highlight>
                <a:srgbClr val="FFD26D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TW" altLang="en-US" sz="2000" b="1" dirty="0">
                <a:highlight>
                  <a:srgbClr val="FFD26D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自己在當中是否感受到快樂才是重點</a:t>
            </a:r>
            <a:endParaRPr lang="en-US" altLang="zh-TW" sz="2000" b="1" dirty="0">
              <a:highlight>
                <a:srgbClr val="FFD26D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541BD2EB-6794-4A3B-8EE5-A3051EFEA045}"/>
              </a:ext>
            </a:extLst>
          </p:cNvPr>
          <p:cNvSpPr txBox="1">
            <a:spLocks/>
          </p:cNvSpPr>
          <p:nvPr/>
        </p:nvSpPr>
        <p:spPr>
          <a:xfrm>
            <a:off x="0" y="160406"/>
            <a:ext cx="12192000" cy="729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好時光日誌 </a:t>
            </a:r>
            <a:r>
              <a:rPr lang="en-US" altLang="zh-TW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lang="zh-TW" alt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填寫說明</a:t>
            </a: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D5C2E554-FF0C-4703-A35C-4AC04B74C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568BAE-4A6E-4EF6-B794-591B26A19376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692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E753D1A-F1C1-426D-9A52-DA0DF78322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2" y="130735"/>
            <a:ext cx="1535544" cy="465507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184A61FB-CC55-425E-843A-10431152FDDA}"/>
              </a:ext>
            </a:extLst>
          </p:cNvPr>
          <p:cNvSpPr txBox="1"/>
          <p:nvPr/>
        </p:nvSpPr>
        <p:spPr>
          <a:xfrm>
            <a:off x="638452" y="927324"/>
            <a:ext cx="11266503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zh-TW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心流：</a:t>
            </a:r>
            <a:endParaRPr lang="en-US" altLang="zh-TW" sz="1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代表全神貫注的時候，完全投入一項活動，心中明白該做什麼且感到欣喜，覺得時間稍縱即逝的狀態。如產生這種狀態時，請記得勾選「心流」。</a:t>
            </a:r>
            <a:endParaRPr lang="en-US" altLang="zh-TW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541BD2EB-6794-4A3B-8EE5-A3051EFEA045}"/>
              </a:ext>
            </a:extLst>
          </p:cNvPr>
          <p:cNvSpPr txBox="1">
            <a:spLocks/>
          </p:cNvSpPr>
          <p:nvPr/>
        </p:nvSpPr>
        <p:spPr>
          <a:xfrm>
            <a:off x="0" y="160406"/>
            <a:ext cx="12192000" cy="729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好時光日誌 </a:t>
            </a:r>
            <a:r>
              <a:rPr lang="en-US" altLang="zh-TW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lang="zh-TW" alt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填寫說明</a:t>
            </a: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D5C2E554-FF0C-4703-A35C-4AC04B74C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568BAE-4A6E-4EF6-B794-591B26A19376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D138E0-EE18-4799-8883-3F445040D938}"/>
              </a:ext>
            </a:extLst>
          </p:cNvPr>
          <p:cNvSpPr/>
          <p:nvPr/>
        </p:nvSpPr>
        <p:spPr>
          <a:xfrm>
            <a:off x="638452" y="2927899"/>
            <a:ext cx="11711708" cy="2923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 dirty="0">
                <a:highlight>
                  <a:srgbClr val="FFD26D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心流</a:t>
            </a:r>
            <a:r>
              <a:rPr lang="zh-TW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一種完全沉浸、專注投入於事件的振奮狀態，同時能提高效率與創造力。</a:t>
            </a:r>
            <a:endParaRPr lang="en-US" altLang="zh-TW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自動運轉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：事情做起來順手不需多加思考，身體自動發揮。</a:t>
            </a:r>
            <a:endParaRPr lang="en-US" altLang="zh-TW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時間流逝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：處於心流狀態中，不會在意時間的流逝，回過神後才會留意過了多長時間。</a:t>
            </a:r>
            <a:endParaRPr lang="en-US" altLang="zh-TW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不覺他物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：專注投入事物之中，導致不易察覺周圍事物</a:t>
            </a: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例如：飢餓、手機震動等</a:t>
            </a: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TW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感到愉悅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：在事情完成後，感受到愉悅、滿足、成就感等正向情緒。</a:t>
            </a:r>
          </a:p>
        </p:txBody>
      </p:sp>
    </p:spTree>
    <p:extLst>
      <p:ext uri="{BB962C8B-B14F-4D97-AF65-F5344CB8AC3E}">
        <p14:creationId xmlns:p14="http://schemas.microsoft.com/office/powerpoint/2010/main" val="36453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E753D1A-F1C1-426D-9A52-DA0DF78322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2" y="130735"/>
            <a:ext cx="1535544" cy="465507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184A61FB-CC55-425E-843A-10431152FDDA}"/>
              </a:ext>
            </a:extLst>
          </p:cNvPr>
          <p:cNvSpPr txBox="1"/>
          <p:nvPr/>
        </p:nvSpPr>
        <p:spPr>
          <a:xfrm>
            <a:off x="682841" y="838865"/>
            <a:ext cx="10890323" cy="5465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zh-TW" altLang="zh-TW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反思</a:t>
            </a:r>
            <a:r>
              <a:rPr lang="zh-TW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及聚焦</a:t>
            </a:r>
            <a:r>
              <a:rPr lang="en-US" altLang="zh-TW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TW" altLang="zh-TW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發現自己學到什麼</a:t>
            </a:r>
            <a:r>
              <a:rPr lang="en-US" altLang="zh-TW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TW" altLang="zh-TW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zh-TW" altLang="zh-TW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對照活動紀錄，找出趨勢、心得或是意想不到的事情，記下任何讓一天順或不順的線索，除了各項活動外，</a:t>
            </a:r>
            <a:r>
              <a:rPr lang="zh-TW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並請於一週結束後</a:t>
            </a:r>
            <a:r>
              <a:rPr lang="zh-TW" altLang="zh-TW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寫下</a:t>
            </a:r>
            <a:r>
              <a:rPr lang="zh-TW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當</a:t>
            </a:r>
            <a:r>
              <a:rPr lang="zh-TW" altLang="zh-TW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週的反思。</a:t>
            </a:r>
            <a:r>
              <a:rPr lang="en-US" altLang="zh-TW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highlight>
                  <a:srgbClr val="FFD26D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反思線索：日常生活的</a:t>
            </a:r>
            <a:r>
              <a:rPr lang="en-US" altLang="zh-TW" dirty="0">
                <a:highlight>
                  <a:srgbClr val="FFD26D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TW" altLang="en-US" dirty="0">
                <a:highlight>
                  <a:srgbClr val="FFD26D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種時刻</a:t>
            </a:r>
            <a:endParaRPr lang="en-US" altLang="zh-TW" dirty="0">
              <a:highlight>
                <a:srgbClr val="FFD26D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我們真正喜愛並且想一直持續的活動</a:t>
            </a:r>
            <a:endParaRPr lang="en-US" altLang="zh-TW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我們不喜歡也非必要，對人生造成負面影響的活動</a:t>
            </a:r>
            <a:endParaRPr lang="en-US" altLang="zh-TW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我們不喜歡，但是為了某些重要原因有必要持續的活動</a:t>
            </a:r>
            <a:endParaRPr lang="en-US" altLang="zh-TW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能使我們放鬆並且補充體能的活動</a:t>
            </a:r>
            <a:endParaRPr lang="en-US" altLang="zh-TW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我們沒有參加，卻有可能對人生產生正向影響的活動</a:t>
            </a:r>
            <a:endParaRPr lang="en-US" altLang="zh-TW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TW" altLang="zh-TW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 startAt="6"/>
            </a:pPr>
            <a:r>
              <a:rPr lang="zh-TW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紀錄時間</a:t>
            </a:r>
            <a:endParaRPr lang="zh-TW" altLang="zh-TW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一星期的每日紀錄，表格如不敷使用請自行增頁。</a:t>
            </a:r>
            <a:endParaRPr lang="en-US" altLang="zh-TW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zh-TW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因課程時程，請至少紀錄5天的日誌，並完成反思及聚焦。</a:t>
            </a:r>
            <a:endParaRPr lang="zh-TW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541BD2EB-6794-4A3B-8EE5-A3051EFEA045}"/>
              </a:ext>
            </a:extLst>
          </p:cNvPr>
          <p:cNvSpPr txBox="1">
            <a:spLocks/>
          </p:cNvSpPr>
          <p:nvPr/>
        </p:nvSpPr>
        <p:spPr>
          <a:xfrm>
            <a:off x="0" y="160406"/>
            <a:ext cx="12192000" cy="729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好時光日誌 </a:t>
            </a:r>
            <a:r>
              <a:rPr lang="en-US" altLang="zh-TW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lang="zh-TW" alt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填寫說明</a:t>
            </a: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D5C2E554-FF0C-4703-A35C-4AC04B74C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568BAE-4A6E-4EF6-B794-591B26A19376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5D306B9-D283-4D51-B62A-CC072D997A2D}"/>
              </a:ext>
            </a:extLst>
          </p:cNvPr>
          <p:cNvSpPr txBox="1"/>
          <p:nvPr/>
        </p:nvSpPr>
        <p:spPr>
          <a:xfrm>
            <a:off x="6308112" y="5147737"/>
            <a:ext cx="5542468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zh-TW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作業繳交方式</a:t>
            </a:r>
            <a:r>
              <a:rPr lang="zh-TW" altLang="zh-TW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TW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請依照作業說明，準時完成並上傳資料</a:t>
            </a:r>
            <a:endParaRPr lang="en-US" altLang="zh-TW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此作業為課程規定，請務必完成填寫並繳交。</a:t>
            </a:r>
            <a:endParaRPr lang="zh-TW" altLang="zh-TW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8269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F755913-E694-467A-AE77-331231D5217D}"/>
              </a:ext>
            </a:extLst>
          </p:cNvPr>
          <p:cNvSpPr/>
          <p:nvPr/>
        </p:nvSpPr>
        <p:spPr>
          <a:xfrm>
            <a:off x="332510" y="1265382"/>
            <a:ext cx="11526982" cy="5456092"/>
          </a:xfrm>
          <a:prstGeom prst="rect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3D7B1DB0-0365-413E-9787-671E8F106B39}"/>
              </a:ext>
            </a:extLst>
          </p:cNvPr>
          <p:cNvGrpSpPr/>
          <p:nvPr/>
        </p:nvGrpSpPr>
        <p:grpSpPr>
          <a:xfrm>
            <a:off x="-387927" y="879000"/>
            <a:ext cx="2020721" cy="878417"/>
            <a:chOff x="271063" y="16856"/>
            <a:chExt cx="844489" cy="343751"/>
          </a:xfrm>
        </p:grpSpPr>
        <p:sp>
          <p:nvSpPr>
            <p:cNvPr id="12" name="語音泡泡: 橢圓形 11">
              <a:extLst>
                <a:ext uri="{FF2B5EF4-FFF2-40B4-BE49-F238E27FC236}">
                  <a16:creationId xmlns:a16="http://schemas.microsoft.com/office/drawing/2014/main" id="{BDCBB5FF-E2AB-49CF-AEAB-58CF023AB873}"/>
                </a:ext>
              </a:extLst>
            </p:cNvPr>
            <p:cNvSpPr/>
            <p:nvPr/>
          </p:nvSpPr>
          <p:spPr>
            <a:xfrm>
              <a:off x="482664" y="16856"/>
              <a:ext cx="408481" cy="343751"/>
            </a:xfrm>
            <a:prstGeom prst="wedgeEllipseCallout">
              <a:avLst>
                <a:gd name="adj1" fmla="val -58150"/>
                <a:gd name="adj2" fmla="val 52728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0875177-C7BA-4758-AA21-9D352448142C}"/>
                </a:ext>
              </a:extLst>
            </p:cNvPr>
            <p:cNvSpPr/>
            <p:nvPr/>
          </p:nvSpPr>
          <p:spPr>
            <a:xfrm>
              <a:off x="271063" y="117586"/>
              <a:ext cx="844489" cy="1620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WEEK 1.</a:t>
              </a:r>
              <a:endParaRPr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704D8293-DF8F-4D7E-93B1-9066A6ACDA39}"/>
              </a:ext>
            </a:extLst>
          </p:cNvPr>
          <p:cNvCxnSpPr/>
          <p:nvPr/>
        </p:nvCxnSpPr>
        <p:spPr>
          <a:xfrm>
            <a:off x="332509" y="2327564"/>
            <a:ext cx="11526982" cy="0"/>
          </a:xfrm>
          <a:prstGeom prst="line">
            <a:avLst/>
          </a:prstGeom>
          <a:ln>
            <a:solidFill>
              <a:srgbClr val="7C7C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90FED3A7-15E0-4071-95E0-76544E9D2FCE}"/>
              </a:ext>
            </a:extLst>
          </p:cNvPr>
          <p:cNvCxnSpPr/>
          <p:nvPr/>
        </p:nvCxnSpPr>
        <p:spPr>
          <a:xfrm>
            <a:off x="332509" y="3405909"/>
            <a:ext cx="11526982" cy="0"/>
          </a:xfrm>
          <a:prstGeom prst="line">
            <a:avLst/>
          </a:prstGeom>
          <a:ln>
            <a:solidFill>
              <a:srgbClr val="7C7C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999E2339-8AFE-4237-A48A-DFEADE58BDD1}"/>
              </a:ext>
            </a:extLst>
          </p:cNvPr>
          <p:cNvCxnSpPr/>
          <p:nvPr/>
        </p:nvCxnSpPr>
        <p:spPr>
          <a:xfrm>
            <a:off x="332509" y="4484255"/>
            <a:ext cx="11526982" cy="0"/>
          </a:xfrm>
          <a:prstGeom prst="line">
            <a:avLst/>
          </a:prstGeom>
          <a:ln>
            <a:solidFill>
              <a:srgbClr val="7C7C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2F68E8F3-D441-46D8-AB1D-D5C2BF0B09A5}"/>
              </a:ext>
            </a:extLst>
          </p:cNvPr>
          <p:cNvCxnSpPr>
            <a:cxnSpLocks/>
          </p:cNvCxnSpPr>
          <p:nvPr/>
        </p:nvCxnSpPr>
        <p:spPr>
          <a:xfrm>
            <a:off x="423558" y="5671473"/>
            <a:ext cx="11435932" cy="0"/>
          </a:xfrm>
          <a:prstGeom prst="line">
            <a:avLst/>
          </a:prstGeom>
          <a:ln>
            <a:solidFill>
              <a:srgbClr val="7C7C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AB7D167-D1D0-45B2-958D-2C51FCD8C40C}"/>
              </a:ext>
            </a:extLst>
          </p:cNvPr>
          <p:cNvSpPr/>
          <p:nvPr/>
        </p:nvSpPr>
        <p:spPr>
          <a:xfrm>
            <a:off x="430692" y="1780880"/>
            <a:ext cx="7804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6AB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D1.</a:t>
            </a:r>
            <a:endParaRPr lang="zh-TW" altLang="en-US" sz="2800" b="1" dirty="0">
              <a:solidFill>
                <a:srgbClr val="F6AB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D09F503-F23E-4E51-B307-357A279F944A}"/>
              </a:ext>
            </a:extLst>
          </p:cNvPr>
          <p:cNvSpPr/>
          <p:nvPr/>
        </p:nvSpPr>
        <p:spPr>
          <a:xfrm>
            <a:off x="430689" y="2661344"/>
            <a:ext cx="7804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6AB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D2.</a:t>
            </a:r>
            <a:endParaRPr lang="zh-TW" altLang="en-US" sz="2800" b="1" dirty="0">
              <a:solidFill>
                <a:srgbClr val="F6AB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1C87C00-F158-4A89-B7DE-E16843BC1F5C}"/>
              </a:ext>
            </a:extLst>
          </p:cNvPr>
          <p:cNvSpPr/>
          <p:nvPr/>
        </p:nvSpPr>
        <p:spPr>
          <a:xfrm>
            <a:off x="430689" y="3742403"/>
            <a:ext cx="7804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6AB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D3.</a:t>
            </a:r>
            <a:endParaRPr lang="zh-TW" altLang="en-US" sz="2800" b="1" dirty="0">
              <a:solidFill>
                <a:srgbClr val="F6AB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D304CDC-6A40-4778-B168-7D327F672195}"/>
              </a:ext>
            </a:extLst>
          </p:cNvPr>
          <p:cNvSpPr/>
          <p:nvPr/>
        </p:nvSpPr>
        <p:spPr>
          <a:xfrm>
            <a:off x="430690" y="4810375"/>
            <a:ext cx="7804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6AB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D4.</a:t>
            </a:r>
            <a:endParaRPr lang="zh-TW" altLang="en-US" sz="2800" b="1" dirty="0">
              <a:solidFill>
                <a:srgbClr val="F6AB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F6B83A-AD7E-4000-AB1F-166DE1CE91C4}"/>
              </a:ext>
            </a:extLst>
          </p:cNvPr>
          <p:cNvSpPr/>
          <p:nvPr/>
        </p:nvSpPr>
        <p:spPr>
          <a:xfrm>
            <a:off x="430689" y="5896846"/>
            <a:ext cx="7804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6AB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D5.</a:t>
            </a:r>
            <a:endParaRPr lang="zh-TW" altLang="en-US" sz="2800" b="1" dirty="0">
              <a:solidFill>
                <a:srgbClr val="F6AB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7" name="圖片 36">
            <a:extLst>
              <a:ext uri="{FF2B5EF4-FFF2-40B4-BE49-F238E27FC236}">
                <a16:creationId xmlns:a16="http://schemas.microsoft.com/office/drawing/2014/main" id="{5AA9AA24-A051-4AC5-A8DF-5B3CD9E3A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039" y="1315509"/>
            <a:ext cx="1623565" cy="949959"/>
          </a:xfrm>
          <a:prstGeom prst="rect">
            <a:avLst/>
          </a:prstGeom>
        </p:spPr>
      </p:pic>
      <p:pic>
        <p:nvPicPr>
          <p:cNvPr id="42" name="圖片 41">
            <a:extLst>
              <a:ext uri="{FF2B5EF4-FFF2-40B4-BE49-F238E27FC236}">
                <a16:creationId xmlns:a16="http://schemas.microsoft.com/office/drawing/2014/main" id="{0F20EFFF-ACEF-4BF6-BDE1-391097921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038" y="2419296"/>
            <a:ext cx="1623565" cy="949959"/>
          </a:xfrm>
          <a:prstGeom prst="rect">
            <a:avLst/>
          </a:prstGeom>
        </p:spPr>
      </p:pic>
      <p:pic>
        <p:nvPicPr>
          <p:cNvPr id="43" name="圖片 42">
            <a:extLst>
              <a:ext uri="{FF2B5EF4-FFF2-40B4-BE49-F238E27FC236}">
                <a16:creationId xmlns:a16="http://schemas.microsoft.com/office/drawing/2014/main" id="{85BC8913-6C9B-44E8-AAED-5200CC915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037" y="3460986"/>
            <a:ext cx="1623565" cy="949959"/>
          </a:xfrm>
          <a:prstGeom prst="rect">
            <a:avLst/>
          </a:prstGeom>
        </p:spPr>
      </p:pic>
      <p:pic>
        <p:nvPicPr>
          <p:cNvPr id="44" name="圖片 43">
            <a:extLst>
              <a:ext uri="{FF2B5EF4-FFF2-40B4-BE49-F238E27FC236}">
                <a16:creationId xmlns:a16="http://schemas.microsoft.com/office/drawing/2014/main" id="{A217FD82-5883-461C-A3AE-C9BCA5D4A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036" y="4549255"/>
            <a:ext cx="1623565" cy="949959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F9130A61-F404-4298-B8BA-BDCC29DCF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036" y="5698107"/>
            <a:ext cx="1623565" cy="949959"/>
          </a:xfrm>
          <a:prstGeom prst="rect">
            <a:avLst/>
          </a:prstGeom>
        </p:spPr>
      </p:pic>
      <p:pic>
        <p:nvPicPr>
          <p:cNvPr id="46" name="圖片 45">
            <a:extLst>
              <a:ext uri="{FF2B5EF4-FFF2-40B4-BE49-F238E27FC236}">
                <a16:creationId xmlns:a16="http://schemas.microsoft.com/office/drawing/2014/main" id="{1B89E2F9-A436-4FF7-B9DC-65BD42AE81B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100042" y="1429739"/>
            <a:ext cx="1627259" cy="831845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1ED44178-65DB-42DA-B0B7-173D11D9793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100042" y="2534462"/>
            <a:ext cx="1627259" cy="831845"/>
          </a:xfrm>
          <a:prstGeom prst="rect">
            <a:avLst/>
          </a:prstGeom>
        </p:spPr>
      </p:pic>
      <p:pic>
        <p:nvPicPr>
          <p:cNvPr id="50" name="圖片 49">
            <a:extLst>
              <a:ext uri="{FF2B5EF4-FFF2-40B4-BE49-F238E27FC236}">
                <a16:creationId xmlns:a16="http://schemas.microsoft.com/office/drawing/2014/main" id="{CD81CFEC-5958-44E1-A692-DC92EACEABD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100040" y="3579100"/>
            <a:ext cx="1627259" cy="831845"/>
          </a:xfrm>
          <a:prstGeom prst="rect">
            <a:avLst/>
          </a:prstGeom>
        </p:spPr>
      </p:pic>
      <p:pic>
        <p:nvPicPr>
          <p:cNvPr id="51" name="圖片 50">
            <a:extLst>
              <a:ext uri="{FF2B5EF4-FFF2-40B4-BE49-F238E27FC236}">
                <a16:creationId xmlns:a16="http://schemas.microsoft.com/office/drawing/2014/main" id="{E8FD2A83-F12C-416A-B38D-35049526BC3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100041" y="4665070"/>
            <a:ext cx="1627259" cy="831845"/>
          </a:xfrm>
          <a:prstGeom prst="rect">
            <a:avLst/>
          </a:prstGeom>
        </p:spPr>
      </p:pic>
      <p:pic>
        <p:nvPicPr>
          <p:cNvPr id="52" name="圖片 51">
            <a:extLst>
              <a:ext uri="{FF2B5EF4-FFF2-40B4-BE49-F238E27FC236}">
                <a16:creationId xmlns:a16="http://schemas.microsoft.com/office/drawing/2014/main" id="{27AE1037-42C3-4DE9-BADE-316E6224F88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100039" y="5813921"/>
            <a:ext cx="1627259" cy="831845"/>
          </a:xfrm>
          <a:prstGeom prst="rect">
            <a:avLst/>
          </a:prstGeom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id="{29B5040E-10D0-462C-A073-F09D4676FFC6}"/>
              </a:ext>
            </a:extLst>
          </p:cNvPr>
          <p:cNvGrpSpPr/>
          <p:nvPr/>
        </p:nvGrpSpPr>
        <p:grpSpPr>
          <a:xfrm>
            <a:off x="76912" y="42198"/>
            <a:ext cx="3427661" cy="621773"/>
            <a:chOff x="76912" y="42198"/>
            <a:chExt cx="3427661" cy="62177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24668D4-5026-4394-81EF-0B2A1F278DDA}"/>
                </a:ext>
              </a:extLst>
            </p:cNvPr>
            <p:cNvSpPr/>
            <p:nvPr/>
          </p:nvSpPr>
          <p:spPr>
            <a:xfrm>
              <a:off x="1652783" y="42198"/>
              <a:ext cx="1851790" cy="6217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sz="26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好時光日誌</a:t>
              </a:r>
              <a:endParaRPr lang="en-US" altLang="zh-TW" sz="26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pic>
          <p:nvPicPr>
            <p:cNvPr id="28" name="圖片 27">
              <a:extLst>
                <a:ext uri="{FF2B5EF4-FFF2-40B4-BE49-F238E27FC236}">
                  <a16:creationId xmlns:a16="http://schemas.microsoft.com/office/drawing/2014/main" id="{C63E8C80-DEE6-4453-8D43-B3C3278CB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12" y="130735"/>
              <a:ext cx="1535544" cy="465507"/>
            </a:xfrm>
            <a:prstGeom prst="rect">
              <a:avLst/>
            </a:prstGeom>
          </p:spPr>
        </p:pic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0B681560-F1FC-4FF3-A57C-685980B4F16F}"/>
              </a:ext>
            </a:extLst>
          </p:cNvPr>
          <p:cNvSpPr/>
          <p:nvPr/>
        </p:nvSpPr>
        <p:spPr>
          <a:xfrm>
            <a:off x="6467095" y="193292"/>
            <a:ext cx="5483445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姓名：</a:t>
            </a:r>
            <a:r>
              <a:rPr lang="zh-TW" altLang="en-US" sz="2000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學號：</a:t>
            </a:r>
            <a:r>
              <a:rPr lang="zh-TW" altLang="en-US" sz="2000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 </a:t>
            </a:r>
            <a:r>
              <a:rPr lang="zh-TW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8596BC-7743-4CF8-B8A9-766A37415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568BAE-4A6E-4EF6-B794-591B26A19376}" type="slidenum">
              <a:rPr lang="zh-TW" altLang="en-US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7228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F755913-E694-467A-AE77-331231D5217D}"/>
              </a:ext>
            </a:extLst>
          </p:cNvPr>
          <p:cNvSpPr/>
          <p:nvPr/>
        </p:nvSpPr>
        <p:spPr>
          <a:xfrm>
            <a:off x="332510" y="1265382"/>
            <a:ext cx="11526982" cy="5355447"/>
          </a:xfrm>
          <a:prstGeom prst="rect">
            <a:avLst/>
          </a:prstGeom>
          <a:noFill/>
          <a:ln w="38100">
            <a:solidFill>
              <a:srgbClr val="7C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3D7B1DB0-0365-413E-9787-671E8F106B39}"/>
              </a:ext>
            </a:extLst>
          </p:cNvPr>
          <p:cNvGrpSpPr/>
          <p:nvPr/>
        </p:nvGrpSpPr>
        <p:grpSpPr>
          <a:xfrm>
            <a:off x="-387927" y="879000"/>
            <a:ext cx="2020721" cy="878417"/>
            <a:chOff x="271063" y="16856"/>
            <a:chExt cx="844489" cy="343751"/>
          </a:xfrm>
        </p:grpSpPr>
        <p:sp>
          <p:nvSpPr>
            <p:cNvPr id="12" name="語音泡泡: 橢圓形 11">
              <a:extLst>
                <a:ext uri="{FF2B5EF4-FFF2-40B4-BE49-F238E27FC236}">
                  <a16:creationId xmlns:a16="http://schemas.microsoft.com/office/drawing/2014/main" id="{BDCBB5FF-E2AB-49CF-AEAB-58CF023AB873}"/>
                </a:ext>
              </a:extLst>
            </p:cNvPr>
            <p:cNvSpPr/>
            <p:nvPr/>
          </p:nvSpPr>
          <p:spPr>
            <a:xfrm>
              <a:off x="482664" y="16856"/>
              <a:ext cx="408481" cy="343751"/>
            </a:xfrm>
            <a:prstGeom prst="wedgeEllipseCallout">
              <a:avLst>
                <a:gd name="adj1" fmla="val -58150"/>
                <a:gd name="adj2" fmla="val 52728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0875177-C7BA-4758-AA21-9D352448142C}"/>
                </a:ext>
              </a:extLst>
            </p:cNvPr>
            <p:cNvSpPr/>
            <p:nvPr/>
          </p:nvSpPr>
          <p:spPr>
            <a:xfrm>
              <a:off x="271063" y="117586"/>
              <a:ext cx="844489" cy="1620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WEEK 1.</a:t>
              </a:r>
              <a:endParaRPr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704D8293-DF8F-4D7E-93B1-9066A6ACDA39}"/>
              </a:ext>
            </a:extLst>
          </p:cNvPr>
          <p:cNvCxnSpPr/>
          <p:nvPr/>
        </p:nvCxnSpPr>
        <p:spPr>
          <a:xfrm>
            <a:off x="332509" y="2327564"/>
            <a:ext cx="11526982" cy="0"/>
          </a:xfrm>
          <a:prstGeom prst="line">
            <a:avLst/>
          </a:prstGeom>
          <a:ln>
            <a:solidFill>
              <a:srgbClr val="7C7C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90FED3A7-15E0-4071-95E0-76544E9D2FCE}"/>
              </a:ext>
            </a:extLst>
          </p:cNvPr>
          <p:cNvCxnSpPr/>
          <p:nvPr/>
        </p:nvCxnSpPr>
        <p:spPr>
          <a:xfrm>
            <a:off x="332509" y="3405909"/>
            <a:ext cx="11526982" cy="0"/>
          </a:xfrm>
          <a:prstGeom prst="line">
            <a:avLst/>
          </a:prstGeom>
          <a:ln>
            <a:solidFill>
              <a:srgbClr val="7C7C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AB7D167-D1D0-45B2-958D-2C51FCD8C40C}"/>
              </a:ext>
            </a:extLst>
          </p:cNvPr>
          <p:cNvSpPr/>
          <p:nvPr/>
        </p:nvSpPr>
        <p:spPr>
          <a:xfrm>
            <a:off x="430692" y="1780880"/>
            <a:ext cx="7804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6AB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D6.</a:t>
            </a:r>
            <a:endParaRPr lang="zh-TW" altLang="en-US" sz="2800" b="1" dirty="0">
              <a:solidFill>
                <a:srgbClr val="F6AB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D09F503-F23E-4E51-B307-357A279F944A}"/>
              </a:ext>
            </a:extLst>
          </p:cNvPr>
          <p:cNvSpPr/>
          <p:nvPr/>
        </p:nvSpPr>
        <p:spPr>
          <a:xfrm>
            <a:off x="430689" y="2661344"/>
            <a:ext cx="7804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6AB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D7.</a:t>
            </a:r>
            <a:endParaRPr lang="zh-TW" altLang="en-US" sz="2800" b="1" dirty="0">
              <a:solidFill>
                <a:srgbClr val="F6AB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1C87C00-F158-4A89-B7DE-E16843BC1F5C}"/>
              </a:ext>
            </a:extLst>
          </p:cNvPr>
          <p:cNvSpPr/>
          <p:nvPr/>
        </p:nvSpPr>
        <p:spPr>
          <a:xfrm>
            <a:off x="398603" y="3534888"/>
            <a:ext cx="113947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收整自己最投入的活動是什麼？感到精力充沛的活動又是什麼，並進行一週的反思與聚焦，觀察自己的行為，找出更多細節。</a:t>
            </a:r>
          </a:p>
        </p:txBody>
      </p:sp>
      <p:pic>
        <p:nvPicPr>
          <p:cNvPr id="37" name="圖片 36">
            <a:extLst>
              <a:ext uri="{FF2B5EF4-FFF2-40B4-BE49-F238E27FC236}">
                <a16:creationId xmlns:a16="http://schemas.microsoft.com/office/drawing/2014/main" id="{5AA9AA24-A051-4AC5-A8DF-5B3CD9E3A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039" y="1315509"/>
            <a:ext cx="1623565" cy="949959"/>
          </a:xfrm>
          <a:prstGeom prst="rect">
            <a:avLst/>
          </a:prstGeom>
        </p:spPr>
      </p:pic>
      <p:pic>
        <p:nvPicPr>
          <p:cNvPr id="42" name="圖片 41">
            <a:extLst>
              <a:ext uri="{FF2B5EF4-FFF2-40B4-BE49-F238E27FC236}">
                <a16:creationId xmlns:a16="http://schemas.microsoft.com/office/drawing/2014/main" id="{0F20EFFF-ACEF-4BF6-BDE1-391097921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038" y="2419296"/>
            <a:ext cx="1623565" cy="949959"/>
          </a:xfrm>
          <a:prstGeom prst="rect">
            <a:avLst/>
          </a:prstGeom>
        </p:spPr>
      </p:pic>
      <p:pic>
        <p:nvPicPr>
          <p:cNvPr id="46" name="圖片 45">
            <a:extLst>
              <a:ext uri="{FF2B5EF4-FFF2-40B4-BE49-F238E27FC236}">
                <a16:creationId xmlns:a16="http://schemas.microsoft.com/office/drawing/2014/main" id="{1B89E2F9-A436-4FF7-B9DC-65BD42AE81B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092444" y="1430254"/>
            <a:ext cx="1634857" cy="835729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1ED44178-65DB-42DA-B0B7-173D11D9793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100042" y="2534462"/>
            <a:ext cx="1627259" cy="831845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3FDBCD4A-63F6-44FF-8677-956104C254BA}"/>
              </a:ext>
            </a:extLst>
          </p:cNvPr>
          <p:cNvSpPr/>
          <p:nvPr/>
        </p:nvSpPr>
        <p:spPr>
          <a:xfrm>
            <a:off x="1652783" y="42198"/>
            <a:ext cx="1851790" cy="621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好時光日誌</a:t>
            </a:r>
            <a:endParaRPr lang="en-US" altLang="zh-TW" sz="2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590C26C6-F491-4C4E-B710-EA59507F455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2" y="130735"/>
            <a:ext cx="1535544" cy="465507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F19C2A3D-761E-40F2-AB15-90E014CF57F1}"/>
              </a:ext>
            </a:extLst>
          </p:cNvPr>
          <p:cNvSpPr/>
          <p:nvPr/>
        </p:nvSpPr>
        <p:spPr>
          <a:xfrm>
            <a:off x="6467095" y="193292"/>
            <a:ext cx="5483445" cy="40011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姓名：</a:t>
            </a:r>
            <a:r>
              <a:rPr lang="zh-TW" altLang="en-US" sz="2000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學號：</a:t>
            </a:r>
            <a:r>
              <a:rPr lang="zh-TW" altLang="en-US" sz="2000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 </a:t>
            </a:r>
            <a:r>
              <a:rPr lang="zh-TW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3F893AB-C187-4BD0-AC1A-3E795FBE30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568BAE-4A6E-4EF6-B794-591B26A19376}" type="slidenum">
              <a:rPr lang="zh-TW" altLang="en-US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4564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4836</TotalTime>
  <Words>633</Words>
  <Application>Microsoft Office PowerPoint</Application>
  <PresentationFormat>寬螢幕</PresentationFormat>
  <Paragraphs>58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Microsoft YaHei</vt:lpstr>
      <vt:lpstr>微軟正黑體</vt:lpstr>
      <vt:lpstr>新細明體</vt:lpstr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WIN10</cp:lastModifiedBy>
  <cp:revision>97</cp:revision>
  <dcterms:created xsi:type="dcterms:W3CDTF">2022-10-27T05:27:35Z</dcterms:created>
  <dcterms:modified xsi:type="dcterms:W3CDTF">2023-10-12T08:40:15Z</dcterms:modified>
</cp:coreProperties>
</file>