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1" r:id="rId6"/>
    <p:sldId id="284" r:id="rId7"/>
    <p:sldId id="262" r:id="rId8"/>
    <p:sldId id="263" r:id="rId9"/>
    <p:sldId id="264" r:id="rId10"/>
    <p:sldId id="299" r:id="rId11"/>
    <p:sldId id="265" r:id="rId12"/>
    <p:sldId id="298" r:id="rId13"/>
    <p:sldId id="285" r:id="rId14"/>
    <p:sldId id="286" r:id="rId15"/>
    <p:sldId id="287" r:id="rId16"/>
    <p:sldId id="288" r:id="rId17"/>
    <p:sldId id="289" r:id="rId18"/>
    <p:sldId id="293" r:id="rId19"/>
    <p:sldId id="294" r:id="rId20"/>
    <p:sldId id="291" r:id="rId21"/>
    <p:sldId id="290" r:id="rId22"/>
    <p:sldId id="292" r:id="rId23"/>
    <p:sldId id="295" r:id="rId24"/>
    <p:sldId id="276" r:id="rId25"/>
    <p:sldId id="297" r:id="rId26"/>
    <p:sldId id="300" r:id="rId27"/>
    <p:sldId id="301" r:id="rId28"/>
    <p:sldId id="296" r:id="rId29"/>
  </p:sldIdLst>
  <p:sldSz cx="13004800" cy="97536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0" d="100"/>
          <a:sy n="100" d="100"/>
        </p:scale>
        <p:origin x="-252" y="-84"/>
      </p:cViewPr>
      <p:guideLst>
        <p:guide orient="horz" pos="2264"/>
        <p:guide pos="288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日期占位符 3"/>
          <p:cNvSpPr>
            <a:spLocks noGrp="1"/>
          </p:cNvSpPr>
          <p:nvPr>
            <p:ph type="dt" sz="half" idx="10"/>
          </p:nvPr>
        </p:nvSpPr>
        <p:spPr/>
        <p:txBody>
          <a:bodyPr/>
          <a:p>
            <a:pPr lvl="0"/>
            <a:endParaRPr lang="en-US" altLang="zh-CN" dirty="0">
              <a:latin typeface="Calibri" panose="020F0502020204030204" pitchFamily="34" charset="0"/>
            </a:endParaRPr>
          </a:p>
        </p:txBody>
      </p:sp>
      <p:sp>
        <p:nvSpPr>
          <p:cNvPr id="5" name="页脚占位符 4"/>
          <p:cNvSpPr>
            <a:spLocks noGrp="1"/>
          </p:cNvSpPr>
          <p:nvPr>
            <p:ph type="ftr" sz="quarter" idx="11"/>
          </p:nvPr>
        </p:nvSpPr>
        <p:spPr/>
        <p:txBody>
          <a:bodyPr/>
          <a:p>
            <a:pPr lvl="0"/>
            <a:endParaRPr lang="en-US" altLang="zh-CN" dirty="0">
              <a:latin typeface="Calibri" panose="020F0502020204030204" pitchFamily="34" charset="0"/>
            </a:endParaRPr>
          </a:p>
        </p:txBody>
      </p:sp>
      <p:sp>
        <p:nvSpPr>
          <p:cNvPr id="6" name="灯片编号占位符 5"/>
          <p:cNvSpPr>
            <a:spLocks noGrp="1"/>
          </p:cNvSpPr>
          <p:nvPr>
            <p:ph type="sldNum" sz="quarter" idx="12"/>
          </p:nvPr>
        </p:nvSpPr>
        <p:spPr/>
        <p:txBody>
          <a:bodyPr/>
          <a:p>
            <a:pPr lvl="0"/>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lvl="0"/>
            <a:endParaRPr lang="en-US" altLang="zh-CN" dirty="0">
              <a:latin typeface="Calibri" panose="020F0502020204030204" pitchFamily="34" charset="0"/>
            </a:endParaRPr>
          </a:p>
        </p:txBody>
      </p:sp>
      <p:sp>
        <p:nvSpPr>
          <p:cNvPr id="5" name="页脚占位符 4"/>
          <p:cNvSpPr>
            <a:spLocks noGrp="1"/>
          </p:cNvSpPr>
          <p:nvPr>
            <p:ph type="ftr" sz="quarter" idx="11"/>
          </p:nvPr>
        </p:nvSpPr>
        <p:spPr/>
        <p:txBody>
          <a:bodyPr/>
          <a:p>
            <a:pPr lvl="0"/>
            <a:endParaRPr lang="en-US" altLang="zh-CN" dirty="0">
              <a:latin typeface="Calibri" panose="020F0502020204030204" pitchFamily="34" charset="0"/>
            </a:endParaRPr>
          </a:p>
        </p:txBody>
      </p:sp>
      <p:sp>
        <p:nvSpPr>
          <p:cNvPr id="6" name="灯片编号占位符 5"/>
          <p:cNvSpPr>
            <a:spLocks noGrp="1"/>
          </p:cNvSpPr>
          <p:nvPr>
            <p:ph type="sldNum" sz="quarter" idx="12"/>
          </p:nvPr>
        </p:nvSpPr>
        <p:spPr/>
        <p:txBody>
          <a:bodyPr/>
          <a:p>
            <a:pPr lvl="0"/>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lvl="0"/>
            <a:endParaRPr lang="en-US" altLang="zh-CN" dirty="0">
              <a:latin typeface="Calibri" panose="020F0502020204030204" pitchFamily="34" charset="0"/>
            </a:endParaRPr>
          </a:p>
        </p:txBody>
      </p:sp>
      <p:sp>
        <p:nvSpPr>
          <p:cNvPr id="5" name="页脚占位符 4"/>
          <p:cNvSpPr>
            <a:spLocks noGrp="1"/>
          </p:cNvSpPr>
          <p:nvPr>
            <p:ph type="ftr" sz="quarter" idx="11"/>
          </p:nvPr>
        </p:nvSpPr>
        <p:spPr/>
        <p:txBody>
          <a:bodyPr/>
          <a:p>
            <a:pPr lvl="0"/>
            <a:endParaRPr lang="en-US" altLang="zh-CN" dirty="0">
              <a:latin typeface="Calibri" panose="020F0502020204030204" pitchFamily="34" charset="0"/>
            </a:endParaRPr>
          </a:p>
        </p:txBody>
      </p:sp>
      <p:sp>
        <p:nvSpPr>
          <p:cNvPr id="6" name="灯片编号占位符 5"/>
          <p:cNvSpPr>
            <a:spLocks noGrp="1"/>
          </p:cNvSpPr>
          <p:nvPr>
            <p:ph type="sldNum" sz="quarter" idx="12"/>
          </p:nvPr>
        </p:nvSpPr>
        <p:spPr/>
        <p:txBody>
          <a:bodyPr/>
          <a:p>
            <a:pPr lvl="0"/>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lvl="0"/>
            <a:endParaRPr lang="en-US" altLang="zh-CN" dirty="0">
              <a:latin typeface="Calibri" panose="020F0502020204030204" pitchFamily="34" charset="0"/>
            </a:endParaRPr>
          </a:p>
        </p:txBody>
      </p:sp>
      <p:sp>
        <p:nvSpPr>
          <p:cNvPr id="5" name="页脚占位符 4"/>
          <p:cNvSpPr>
            <a:spLocks noGrp="1"/>
          </p:cNvSpPr>
          <p:nvPr>
            <p:ph type="ftr" sz="quarter" idx="11"/>
          </p:nvPr>
        </p:nvSpPr>
        <p:spPr/>
        <p:txBody>
          <a:bodyPr/>
          <a:p>
            <a:pPr lvl="0"/>
            <a:endParaRPr lang="en-US" altLang="zh-CN" dirty="0">
              <a:latin typeface="Calibri" panose="020F0502020204030204" pitchFamily="34" charset="0"/>
            </a:endParaRPr>
          </a:p>
        </p:txBody>
      </p:sp>
      <p:sp>
        <p:nvSpPr>
          <p:cNvPr id="6" name="灯片编号占位符 5"/>
          <p:cNvSpPr>
            <a:spLocks noGrp="1"/>
          </p:cNvSpPr>
          <p:nvPr>
            <p:ph type="sldNum" sz="quarter" idx="12"/>
          </p:nvPr>
        </p:nvSpPr>
        <p:spPr/>
        <p:txBody>
          <a:bodyPr/>
          <a:p>
            <a:pPr lvl="0"/>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日期占位符 3"/>
          <p:cNvSpPr>
            <a:spLocks noGrp="1"/>
          </p:cNvSpPr>
          <p:nvPr>
            <p:ph type="dt" sz="half" idx="10"/>
          </p:nvPr>
        </p:nvSpPr>
        <p:spPr/>
        <p:txBody>
          <a:bodyPr/>
          <a:p>
            <a:pPr lvl="0"/>
            <a:endParaRPr lang="en-US" altLang="zh-CN" dirty="0">
              <a:latin typeface="Calibri" panose="020F0502020204030204" pitchFamily="34" charset="0"/>
            </a:endParaRPr>
          </a:p>
        </p:txBody>
      </p:sp>
      <p:sp>
        <p:nvSpPr>
          <p:cNvPr id="5" name="页脚占位符 4"/>
          <p:cNvSpPr>
            <a:spLocks noGrp="1"/>
          </p:cNvSpPr>
          <p:nvPr>
            <p:ph type="ftr" sz="quarter" idx="11"/>
          </p:nvPr>
        </p:nvSpPr>
        <p:spPr/>
        <p:txBody>
          <a:bodyPr/>
          <a:p>
            <a:pPr lvl="0"/>
            <a:endParaRPr lang="en-US" altLang="zh-CN" dirty="0">
              <a:latin typeface="Calibri" panose="020F0502020204030204" pitchFamily="34" charset="0"/>
            </a:endParaRPr>
          </a:p>
        </p:txBody>
      </p:sp>
      <p:sp>
        <p:nvSpPr>
          <p:cNvPr id="6" name="灯片编号占位符 5"/>
          <p:cNvSpPr>
            <a:spLocks noGrp="1"/>
          </p:cNvSpPr>
          <p:nvPr>
            <p:ph type="sldNum" sz="quarter" idx="12"/>
          </p:nvPr>
        </p:nvSpPr>
        <p:spPr/>
        <p:txBody>
          <a:bodyPr/>
          <a:p>
            <a:pPr lvl="0"/>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日期占位符 4"/>
          <p:cNvSpPr>
            <a:spLocks noGrp="1"/>
          </p:cNvSpPr>
          <p:nvPr>
            <p:ph type="dt" sz="half" idx="10"/>
          </p:nvPr>
        </p:nvSpPr>
        <p:spPr/>
        <p:txBody>
          <a:bodyPr/>
          <a:p>
            <a:pPr lvl="0"/>
            <a:endParaRPr lang="en-US" altLang="zh-CN" dirty="0">
              <a:latin typeface="Calibri" panose="020F0502020204030204" pitchFamily="34" charset="0"/>
            </a:endParaRPr>
          </a:p>
        </p:txBody>
      </p:sp>
      <p:sp>
        <p:nvSpPr>
          <p:cNvPr id="6" name="页脚占位符 5"/>
          <p:cNvSpPr>
            <a:spLocks noGrp="1"/>
          </p:cNvSpPr>
          <p:nvPr>
            <p:ph type="ftr" sz="quarter" idx="11"/>
          </p:nvPr>
        </p:nvSpPr>
        <p:spPr/>
        <p:txBody>
          <a:bodyPr/>
          <a:p>
            <a:pPr lvl="0"/>
            <a:endParaRPr lang="en-US" altLang="zh-CN" dirty="0">
              <a:latin typeface="Calibri" panose="020F0502020204030204" pitchFamily="34" charset="0"/>
            </a:endParaRPr>
          </a:p>
        </p:txBody>
      </p:sp>
      <p:sp>
        <p:nvSpPr>
          <p:cNvPr id="7" name="灯片编号占位符 6"/>
          <p:cNvSpPr>
            <a:spLocks noGrp="1"/>
          </p:cNvSpPr>
          <p:nvPr>
            <p:ph type="sldNum" sz="quarter" idx="12"/>
          </p:nvPr>
        </p:nvSpPr>
        <p:spPr/>
        <p:txBody>
          <a:bodyPr/>
          <a:p>
            <a:pPr lvl="0"/>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日期占位符 6"/>
          <p:cNvSpPr>
            <a:spLocks noGrp="1"/>
          </p:cNvSpPr>
          <p:nvPr>
            <p:ph type="dt" sz="half" idx="10"/>
          </p:nvPr>
        </p:nvSpPr>
        <p:spPr/>
        <p:txBody>
          <a:bodyPr/>
          <a:p>
            <a:pPr lvl="0"/>
            <a:endParaRPr lang="en-US" altLang="zh-CN" dirty="0">
              <a:latin typeface="Calibri" panose="020F0502020204030204" pitchFamily="34" charset="0"/>
            </a:endParaRPr>
          </a:p>
        </p:txBody>
      </p:sp>
      <p:sp>
        <p:nvSpPr>
          <p:cNvPr id="8" name="页脚占位符 7"/>
          <p:cNvSpPr>
            <a:spLocks noGrp="1"/>
          </p:cNvSpPr>
          <p:nvPr>
            <p:ph type="ftr" sz="quarter" idx="11"/>
          </p:nvPr>
        </p:nvSpPr>
        <p:spPr/>
        <p:txBody>
          <a:bodyPr/>
          <a:p>
            <a:pPr lvl="0"/>
            <a:endParaRPr lang="en-US" altLang="zh-CN" dirty="0">
              <a:latin typeface="Calibri" panose="020F0502020204030204" pitchFamily="34" charset="0"/>
            </a:endParaRPr>
          </a:p>
        </p:txBody>
      </p:sp>
      <p:sp>
        <p:nvSpPr>
          <p:cNvPr id="9" name="灯片编号占位符 8"/>
          <p:cNvSpPr>
            <a:spLocks noGrp="1"/>
          </p:cNvSpPr>
          <p:nvPr>
            <p:ph type="sldNum" sz="quarter" idx="12"/>
          </p:nvPr>
        </p:nvSpPr>
        <p:spPr/>
        <p:txBody>
          <a:bodyPr/>
          <a:p>
            <a:pPr lvl="0"/>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p>
            <a:pPr lvl="0"/>
            <a:endParaRPr lang="en-US" altLang="zh-CN" dirty="0">
              <a:latin typeface="Calibri" panose="020F0502020204030204" pitchFamily="34" charset="0"/>
            </a:endParaRPr>
          </a:p>
        </p:txBody>
      </p:sp>
      <p:sp>
        <p:nvSpPr>
          <p:cNvPr id="4" name="页脚占位符 3"/>
          <p:cNvSpPr>
            <a:spLocks noGrp="1"/>
          </p:cNvSpPr>
          <p:nvPr>
            <p:ph type="ftr" sz="quarter" idx="11"/>
          </p:nvPr>
        </p:nvSpPr>
        <p:spPr/>
        <p:txBody>
          <a:bodyPr/>
          <a:p>
            <a:pPr lvl="0"/>
            <a:endParaRPr lang="en-US" altLang="zh-CN" dirty="0">
              <a:latin typeface="Calibri" panose="020F0502020204030204" pitchFamily="34" charset="0"/>
            </a:endParaRPr>
          </a:p>
        </p:txBody>
      </p:sp>
      <p:sp>
        <p:nvSpPr>
          <p:cNvPr id="5" name="灯片编号占位符 4"/>
          <p:cNvSpPr>
            <a:spLocks noGrp="1"/>
          </p:cNvSpPr>
          <p:nvPr>
            <p:ph type="sldNum" sz="quarter" idx="12"/>
          </p:nvPr>
        </p:nvSpPr>
        <p:spPr/>
        <p:txBody>
          <a:bodyPr/>
          <a:p>
            <a:pPr lvl="0"/>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a:endParaRPr lang="en-US" altLang="zh-CN" dirty="0">
              <a:latin typeface="Calibri" panose="020F0502020204030204" pitchFamily="34" charset="0"/>
            </a:endParaRPr>
          </a:p>
        </p:txBody>
      </p:sp>
      <p:sp>
        <p:nvSpPr>
          <p:cNvPr id="3" name="页脚占位符 2"/>
          <p:cNvSpPr>
            <a:spLocks noGrp="1"/>
          </p:cNvSpPr>
          <p:nvPr>
            <p:ph type="ftr" sz="quarter" idx="11"/>
          </p:nvPr>
        </p:nvSpPr>
        <p:spPr/>
        <p:txBody>
          <a:bodyPr/>
          <a:p>
            <a:pPr lvl="0"/>
            <a:endParaRPr lang="en-US" altLang="zh-CN" dirty="0">
              <a:latin typeface="Calibri" panose="020F0502020204030204" pitchFamily="34" charset="0"/>
            </a:endParaRPr>
          </a:p>
        </p:txBody>
      </p:sp>
      <p:sp>
        <p:nvSpPr>
          <p:cNvPr id="4" name="灯片编号占位符 3"/>
          <p:cNvSpPr>
            <a:spLocks noGrp="1"/>
          </p:cNvSpPr>
          <p:nvPr>
            <p:ph type="sldNum" sz="quarter" idx="12"/>
          </p:nvPr>
        </p:nvSpPr>
        <p:spPr/>
        <p:txBody>
          <a:bodyPr/>
          <a:p>
            <a:pPr lvl="0"/>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lvl="0"/>
            <a:endParaRPr lang="en-US" altLang="zh-CN" dirty="0">
              <a:latin typeface="Calibri" panose="020F0502020204030204" pitchFamily="34" charset="0"/>
            </a:endParaRPr>
          </a:p>
        </p:txBody>
      </p:sp>
      <p:sp>
        <p:nvSpPr>
          <p:cNvPr id="6" name="页脚占位符 5"/>
          <p:cNvSpPr>
            <a:spLocks noGrp="1"/>
          </p:cNvSpPr>
          <p:nvPr>
            <p:ph type="ftr" sz="quarter" idx="11"/>
          </p:nvPr>
        </p:nvSpPr>
        <p:spPr/>
        <p:txBody>
          <a:bodyPr/>
          <a:p>
            <a:pPr lvl="0"/>
            <a:endParaRPr lang="en-US" altLang="zh-CN" dirty="0">
              <a:latin typeface="Calibri" panose="020F0502020204030204" pitchFamily="34" charset="0"/>
            </a:endParaRPr>
          </a:p>
        </p:txBody>
      </p:sp>
      <p:sp>
        <p:nvSpPr>
          <p:cNvPr id="7" name="灯片编号占位符 6"/>
          <p:cNvSpPr>
            <a:spLocks noGrp="1"/>
          </p:cNvSpPr>
          <p:nvPr>
            <p:ph type="sldNum" sz="quarter" idx="12"/>
          </p:nvPr>
        </p:nvSpPr>
        <p:spPr/>
        <p:txBody>
          <a:bodyPr/>
          <a:p>
            <a:pPr lvl="0"/>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lvl="0"/>
            <a:endParaRPr lang="en-US" altLang="zh-CN" dirty="0">
              <a:latin typeface="Calibri" panose="020F0502020204030204" pitchFamily="34" charset="0"/>
            </a:endParaRPr>
          </a:p>
        </p:txBody>
      </p:sp>
      <p:sp>
        <p:nvSpPr>
          <p:cNvPr id="6" name="页脚占位符 5"/>
          <p:cNvSpPr>
            <a:spLocks noGrp="1"/>
          </p:cNvSpPr>
          <p:nvPr>
            <p:ph type="ftr" sz="quarter" idx="11"/>
          </p:nvPr>
        </p:nvSpPr>
        <p:spPr/>
        <p:txBody>
          <a:bodyPr/>
          <a:p>
            <a:pPr lvl="0"/>
            <a:endParaRPr lang="en-US" altLang="zh-CN" dirty="0">
              <a:latin typeface="Calibri" panose="020F0502020204030204" pitchFamily="34" charset="0"/>
            </a:endParaRPr>
          </a:p>
        </p:txBody>
      </p:sp>
      <p:sp>
        <p:nvSpPr>
          <p:cNvPr id="7" name="灯片编号占位符 6"/>
          <p:cNvSpPr>
            <a:spLocks noGrp="1"/>
          </p:cNvSpPr>
          <p:nvPr>
            <p:ph type="sldNum" sz="quarter" idx="12"/>
          </p:nvPr>
        </p:nvSpPr>
        <p:spPr/>
        <p:txBody>
          <a:bodyPr/>
          <a:p>
            <a:pPr lvl="0"/>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sz="1200">
                <a:solidFill>
                  <a:srgbClr val="898989"/>
                </a:solidFill>
              </a:defRPr>
            </a:lvl1pPr>
          </a:lstStyle>
          <a:p>
            <a:pPr lvl="0"/>
            <a:endParaRPr lang="en-US" altLang="zh-CN" dirty="0">
              <a:latin typeface="Calibri" panose="020F0502020204030204"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898989"/>
                </a:solidFill>
              </a:defRPr>
            </a:lvl1pPr>
          </a:lstStyle>
          <a:p>
            <a:pPr lvl="0"/>
            <a:endParaRPr lang="en-US" altLang="zh-CN" dirty="0">
              <a:latin typeface="Calibri" panose="020F0502020204030204"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0" y="0"/>
            <a:ext cx="13004800" cy="9753600"/>
          </a:xfrm>
          <a:custGeom>
            <a:avLst/>
            <a:gdLst>
              <a:gd name="connsiteX0" fmla="*/ 0 w 13004800"/>
              <a:gd name="connsiteY0" fmla="*/ 9753600 h 9753600"/>
              <a:gd name="connsiteX1" fmla="*/ 13004800 w 13004800"/>
              <a:gd name="connsiteY1" fmla="*/ 9753600 h 9753600"/>
              <a:gd name="connsiteX2" fmla="*/ 13004800 w 13004800"/>
              <a:gd name="connsiteY2" fmla="*/ 0 h 9753600"/>
              <a:gd name="connsiteX3" fmla="*/ 0 w 13004800"/>
              <a:gd name="connsiteY3" fmla="*/ 0 h 9753600"/>
              <a:gd name="connsiteX4" fmla="*/ 0 w 13004800"/>
              <a:gd name="connsiteY4" fmla="*/ 9753600 h 9753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004800" h="9753600">
                <a:moveTo>
                  <a:pt x="0" y="9753600"/>
                </a:moveTo>
                <a:lnTo>
                  <a:pt x="13004800" y="9753600"/>
                </a:lnTo>
                <a:lnTo>
                  <a:pt x="13004800" y="0"/>
                </a:lnTo>
                <a:lnTo>
                  <a:pt x="0" y="0"/>
                </a:lnTo>
                <a:lnTo>
                  <a:pt x="0" y="9753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Freeform 3"/>
          <p:cNvSpPr/>
          <p:nvPr/>
        </p:nvSpPr>
        <p:spPr>
          <a:xfrm>
            <a:off x="501650" y="6591300"/>
            <a:ext cx="12012613" cy="12700"/>
          </a:xfrm>
          <a:custGeom>
            <a:avLst/>
            <a:gdLst>
              <a:gd name="connsiteX0" fmla="*/ 6350 w 12012152"/>
              <a:gd name="connsiteY0" fmla="*/ 6350 h 12700"/>
              <a:gd name="connsiteX1" fmla="*/ 12005802 w 12012152"/>
              <a:gd name="connsiteY1" fmla="*/ 6350 h 12700"/>
              <a:gd name="connsiteX2" fmla="*/ 12005802 w 12012152"/>
              <a:gd name="connsiteY2" fmla="*/ 6350 h 12700"/>
              <a:gd name="connsiteX3" fmla="*/ 6350 w 12012152"/>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12152" h="12700">
                <a:moveTo>
                  <a:pt x="6350" y="6350"/>
                </a:moveTo>
                <a:lnTo>
                  <a:pt x="12005802" y="6350"/>
                </a:lnTo>
                <a:lnTo>
                  <a:pt x="12005802"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Freeform 3"/>
          <p:cNvSpPr/>
          <p:nvPr/>
        </p:nvSpPr>
        <p:spPr>
          <a:xfrm>
            <a:off x="501650" y="4089400"/>
            <a:ext cx="12012613" cy="12700"/>
          </a:xfrm>
          <a:custGeom>
            <a:avLst/>
            <a:gdLst>
              <a:gd name="connsiteX0" fmla="*/ 6350 w 12012719"/>
              <a:gd name="connsiteY0" fmla="*/ 6350 h 12700"/>
              <a:gd name="connsiteX1" fmla="*/ 12006369 w 12012719"/>
              <a:gd name="connsiteY1" fmla="*/ 6350 h 12700"/>
              <a:gd name="connsiteX2" fmla="*/ 12006369 w 12012719"/>
              <a:gd name="connsiteY2" fmla="*/ 6350 h 12700"/>
              <a:gd name="connsiteX3" fmla="*/ 6350 w 12012719"/>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12719" h="12700">
                <a:moveTo>
                  <a:pt x="6350" y="6350"/>
                </a:moveTo>
                <a:lnTo>
                  <a:pt x="12006369" y="6350"/>
                </a:lnTo>
                <a:lnTo>
                  <a:pt x="12006369"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Freeform 3"/>
          <p:cNvSpPr/>
          <p:nvPr/>
        </p:nvSpPr>
        <p:spPr>
          <a:xfrm>
            <a:off x="7988300" y="4519613"/>
            <a:ext cx="12700" cy="1658938"/>
          </a:xfrm>
          <a:custGeom>
            <a:avLst/>
            <a:gdLst>
              <a:gd name="connsiteX0" fmla="*/ 6350 w 12700"/>
              <a:gd name="connsiteY0" fmla="*/ 1652293 h 1658643"/>
              <a:gd name="connsiteX1" fmla="*/ 6350 w 12700"/>
              <a:gd name="connsiteY1" fmla="*/ 6350 h 1658643"/>
              <a:gd name="connsiteX2" fmla="*/ 6350 w 12700"/>
              <a:gd name="connsiteY2" fmla="*/ 6350 h 1658643"/>
              <a:gd name="connsiteX3" fmla="*/ 6350 w 12700"/>
              <a:gd name="connsiteY3" fmla="*/ 1652293 h 1658643"/>
            </a:gdLst>
            <a:ahLst/>
            <a:cxnLst>
              <a:cxn ang="0">
                <a:pos x="connsiteX0" y="connsiteY0"/>
              </a:cxn>
              <a:cxn ang="1">
                <a:pos x="connsiteX1" y="connsiteY1"/>
              </a:cxn>
              <a:cxn ang="2">
                <a:pos x="connsiteX2" y="connsiteY2"/>
              </a:cxn>
              <a:cxn ang="3">
                <a:pos x="connsiteX3" y="connsiteY3"/>
              </a:cxn>
            </a:cxnLst>
            <a:rect l="l" t="t" r="r" b="b"/>
            <a:pathLst>
              <a:path w="12700" h="1658643">
                <a:moveTo>
                  <a:pt x="6350" y="1652293"/>
                </a:moveTo>
                <a:lnTo>
                  <a:pt x="6350" y="6350"/>
                </a:lnTo>
                <a:lnTo>
                  <a:pt x="6350" y="6350"/>
                </a:lnTo>
                <a:lnTo>
                  <a:pt x="6350" y="1652293"/>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4" name="Picture 3"/>
          <p:cNvPicPr>
            <a:picLocks noChangeAspect="1"/>
          </p:cNvPicPr>
          <p:nvPr/>
        </p:nvPicPr>
        <p:blipFill>
          <a:blip r:embed="rId1"/>
          <a:stretch>
            <a:fillRect/>
          </a:stretch>
        </p:blipFill>
        <p:spPr>
          <a:xfrm>
            <a:off x="495300" y="1828800"/>
            <a:ext cx="3479800" cy="1676400"/>
          </a:xfrm>
          <a:prstGeom prst="rect">
            <a:avLst/>
          </a:prstGeom>
          <a:noFill/>
          <a:ln w="9525">
            <a:noFill/>
          </a:ln>
        </p:spPr>
      </p:pic>
      <p:pic>
        <p:nvPicPr>
          <p:cNvPr id="2055" name="Picture 3"/>
          <p:cNvPicPr>
            <a:picLocks noChangeAspect="1"/>
          </p:cNvPicPr>
          <p:nvPr/>
        </p:nvPicPr>
        <p:blipFill>
          <a:blip r:embed="rId2"/>
          <a:stretch>
            <a:fillRect/>
          </a:stretch>
        </p:blipFill>
        <p:spPr>
          <a:xfrm>
            <a:off x="0" y="0"/>
            <a:ext cx="13004800" cy="9753600"/>
          </a:xfrm>
          <a:prstGeom prst="rect">
            <a:avLst/>
          </a:prstGeom>
          <a:noFill/>
          <a:ln w="9525">
            <a:noFill/>
          </a:ln>
        </p:spPr>
      </p:pic>
      <p:sp>
        <p:nvSpPr>
          <p:cNvPr id="2056" name="TextBox 1"/>
          <p:cNvSpPr txBox="1"/>
          <p:nvPr/>
        </p:nvSpPr>
        <p:spPr>
          <a:xfrm>
            <a:off x="1445260" y="4791710"/>
            <a:ext cx="5277485" cy="1122680"/>
          </a:xfrm>
          <a:prstGeom prst="rect">
            <a:avLst/>
          </a:prstGeom>
          <a:noFill/>
          <a:ln w="9525">
            <a:noFill/>
          </a:ln>
        </p:spPr>
        <p:txBody>
          <a:bodyPr wrap="square" lIns="0" tIns="0" rIns="0">
            <a:spAutoFit/>
          </a:bodyPr>
          <a:p>
            <a:pPr algn="ctr" eaLnBrk="1" hangingPunct="1">
              <a:lnSpc>
                <a:spcPts val="8400"/>
              </a:lnSpc>
            </a:pPr>
            <a:r>
              <a:rPr lang="en-US" altLang="zh-CN" sz="7000" dirty="0">
                <a:solidFill>
                  <a:srgbClr val="66635F"/>
                </a:solidFill>
                <a:latin typeface="微软雅黑" panose="020B0503020204020204" pitchFamily="34" charset="-122"/>
                <a:ea typeface="宋体" panose="02010600030101010101" pitchFamily="2" charset="-122"/>
              </a:rPr>
              <a:t>Java</a:t>
            </a:r>
            <a:r>
              <a:rPr lang="en-US" altLang="zh-CN" sz="7000" dirty="0">
                <a:solidFill>
                  <a:srgbClr val="D93E2B"/>
                </a:solidFill>
                <a:latin typeface="微软雅黑" panose="020B0503020204020204" pitchFamily="34" charset="-122"/>
                <a:ea typeface="宋体" panose="02010600030101010101" pitchFamily="2" charset="-122"/>
              </a:rPr>
              <a:t>线程池</a:t>
            </a:r>
            <a:endParaRPr lang="zh-CN" altLang="en-US" sz="7000" dirty="0">
              <a:solidFill>
                <a:srgbClr val="FF0000"/>
              </a:solidFill>
              <a:latin typeface="微软雅黑" panose="020B0503020204020204" pitchFamily="34" charset="-122"/>
              <a:ea typeface="宋体" panose="02010600030101010101" pitchFamily="2" charset="-122"/>
            </a:endParaRPr>
          </a:p>
        </p:txBody>
      </p:sp>
      <p:sp>
        <p:nvSpPr>
          <p:cNvPr id="2057" name="TextBox 1"/>
          <p:cNvSpPr txBox="1"/>
          <p:nvPr/>
        </p:nvSpPr>
        <p:spPr>
          <a:xfrm>
            <a:off x="9919970" y="5118735"/>
            <a:ext cx="914400" cy="468630"/>
          </a:xfrm>
          <a:prstGeom prst="rect">
            <a:avLst/>
          </a:prstGeom>
          <a:noFill/>
          <a:ln w="9525">
            <a:noFill/>
          </a:ln>
        </p:spPr>
        <p:txBody>
          <a:bodyPr wrap="none" lIns="0" tIns="0" rIns="0">
            <a:spAutoFit/>
          </a:bodyPr>
          <a:p>
            <a:pPr eaLnBrk="1" hangingPunct="1">
              <a:lnSpc>
                <a:spcPts val="3300"/>
              </a:lnSpc>
            </a:pPr>
            <a:r>
              <a:rPr lang="zh-CN" altLang="en-US" sz="2400" dirty="0">
                <a:solidFill>
                  <a:srgbClr val="414141"/>
                </a:solidFill>
                <a:latin typeface="华文宋体" panose="02010600040101010101" pitchFamily="2" charset="-122"/>
                <a:ea typeface="宋体" panose="02010600030101010101" pitchFamily="2" charset="-122"/>
              </a:rPr>
              <a:t>程大康</a:t>
            </a:r>
            <a:endParaRPr lang="zh-CN" altLang="en-US" sz="2400" dirty="0">
              <a:solidFill>
                <a:srgbClr val="414141"/>
              </a:solidFill>
              <a:latin typeface="华文宋体" panose="02010600040101010101" pitchFamily="2" charset="-122"/>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374015" y="2143760"/>
            <a:ext cx="3674745" cy="10464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0" y="0"/>
            <a:ext cx="13004800" cy="9753600"/>
          </a:xfrm>
          <a:custGeom>
            <a:avLst/>
            <a:gdLst>
              <a:gd name="connsiteX0" fmla="*/ 0 w 13004800"/>
              <a:gd name="connsiteY0" fmla="*/ 9753600 h 9753600"/>
              <a:gd name="connsiteX1" fmla="*/ 13004800 w 13004800"/>
              <a:gd name="connsiteY1" fmla="*/ 9753600 h 9753600"/>
              <a:gd name="connsiteX2" fmla="*/ 13004800 w 13004800"/>
              <a:gd name="connsiteY2" fmla="*/ 0 h 9753600"/>
              <a:gd name="connsiteX3" fmla="*/ 0 w 13004800"/>
              <a:gd name="connsiteY3" fmla="*/ 0 h 9753600"/>
              <a:gd name="connsiteX4" fmla="*/ 0 w 13004800"/>
              <a:gd name="connsiteY4" fmla="*/ 9753600 h 9753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004800" h="9753600">
                <a:moveTo>
                  <a:pt x="0" y="9753600"/>
                </a:moveTo>
                <a:lnTo>
                  <a:pt x="13004800" y="9753600"/>
                </a:lnTo>
                <a:lnTo>
                  <a:pt x="13004800" y="0"/>
                </a:lnTo>
                <a:lnTo>
                  <a:pt x="0" y="0"/>
                </a:lnTo>
                <a:lnTo>
                  <a:pt x="0" y="9753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Freeform 3"/>
          <p:cNvSpPr/>
          <p:nvPr/>
        </p:nvSpPr>
        <p:spPr>
          <a:xfrm>
            <a:off x="501650" y="21717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Freeform 3"/>
          <p:cNvSpPr/>
          <p:nvPr/>
        </p:nvSpPr>
        <p:spPr>
          <a:xfrm>
            <a:off x="501650" y="6350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1269" name="Picture 3"/>
          <p:cNvPicPr>
            <a:picLocks noChangeAspect="1"/>
          </p:cNvPicPr>
          <p:nvPr/>
        </p:nvPicPr>
        <p:blipFill>
          <a:blip r:embed="rId1"/>
          <a:stretch>
            <a:fillRect/>
          </a:stretch>
        </p:blipFill>
        <p:spPr>
          <a:xfrm>
            <a:off x="4445" y="0"/>
            <a:ext cx="13004800" cy="9753600"/>
          </a:xfrm>
          <a:prstGeom prst="rect">
            <a:avLst/>
          </a:prstGeom>
          <a:noFill/>
          <a:ln w="9525">
            <a:noFill/>
          </a:ln>
        </p:spPr>
      </p:pic>
      <p:sp>
        <p:nvSpPr>
          <p:cNvPr id="11270" name="TextBox 1"/>
          <p:cNvSpPr txBox="1"/>
          <p:nvPr/>
        </p:nvSpPr>
        <p:spPr>
          <a:xfrm>
            <a:off x="762000" y="891540"/>
            <a:ext cx="8693785" cy="942975"/>
          </a:xfrm>
          <a:prstGeom prst="rect">
            <a:avLst/>
          </a:prstGeom>
          <a:noFill/>
          <a:ln w="9525">
            <a:noFill/>
          </a:ln>
        </p:spPr>
        <p:txBody>
          <a:bodyPr wrap="none" lIns="0" tIns="0" rIns="0">
            <a:spAutoFit/>
          </a:bodyPr>
          <a:p>
            <a:pPr algn="l" eaLnBrk="1" hangingPunct="1">
              <a:lnSpc>
                <a:spcPts val="7000"/>
              </a:lnSpc>
            </a:pPr>
            <a:r>
              <a:rPr lang="zh-CN" altLang="en-US" sz="7000" b="1" dirty="0">
                <a:solidFill>
                  <a:srgbClr val="D93E2B"/>
                </a:solidFill>
                <a:latin typeface="微软雅黑" panose="020B0503020204020204" pitchFamily="34" charset="-122"/>
                <a:ea typeface="宋体" panose="02010600030101010101" pitchFamily="2" charset="-122"/>
                <a:sym typeface="+mn-ea"/>
              </a:rPr>
              <a:t>三、线程池的常用API</a:t>
            </a:r>
            <a:endParaRPr lang="zh-CN" altLang="en-US" sz="7000" b="1" dirty="0">
              <a:solidFill>
                <a:srgbClr val="D93E2B"/>
              </a:solidFill>
              <a:latin typeface="微软雅黑" panose="020B0503020204020204" pitchFamily="34" charset="-122"/>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393700" y="2457450"/>
            <a:ext cx="11994515" cy="6320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2" name="文本框 1"/>
          <p:cNvSpPr txBox="1"/>
          <p:nvPr/>
        </p:nvSpPr>
        <p:spPr>
          <a:xfrm>
            <a:off x="1130935" y="1214755"/>
            <a:ext cx="11038205" cy="6908800"/>
          </a:xfrm>
          <a:prstGeom prst="rect">
            <a:avLst/>
          </a:prstGeom>
          <a:noFill/>
        </p:spPr>
        <p:txBody>
          <a:bodyPr wrap="square" rtlCol="0" anchor="t">
            <a:spAutoFit/>
          </a:bodyPr>
          <a:p>
            <a:pPr eaLnBrk="1" hangingPunct="1">
              <a:lnSpc>
                <a:spcPts val="3900"/>
              </a:lnSpc>
            </a:pPr>
            <a:r>
              <a:rPr lang="zh-CN" altLang="en-US" sz="3600" b="1" dirty="0">
                <a:solidFill>
                  <a:srgbClr val="414141"/>
                </a:solidFill>
                <a:latin typeface="微软雅黑" panose="020B0503020204020204" pitchFamily="34" charset="-122"/>
                <a:ea typeface="宋体" panose="02010600030101010101" pitchFamily="2" charset="-122"/>
                <a:sym typeface="+mn-ea"/>
              </a:rPr>
              <a:t>常见线程池：</a:t>
            </a:r>
            <a:endParaRPr lang="zh-CN" altLang="en-US" sz="3600" dirty="0">
              <a:solidFill>
                <a:srgbClr val="414141"/>
              </a:solidFill>
              <a:latin typeface="微软雅黑" panose="020B0503020204020204" pitchFamily="34" charset="-122"/>
              <a:ea typeface="宋体" panose="02010600030101010101" pitchFamily="2" charset="-122"/>
            </a:endParaRPr>
          </a:p>
          <a:p>
            <a:pPr eaLnBrk="1" hangingPunct="1">
              <a:lnSpc>
                <a:spcPts val="3900"/>
              </a:lnSpc>
            </a:pPr>
            <a:endParaRPr lang="zh-CN" altLang="en-US" sz="3600" dirty="0">
              <a:solidFill>
                <a:srgbClr val="414141"/>
              </a:solidFill>
              <a:latin typeface="微软雅黑" panose="020B0503020204020204" pitchFamily="34" charset="-122"/>
              <a:ea typeface="宋体" panose="02010600030101010101" pitchFamily="2" charset="-122"/>
            </a:endParaRPr>
          </a:p>
          <a:p>
            <a:pPr eaLnBrk="1" hangingPunct="1">
              <a:lnSpc>
                <a:spcPct val="150000"/>
              </a:lnSpc>
            </a:pPr>
            <a:r>
              <a:rPr lang="zh-CN" altLang="en-US" sz="3600" dirty="0">
                <a:solidFill>
                  <a:srgbClr val="C00000"/>
                </a:solidFill>
                <a:latin typeface="微软雅黑" panose="020B0503020204020204" pitchFamily="34" charset="-122"/>
                <a:ea typeface="宋体" panose="02010600030101010101" pitchFamily="2" charset="-122"/>
                <a:sym typeface="+mn-ea"/>
              </a:rPr>
              <a:t>① newSingleThreadExecutor</a:t>
            </a:r>
            <a:endParaRPr lang="zh-CN" altLang="en-US" sz="3600" dirty="0">
              <a:solidFill>
                <a:srgbClr val="414141"/>
              </a:solidFill>
              <a:latin typeface="微软雅黑" panose="020B0503020204020204" pitchFamily="34" charset="-122"/>
              <a:ea typeface="宋体" panose="02010600030101010101" pitchFamily="2" charset="-122"/>
            </a:endParaRPr>
          </a:p>
          <a:p>
            <a:pPr eaLnBrk="1" hangingPunct="1">
              <a:lnSpc>
                <a:spcPct val="150000"/>
              </a:lnSpc>
            </a:pPr>
            <a:r>
              <a:rPr lang="zh-CN" altLang="en-US" sz="3600" dirty="0">
                <a:solidFill>
                  <a:srgbClr val="414141"/>
                </a:solidFill>
                <a:latin typeface="微软雅黑" panose="020B0503020204020204" pitchFamily="34" charset="-122"/>
                <a:ea typeface="宋体" panose="02010600030101010101" pitchFamily="2" charset="-122"/>
                <a:sym typeface="+mn-ea"/>
              </a:rPr>
              <a:t>单个线程的线程池，即线程池中每次只有一个线程工作，单线程串行执行任务。</a:t>
            </a:r>
            <a:endParaRPr lang="zh-CN" altLang="en-US" sz="3600" dirty="0">
              <a:solidFill>
                <a:srgbClr val="414141"/>
              </a:solidFill>
              <a:latin typeface="微软雅黑" panose="020B0503020204020204" pitchFamily="34" charset="-122"/>
              <a:ea typeface="宋体" panose="02010600030101010101" pitchFamily="2" charset="-122"/>
            </a:endParaRPr>
          </a:p>
          <a:p>
            <a:pPr eaLnBrk="1" hangingPunct="1">
              <a:lnSpc>
                <a:spcPct val="150000"/>
              </a:lnSpc>
            </a:pPr>
            <a:r>
              <a:rPr lang="zh-CN" altLang="en-US" sz="3600" dirty="0">
                <a:solidFill>
                  <a:srgbClr val="C00000"/>
                </a:solidFill>
                <a:latin typeface="微软雅黑" panose="020B0503020204020204" pitchFamily="34" charset="-122"/>
                <a:ea typeface="宋体" panose="02010600030101010101" pitchFamily="2" charset="-122"/>
                <a:sym typeface="+mn-ea"/>
              </a:rPr>
              <a:t>②newFixedThreadExecutor(n)</a:t>
            </a:r>
            <a:endParaRPr lang="zh-CN" altLang="en-US" sz="3600" dirty="0">
              <a:solidFill>
                <a:srgbClr val="414141"/>
              </a:solidFill>
              <a:latin typeface="微软雅黑" panose="020B0503020204020204" pitchFamily="34" charset="-122"/>
              <a:ea typeface="宋体" panose="02010600030101010101" pitchFamily="2" charset="-122"/>
            </a:endParaRPr>
          </a:p>
          <a:p>
            <a:pPr eaLnBrk="1" hangingPunct="1">
              <a:lnSpc>
                <a:spcPct val="150000"/>
              </a:lnSpc>
            </a:pPr>
            <a:r>
              <a:rPr lang="zh-CN" altLang="en-US" sz="3600" dirty="0">
                <a:solidFill>
                  <a:srgbClr val="414141"/>
                </a:solidFill>
                <a:latin typeface="微软雅黑" panose="020B0503020204020204" pitchFamily="34" charset="-122"/>
                <a:ea typeface="宋体" panose="02010600030101010101" pitchFamily="2" charset="-122"/>
                <a:sym typeface="+mn-ea"/>
              </a:rPr>
              <a:t>固定数量的线程池，没提交一个任务就是一个线程，直到达到线程池的最大数量，然后后面进入等待队列直到前面的任务完成才继续执行。</a:t>
            </a:r>
            <a:endParaRPr lang="zh-CN" altLang="en-US" sz="3600" dirty="0">
              <a:solidFill>
                <a:srgbClr val="414141"/>
              </a:solidFill>
              <a:latin typeface="微软雅黑" panose="020B0503020204020204" pitchFamily="34"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2" name="文本框 1"/>
          <p:cNvSpPr txBox="1"/>
          <p:nvPr/>
        </p:nvSpPr>
        <p:spPr>
          <a:xfrm>
            <a:off x="824865" y="541020"/>
            <a:ext cx="10782935" cy="5908040"/>
          </a:xfrm>
          <a:prstGeom prst="rect">
            <a:avLst/>
          </a:prstGeom>
          <a:noFill/>
        </p:spPr>
        <p:txBody>
          <a:bodyPr wrap="square" rtlCol="0">
            <a:spAutoFit/>
          </a:bodyPr>
          <a:p>
            <a:pPr algn="l" eaLnBrk="1" hangingPunct="1">
              <a:lnSpc>
                <a:spcPct val="150000"/>
              </a:lnSpc>
              <a:buNone/>
            </a:pPr>
            <a:r>
              <a:rPr lang="zh-CN" altLang="en-US" sz="3600" dirty="0">
                <a:solidFill>
                  <a:srgbClr val="C00000"/>
                </a:solidFill>
                <a:latin typeface="微软雅黑" panose="020B0503020204020204" pitchFamily="34" charset="-122"/>
                <a:ea typeface="宋体" panose="02010600030101010101" pitchFamily="2" charset="-122"/>
              </a:rPr>
              <a:t>③newCacheThreadExecutor</a:t>
            </a:r>
            <a:endParaRPr lang="zh-CN" altLang="en-US" sz="3600" dirty="0">
              <a:solidFill>
                <a:srgbClr val="414141"/>
              </a:solidFill>
              <a:latin typeface="微软雅黑" panose="020B0503020204020204" pitchFamily="34" charset="-122"/>
              <a:ea typeface="宋体" panose="02010600030101010101" pitchFamily="2" charset="-122"/>
            </a:endParaRPr>
          </a:p>
          <a:p>
            <a:pPr algn="l" eaLnBrk="1" hangingPunct="1">
              <a:lnSpc>
                <a:spcPct val="150000"/>
              </a:lnSpc>
              <a:buNone/>
            </a:pPr>
            <a:r>
              <a:rPr lang="zh-CN" altLang="en-US" sz="3600" dirty="0">
                <a:solidFill>
                  <a:srgbClr val="414141"/>
                </a:solidFill>
                <a:latin typeface="微软雅黑" panose="020B0503020204020204" pitchFamily="34" charset="-122"/>
                <a:ea typeface="宋体" panose="02010600030101010101" pitchFamily="2" charset="-122"/>
              </a:rPr>
              <a:t>可缓存线程池，当线程池大小超过了处理任务所需的线程，那么就会回收部分空闲（一般是60秒无执行）的线程，当有任务来时，又智能的添加新线程来执行。</a:t>
            </a:r>
            <a:endParaRPr lang="zh-CN" altLang="en-US" sz="3600" dirty="0">
              <a:solidFill>
                <a:srgbClr val="414141"/>
              </a:solidFill>
              <a:latin typeface="微软雅黑" panose="020B0503020204020204" pitchFamily="34" charset="-122"/>
              <a:ea typeface="宋体" panose="02010600030101010101" pitchFamily="2" charset="-122"/>
            </a:endParaRPr>
          </a:p>
          <a:p>
            <a:pPr algn="l" eaLnBrk="1" hangingPunct="1">
              <a:lnSpc>
                <a:spcPct val="150000"/>
              </a:lnSpc>
              <a:buNone/>
            </a:pPr>
            <a:endParaRPr lang="zh-CN" altLang="en-US" sz="3600" dirty="0">
              <a:solidFill>
                <a:srgbClr val="414141"/>
              </a:solidFill>
              <a:latin typeface="微软雅黑" panose="020B0503020204020204" pitchFamily="34" charset="-122"/>
              <a:ea typeface="宋体" panose="02010600030101010101" pitchFamily="2" charset="-122"/>
            </a:endParaRPr>
          </a:p>
          <a:p>
            <a:pPr algn="l" eaLnBrk="1" hangingPunct="1">
              <a:lnSpc>
                <a:spcPct val="150000"/>
              </a:lnSpc>
              <a:buNone/>
            </a:pPr>
            <a:r>
              <a:rPr lang="zh-CN" altLang="en-US" sz="3600" dirty="0">
                <a:solidFill>
                  <a:srgbClr val="C00000"/>
                </a:solidFill>
                <a:latin typeface="微软雅黑" panose="020B0503020204020204" pitchFamily="34" charset="-122"/>
                <a:ea typeface="宋体" panose="02010600030101010101" pitchFamily="2" charset="-122"/>
              </a:rPr>
              <a:t>④newScheduleThreadExecutor</a:t>
            </a:r>
            <a:endParaRPr lang="zh-CN" altLang="en-US" sz="3600" dirty="0">
              <a:solidFill>
                <a:srgbClr val="414141"/>
              </a:solidFill>
              <a:latin typeface="微软雅黑" panose="020B0503020204020204" pitchFamily="34" charset="-122"/>
              <a:ea typeface="宋体" panose="02010600030101010101" pitchFamily="2" charset="-122"/>
            </a:endParaRPr>
          </a:p>
          <a:p>
            <a:pPr algn="l" eaLnBrk="1" hangingPunct="1">
              <a:lnSpc>
                <a:spcPct val="150000"/>
              </a:lnSpc>
              <a:buNone/>
            </a:pPr>
            <a:r>
              <a:rPr lang="zh-CN" altLang="en-US" sz="3600" dirty="0">
                <a:solidFill>
                  <a:srgbClr val="414141"/>
                </a:solidFill>
                <a:latin typeface="微软雅黑" panose="020B0503020204020204" pitchFamily="34" charset="-122"/>
                <a:ea typeface="宋体" panose="02010600030101010101" pitchFamily="2" charset="-122"/>
              </a:rPr>
              <a:t>大小无限制的线程池，支持定时和周期性的执行线程。</a:t>
            </a:r>
            <a:endParaRPr lang="zh-CN" altLang="en-US" sz="3600" dirty="0">
              <a:solidFill>
                <a:srgbClr val="414141"/>
              </a:solidFill>
              <a:latin typeface="微软雅黑" panose="020B0503020204020204" pitchFamily="34"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2" name="文本框 1"/>
          <p:cNvSpPr txBox="1"/>
          <p:nvPr/>
        </p:nvSpPr>
        <p:spPr>
          <a:xfrm>
            <a:off x="652145" y="381000"/>
            <a:ext cx="12251055" cy="645160"/>
          </a:xfrm>
          <a:prstGeom prst="rect">
            <a:avLst/>
          </a:prstGeom>
          <a:noFill/>
        </p:spPr>
        <p:txBody>
          <a:bodyPr wrap="square" rtlCol="0">
            <a:spAutoFit/>
          </a:bodyPr>
          <a:p>
            <a:r>
              <a:rPr lang="zh-CN" altLang="en-US" sz="3600" b="1" dirty="0">
                <a:solidFill>
                  <a:srgbClr val="414141"/>
                </a:solidFill>
                <a:latin typeface="微软雅黑" panose="020B0503020204020204" pitchFamily="34" charset="-122"/>
                <a:ea typeface="宋体" panose="02010600030101010101" pitchFamily="2" charset="-122"/>
              </a:rPr>
              <a:t>自建线程池：</a:t>
            </a:r>
            <a:r>
              <a:rPr lang="en-US" altLang="zh-CN" sz="3600" b="1" dirty="0">
                <a:solidFill>
                  <a:srgbClr val="414141"/>
                </a:solidFill>
                <a:latin typeface="微软雅黑" panose="020B0503020204020204" pitchFamily="34" charset="-122"/>
                <a:ea typeface="宋体" panose="02010600030101010101" pitchFamily="2" charset="-122"/>
              </a:rPr>
              <a:t>ThreadPoolExecutor</a:t>
            </a:r>
            <a:r>
              <a:rPr lang="zh-CN" altLang="en-US" sz="3600" b="1" dirty="0">
                <a:solidFill>
                  <a:srgbClr val="414141"/>
                </a:solidFill>
                <a:latin typeface="微软雅黑" panose="020B0503020204020204" pitchFamily="34" charset="-122"/>
                <a:ea typeface="宋体" panose="02010600030101010101" pitchFamily="2" charset="-122"/>
              </a:rPr>
              <a:t>构造方法</a:t>
            </a:r>
            <a:endParaRPr lang="zh-CN" altLang="en-US" sz="3600" b="1" dirty="0">
              <a:solidFill>
                <a:srgbClr val="414141"/>
              </a:solidFill>
              <a:latin typeface="微软雅黑" panose="020B0503020204020204" pitchFamily="34" charset="-122"/>
              <a:ea typeface="宋体" panose="02010600030101010101" pitchFamily="2" charset="-122"/>
            </a:endParaRPr>
          </a:p>
        </p:txBody>
      </p:sp>
      <p:pic>
        <p:nvPicPr>
          <p:cNvPr id="3" name="图片 2" descr="}L3HE8QDCR_TAKY@H_)JAAW"/>
          <p:cNvPicPr>
            <a:picLocks noChangeAspect="1"/>
          </p:cNvPicPr>
          <p:nvPr/>
        </p:nvPicPr>
        <p:blipFill>
          <a:blip r:embed="rId2"/>
          <a:stretch>
            <a:fillRect/>
          </a:stretch>
        </p:blipFill>
        <p:spPr>
          <a:xfrm>
            <a:off x="342900" y="2079625"/>
            <a:ext cx="12319000" cy="62103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2" name="文本框 1"/>
          <p:cNvSpPr txBox="1"/>
          <p:nvPr/>
        </p:nvSpPr>
        <p:spPr>
          <a:xfrm>
            <a:off x="458470" y="579120"/>
            <a:ext cx="11668760" cy="6739255"/>
          </a:xfrm>
          <a:prstGeom prst="rect">
            <a:avLst/>
          </a:prstGeom>
          <a:noFill/>
        </p:spPr>
        <p:txBody>
          <a:bodyPr wrap="square" rtlCol="0" anchor="t">
            <a:spAutoFit/>
          </a:bodyPr>
          <a:p>
            <a:r>
              <a:rPr lang="zh-CN" altLang="en-US" sz="3600" b="1" dirty="0">
                <a:solidFill>
                  <a:srgbClr val="414141"/>
                </a:solidFill>
                <a:latin typeface="微软雅黑" panose="020B0503020204020204" pitchFamily="34" charset="-122"/>
                <a:ea typeface="宋体" panose="02010600030101010101" pitchFamily="2" charset="-122"/>
              </a:rPr>
              <a:t>各参数意义：</a:t>
            </a:r>
            <a:endParaRPr lang="zh-CN" altLang="en-US" sz="3600" b="1" dirty="0">
              <a:solidFill>
                <a:srgbClr val="414141"/>
              </a:solidFill>
              <a:latin typeface="微软雅黑" panose="020B0503020204020204" pitchFamily="34" charset="-122"/>
              <a:ea typeface="宋体" panose="02010600030101010101" pitchFamily="2" charset="-122"/>
            </a:endParaRPr>
          </a:p>
          <a:p>
            <a:r>
              <a:rPr lang="zh-CN" altLang="en-US" sz="3600" dirty="0">
                <a:solidFill>
                  <a:srgbClr val="C00000"/>
                </a:solidFill>
                <a:latin typeface="微软雅黑" panose="020B0503020204020204" pitchFamily="34" charset="-122"/>
                <a:ea typeface="宋体" panose="02010600030101010101" pitchFamily="2" charset="-122"/>
              </a:rPr>
              <a:t>corePoolSize：</a:t>
            </a:r>
            <a:r>
              <a:rPr lang="zh-CN" altLang="en-US" sz="3600" dirty="0">
                <a:solidFill>
                  <a:srgbClr val="414141"/>
                </a:solidFill>
                <a:latin typeface="微软雅黑" panose="020B0503020204020204" pitchFamily="34" charset="-122"/>
                <a:ea typeface="宋体" panose="02010600030101010101" pitchFamily="2" charset="-122"/>
              </a:rPr>
              <a:t>核心池的大小，这个参数跟后面讲述的线程池的实现原理有非常大的关系。在创建了线程池后，默认情况下，线程池中并没有任何线程，而是等待有任务到来才创建线程去执行任务，除非调用了prestartAllCoreThreads()或者prestartCoreThread()方法，从这2个方法的名字就可以看出，是预创建线程的意思，即在没有任务到来之前就创建corePoolSize个线程或者一个线程。默认情况下，在创建了线程池后，线程池中的线程数为0，当有任务来之后，就会创建一个线程去执行任务，当线程池中的线程数目达到corePoolSize后，就会把到达的任务放到缓存队列当中；</a:t>
            </a:r>
            <a:endParaRPr lang="zh-CN" altLang="en-US" sz="3600" dirty="0">
              <a:solidFill>
                <a:srgbClr val="414141"/>
              </a:solidFill>
              <a:latin typeface="微软雅黑" panose="020B0503020204020204" pitchFamily="34" charset="-122"/>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0405" y="675640"/>
            <a:ext cx="11714480" cy="7293610"/>
          </a:xfrm>
          <a:prstGeom prst="rect">
            <a:avLst/>
          </a:prstGeom>
          <a:noFill/>
        </p:spPr>
        <p:txBody>
          <a:bodyPr wrap="square" rtlCol="0" anchor="t">
            <a:spAutoFit/>
          </a:bodyPr>
          <a:p>
            <a:r>
              <a:rPr lang="zh-CN" altLang="en-US" sz="3600" dirty="0">
                <a:solidFill>
                  <a:srgbClr val="C00000"/>
                </a:solidFill>
                <a:latin typeface="微软雅黑" panose="020B0503020204020204" pitchFamily="34" charset="-122"/>
                <a:ea typeface="宋体" panose="02010600030101010101" pitchFamily="2" charset="-122"/>
              </a:rPr>
              <a:t>maximumPoolSize</a:t>
            </a:r>
            <a:r>
              <a:rPr lang="zh-CN" altLang="en-US" sz="3600" dirty="0">
                <a:solidFill>
                  <a:srgbClr val="414141"/>
                </a:solidFill>
                <a:latin typeface="微软雅黑" panose="020B0503020204020204" pitchFamily="34" charset="-122"/>
                <a:ea typeface="宋体" panose="02010600030101010101" pitchFamily="2" charset="-122"/>
              </a:rPr>
              <a:t>：线程池最大线程数，这个参数也是一个非常重要的参数，它表示在线程池中最多能创建多少个线程；</a:t>
            </a:r>
            <a:endParaRPr lang="zh-CN" altLang="en-US" sz="3600" dirty="0">
              <a:solidFill>
                <a:srgbClr val="414141"/>
              </a:solidFill>
              <a:latin typeface="微软雅黑" panose="020B0503020204020204" pitchFamily="34" charset="-122"/>
              <a:ea typeface="宋体" panose="02010600030101010101" pitchFamily="2" charset="-122"/>
            </a:endParaRPr>
          </a:p>
          <a:p>
            <a:r>
              <a:rPr lang="zh-CN" altLang="en-US" sz="3600" dirty="0">
                <a:solidFill>
                  <a:srgbClr val="C00000"/>
                </a:solidFill>
                <a:latin typeface="微软雅黑" panose="020B0503020204020204" pitchFamily="34" charset="-122"/>
                <a:ea typeface="宋体" panose="02010600030101010101" pitchFamily="2" charset="-122"/>
              </a:rPr>
              <a:t>keepAliveTime</a:t>
            </a:r>
            <a:r>
              <a:rPr lang="zh-CN" altLang="en-US" sz="3600" dirty="0">
                <a:solidFill>
                  <a:srgbClr val="414141"/>
                </a:solidFill>
                <a:latin typeface="微软雅黑" panose="020B0503020204020204" pitchFamily="34" charset="-122"/>
                <a:ea typeface="宋体" panose="02010600030101010101" pitchFamily="2" charset="-122"/>
              </a:rPr>
              <a:t>：表示线程没有任务执行时最多保持多久时间会终止。默认情况下，只有当线程池中的线程数大于corePoolSize时，keepAliveTime才会起作用，直到线程池中的线程数不大于corePoolSize，即当线程池中的线程数大于corePoolSize时，如果一个线程空闲的时间达到keepAliveTime，则会终止，直到线程池中的线程数不超过corePoolSize。但是如果调用了allowCoreThreadTimeOut(boolean)方法，在线程池中的线程数不大于corePoolSize时，keepAliveTime参数也会起作用，直到线程池中的线程数为0；</a:t>
            </a:r>
            <a:endParaRPr lang="zh-CN" altLang="en-US" sz="3600" dirty="0">
              <a:solidFill>
                <a:srgbClr val="414141"/>
              </a:solidFill>
              <a:latin typeface="微软雅黑" panose="020B0503020204020204" pitchFamily="34" charset="-122"/>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2" name="文本框 1"/>
          <p:cNvSpPr txBox="1"/>
          <p:nvPr/>
        </p:nvSpPr>
        <p:spPr>
          <a:xfrm>
            <a:off x="602615" y="356235"/>
            <a:ext cx="11038840" cy="1198880"/>
          </a:xfrm>
          <a:prstGeom prst="rect">
            <a:avLst/>
          </a:prstGeom>
          <a:noFill/>
        </p:spPr>
        <p:txBody>
          <a:bodyPr wrap="square" rtlCol="0">
            <a:spAutoFit/>
          </a:bodyPr>
          <a:p>
            <a:r>
              <a:rPr lang="zh-CN" altLang="en-US" sz="3600" b="1">
                <a:solidFill>
                  <a:srgbClr val="C00000"/>
                </a:solidFill>
              </a:rPr>
              <a:t>unit</a:t>
            </a:r>
            <a:r>
              <a:rPr lang="zh-CN" altLang="en-US" sz="3600" b="1"/>
              <a:t>：参数keepAliveTime的时间单位，有7种取值，在TimeUnit类中有7种静态属性：</a:t>
            </a:r>
            <a:endParaRPr lang="zh-CN" altLang="en-US" sz="3600" b="1"/>
          </a:p>
        </p:txBody>
      </p:sp>
      <p:pic>
        <p:nvPicPr>
          <p:cNvPr id="3" name="图片 2"/>
          <p:cNvPicPr>
            <a:picLocks noChangeAspect="1"/>
          </p:cNvPicPr>
          <p:nvPr/>
        </p:nvPicPr>
        <p:blipFill>
          <a:blip r:embed="rId2"/>
          <a:stretch>
            <a:fillRect/>
          </a:stretch>
        </p:blipFill>
        <p:spPr>
          <a:xfrm>
            <a:off x="753110" y="2755265"/>
            <a:ext cx="11497945" cy="47472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2" name="文本框 1"/>
          <p:cNvSpPr txBox="1"/>
          <p:nvPr/>
        </p:nvSpPr>
        <p:spPr>
          <a:xfrm>
            <a:off x="984885" y="467360"/>
            <a:ext cx="10699115" cy="2861310"/>
          </a:xfrm>
          <a:prstGeom prst="rect">
            <a:avLst/>
          </a:prstGeom>
          <a:noFill/>
        </p:spPr>
        <p:txBody>
          <a:bodyPr wrap="square" rtlCol="0">
            <a:spAutoFit/>
          </a:bodyPr>
          <a:p>
            <a:pPr algn="l"/>
            <a:r>
              <a:rPr lang="zh-CN" altLang="en-US" sz="3600" b="1">
                <a:solidFill>
                  <a:srgbClr val="C00000"/>
                </a:solidFill>
              </a:rPr>
              <a:t>workQueue</a:t>
            </a:r>
            <a:r>
              <a:rPr lang="zh-CN" altLang="en-US" sz="3600" b="1"/>
              <a:t>：一个阻塞队列，用来存储等待执行的任务，这个参数的选择也很重要，会对线程池的运行过程产生重大影响，一般来说，这里的阻塞队列有以下几种选择：</a:t>
            </a:r>
            <a:endParaRPr lang="zh-CN" altLang="en-US" sz="3600" b="1"/>
          </a:p>
          <a:p>
            <a:pPr algn="l"/>
            <a:endParaRPr lang="zh-CN" altLang="en-US" sz="3600" b="1"/>
          </a:p>
        </p:txBody>
      </p:sp>
      <p:pic>
        <p:nvPicPr>
          <p:cNvPr id="3" name="图片 2"/>
          <p:cNvPicPr>
            <a:picLocks noChangeAspect="1"/>
          </p:cNvPicPr>
          <p:nvPr/>
        </p:nvPicPr>
        <p:blipFill>
          <a:blip r:embed="rId2"/>
          <a:stretch>
            <a:fillRect/>
          </a:stretch>
        </p:blipFill>
        <p:spPr>
          <a:xfrm>
            <a:off x="3373120" y="3122295"/>
            <a:ext cx="4899660" cy="1612900"/>
          </a:xfrm>
          <a:prstGeom prst="rect">
            <a:avLst/>
          </a:prstGeom>
        </p:spPr>
      </p:pic>
      <p:sp>
        <p:nvSpPr>
          <p:cNvPr id="4" name="文本框 3"/>
          <p:cNvSpPr txBox="1"/>
          <p:nvPr/>
        </p:nvSpPr>
        <p:spPr>
          <a:xfrm>
            <a:off x="541020" y="5331460"/>
            <a:ext cx="11371580" cy="4523105"/>
          </a:xfrm>
          <a:prstGeom prst="rect">
            <a:avLst/>
          </a:prstGeom>
          <a:noFill/>
        </p:spPr>
        <p:txBody>
          <a:bodyPr wrap="square" rtlCol="0">
            <a:spAutoFit/>
          </a:bodyPr>
          <a:p>
            <a:r>
              <a:rPr lang="en-US" altLang="zh-CN" sz="3600" dirty="0">
                <a:solidFill>
                  <a:srgbClr val="414141"/>
                </a:solidFill>
                <a:latin typeface="微软雅黑" panose="020B0503020204020204" pitchFamily="34" charset="-122"/>
                <a:ea typeface="宋体" panose="02010600030101010101" pitchFamily="2" charset="-122"/>
              </a:rPr>
              <a:t>       </a:t>
            </a:r>
            <a:r>
              <a:rPr lang="zh-CN" altLang="en-US" sz="3600" dirty="0">
                <a:solidFill>
                  <a:srgbClr val="414141"/>
                </a:solidFill>
                <a:latin typeface="微软雅黑" panose="020B0503020204020204" pitchFamily="34" charset="-122"/>
                <a:ea typeface="宋体" panose="02010600030101010101" pitchFamily="2" charset="-122"/>
              </a:rPr>
              <a:t>1）</a:t>
            </a:r>
            <a:r>
              <a:rPr lang="zh-CN" altLang="en-US" sz="3600" dirty="0">
                <a:solidFill>
                  <a:srgbClr val="C00000"/>
                </a:solidFill>
                <a:latin typeface="微软雅黑" panose="020B0503020204020204" pitchFamily="34" charset="-122"/>
                <a:ea typeface="宋体" panose="02010600030101010101" pitchFamily="2" charset="-122"/>
              </a:rPr>
              <a:t>ArrayBlockingQueue：</a:t>
            </a:r>
            <a:r>
              <a:rPr lang="zh-CN" altLang="en-US" sz="3600" dirty="0">
                <a:solidFill>
                  <a:srgbClr val="414141"/>
                </a:solidFill>
                <a:latin typeface="微软雅黑" panose="020B0503020204020204" pitchFamily="34" charset="-122"/>
                <a:ea typeface="宋体" panose="02010600030101010101" pitchFamily="2" charset="-122"/>
              </a:rPr>
              <a:t>基于数组的先进先出队列，此队列创建时必须指定大小；</a:t>
            </a:r>
            <a:endParaRPr lang="zh-CN" altLang="en-US" sz="3600" dirty="0">
              <a:solidFill>
                <a:srgbClr val="414141"/>
              </a:solidFill>
              <a:latin typeface="微软雅黑" panose="020B0503020204020204" pitchFamily="34" charset="-122"/>
              <a:ea typeface="宋体" panose="02010600030101010101" pitchFamily="2" charset="-122"/>
            </a:endParaRPr>
          </a:p>
          <a:p>
            <a:r>
              <a:rPr lang="zh-CN" altLang="en-US" sz="3600" dirty="0">
                <a:solidFill>
                  <a:srgbClr val="414141"/>
                </a:solidFill>
                <a:latin typeface="微软雅黑" panose="020B0503020204020204" pitchFamily="34" charset="-122"/>
                <a:ea typeface="宋体" panose="02010600030101010101" pitchFamily="2" charset="-122"/>
              </a:rPr>
              <a:t>　　2）</a:t>
            </a:r>
            <a:r>
              <a:rPr lang="zh-CN" altLang="en-US" sz="3600" dirty="0">
                <a:solidFill>
                  <a:srgbClr val="C00000"/>
                </a:solidFill>
                <a:latin typeface="微软雅黑" panose="020B0503020204020204" pitchFamily="34" charset="-122"/>
                <a:ea typeface="宋体" panose="02010600030101010101" pitchFamily="2" charset="-122"/>
              </a:rPr>
              <a:t>LinkedBlockingQueue</a:t>
            </a:r>
            <a:r>
              <a:rPr lang="zh-CN" altLang="en-US" sz="3600" dirty="0">
                <a:solidFill>
                  <a:srgbClr val="414141"/>
                </a:solidFill>
                <a:latin typeface="微软雅黑" panose="020B0503020204020204" pitchFamily="34" charset="-122"/>
                <a:ea typeface="宋体" panose="02010600030101010101" pitchFamily="2" charset="-122"/>
              </a:rPr>
              <a:t>：基于链表的先进先出队列，如果创建时没有指定此队列大小，则默认为Integer.MAX_VALUE；</a:t>
            </a:r>
            <a:endParaRPr lang="zh-CN" altLang="en-US" sz="3600" dirty="0">
              <a:solidFill>
                <a:srgbClr val="414141"/>
              </a:solidFill>
              <a:latin typeface="微软雅黑" panose="020B0503020204020204" pitchFamily="34" charset="-122"/>
              <a:ea typeface="宋体" panose="02010600030101010101" pitchFamily="2" charset="-122"/>
            </a:endParaRPr>
          </a:p>
          <a:p>
            <a:r>
              <a:rPr lang="zh-CN" altLang="en-US" sz="3600" dirty="0">
                <a:solidFill>
                  <a:srgbClr val="414141"/>
                </a:solidFill>
                <a:latin typeface="微软雅黑" panose="020B0503020204020204" pitchFamily="34" charset="-122"/>
                <a:ea typeface="宋体" panose="02010600030101010101" pitchFamily="2" charset="-122"/>
              </a:rPr>
              <a:t>　　3）</a:t>
            </a:r>
            <a:r>
              <a:rPr lang="zh-CN" altLang="en-US" sz="3600" dirty="0">
                <a:solidFill>
                  <a:srgbClr val="C00000"/>
                </a:solidFill>
                <a:latin typeface="微软雅黑" panose="020B0503020204020204" pitchFamily="34" charset="-122"/>
                <a:ea typeface="宋体" panose="02010600030101010101" pitchFamily="2" charset="-122"/>
              </a:rPr>
              <a:t>synchronousQueue：</a:t>
            </a:r>
            <a:r>
              <a:rPr lang="zh-CN" altLang="en-US" sz="3600" dirty="0">
                <a:solidFill>
                  <a:srgbClr val="414141"/>
                </a:solidFill>
                <a:latin typeface="微软雅黑" panose="020B0503020204020204" pitchFamily="34" charset="-122"/>
                <a:ea typeface="宋体" panose="02010600030101010101" pitchFamily="2" charset="-122"/>
              </a:rPr>
              <a:t>这个队列比较特殊，它不会保存提交的任务，而是将直接新建一个线程来执行新来的任务。</a:t>
            </a:r>
            <a:endParaRPr lang="zh-CN" altLang="en-US" sz="3600" dirty="0">
              <a:solidFill>
                <a:srgbClr val="414141"/>
              </a:solidFill>
              <a:latin typeface="微软雅黑" panose="020B0503020204020204" pitchFamily="34"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2" name="文本框 1"/>
          <p:cNvSpPr txBox="1"/>
          <p:nvPr/>
        </p:nvSpPr>
        <p:spPr>
          <a:xfrm>
            <a:off x="738505" y="356235"/>
            <a:ext cx="11707495" cy="2584450"/>
          </a:xfrm>
          <a:prstGeom prst="rect">
            <a:avLst/>
          </a:prstGeom>
          <a:noFill/>
        </p:spPr>
        <p:txBody>
          <a:bodyPr wrap="square" rtlCol="0">
            <a:spAutoFit/>
          </a:bodyPr>
          <a:p>
            <a:r>
              <a:rPr lang="zh-CN" altLang="en-US" sz="3600" b="1">
                <a:solidFill>
                  <a:srgbClr val="C00000"/>
                </a:solidFill>
              </a:rPr>
              <a:t>threadFactory：</a:t>
            </a:r>
            <a:r>
              <a:rPr lang="zh-CN" altLang="en-US" sz="3600" b="1"/>
              <a:t>线程工厂，主要用来创建线程；</a:t>
            </a:r>
            <a:endParaRPr lang="zh-CN" altLang="en-US" sz="3600" b="1"/>
          </a:p>
          <a:p>
            <a:endParaRPr lang="zh-CN" altLang="en-US" sz="3600" b="1"/>
          </a:p>
          <a:p>
            <a:r>
              <a:rPr lang="zh-CN" altLang="en-US" sz="3600" b="1">
                <a:solidFill>
                  <a:srgbClr val="C00000"/>
                </a:solidFill>
              </a:rPr>
              <a:t>handler：</a:t>
            </a:r>
            <a:r>
              <a:rPr lang="zh-CN" altLang="en-US" sz="3600" b="1">
                <a:solidFill>
                  <a:schemeClr val="tx1"/>
                </a:solidFill>
              </a:rPr>
              <a:t>表示当拒绝处理任务时的策略，有以下四种取值：</a:t>
            </a:r>
            <a:endParaRPr lang="zh-CN" altLang="en-US"/>
          </a:p>
          <a:p>
            <a:endParaRPr lang="zh-CN" altLang="en-US"/>
          </a:p>
        </p:txBody>
      </p:sp>
      <p:pic>
        <p:nvPicPr>
          <p:cNvPr id="3" name="图片 2"/>
          <p:cNvPicPr>
            <a:picLocks noChangeAspect="1"/>
          </p:cNvPicPr>
          <p:nvPr/>
        </p:nvPicPr>
        <p:blipFill>
          <a:blip r:embed="rId2"/>
          <a:stretch>
            <a:fillRect/>
          </a:stretch>
        </p:blipFill>
        <p:spPr>
          <a:xfrm>
            <a:off x="-73660" y="3534410"/>
            <a:ext cx="13078460" cy="17214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0" y="0"/>
            <a:ext cx="13004800" cy="9753600"/>
          </a:xfrm>
          <a:prstGeom prst="rect">
            <a:avLst/>
          </a:prstGeom>
          <a:noFill/>
          <a:ln w="9525">
            <a:noFill/>
          </a:ln>
        </p:spPr>
      </p:pic>
      <p:pic>
        <p:nvPicPr>
          <p:cNvPr id="2" name="图片 1"/>
          <p:cNvPicPr>
            <a:picLocks noChangeAspect="1"/>
          </p:cNvPicPr>
          <p:nvPr/>
        </p:nvPicPr>
        <p:blipFill>
          <a:blip r:embed="rId2"/>
          <a:stretch>
            <a:fillRect/>
          </a:stretch>
        </p:blipFill>
        <p:spPr>
          <a:xfrm>
            <a:off x="638175" y="1821180"/>
            <a:ext cx="11262360" cy="63830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0" y="0"/>
            <a:ext cx="13004800" cy="9753600"/>
          </a:xfrm>
          <a:custGeom>
            <a:avLst/>
            <a:gdLst>
              <a:gd name="connsiteX0" fmla="*/ 0 w 13004800"/>
              <a:gd name="connsiteY0" fmla="*/ 9753600 h 9753600"/>
              <a:gd name="connsiteX1" fmla="*/ 13004800 w 13004800"/>
              <a:gd name="connsiteY1" fmla="*/ 9753600 h 9753600"/>
              <a:gd name="connsiteX2" fmla="*/ 13004800 w 13004800"/>
              <a:gd name="connsiteY2" fmla="*/ 0 h 9753600"/>
              <a:gd name="connsiteX3" fmla="*/ 0 w 13004800"/>
              <a:gd name="connsiteY3" fmla="*/ 0 h 9753600"/>
              <a:gd name="connsiteX4" fmla="*/ 0 w 13004800"/>
              <a:gd name="connsiteY4" fmla="*/ 9753600 h 9753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004800" h="9753600">
                <a:moveTo>
                  <a:pt x="0" y="9753600"/>
                </a:moveTo>
                <a:lnTo>
                  <a:pt x="13004800" y="9753600"/>
                </a:lnTo>
                <a:lnTo>
                  <a:pt x="13004800" y="0"/>
                </a:lnTo>
                <a:lnTo>
                  <a:pt x="0" y="0"/>
                </a:lnTo>
                <a:lnTo>
                  <a:pt x="0" y="9753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Freeform 3"/>
          <p:cNvSpPr/>
          <p:nvPr/>
        </p:nvSpPr>
        <p:spPr>
          <a:xfrm>
            <a:off x="501650" y="21717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Freeform 3"/>
          <p:cNvSpPr/>
          <p:nvPr/>
        </p:nvSpPr>
        <p:spPr>
          <a:xfrm>
            <a:off x="501650" y="6350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101"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4102" name="TextBox 1"/>
          <p:cNvSpPr txBox="1"/>
          <p:nvPr/>
        </p:nvSpPr>
        <p:spPr>
          <a:xfrm>
            <a:off x="762000" y="754380"/>
            <a:ext cx="1778000" cy="1122680"/>
          </a:xfrm>
          <a:prstGeom prst="rect">
            <a:avLst/>
          </a:prstGeom>
          <a:noFill/>
          <a:ln w="9525">
            <a:noFill/>
          </a:ln>
        </p:spPr>
        <p:txBody>
          <a:bodyPr wrap="none" lIns="0" tIns="0" rIns="0">
            <a:spAutoFit/>
          </a:bodyPr>
          <a:p>
            <a:pPr eaLnBrk="1" hangingPunct="1">
              <a:lnSpc>
                <a:spcPts val="8400"/>
              </a:lnSpc>
            </a:pPr>
            <a:r>
              <a:rPr lang="zh-CN" altLang="en-US" sz="7000" dirty="0">
                <a:solidFill>
                  <a:srgbClr val="D93E2B"/>
                </a:solidFill>
                <a:latin typeface="微软雅黑" panose="020B0503020204020204" pitchFamily="34" charset="-122"/>
                <a:ea typeface="宋体" panose="02010600030101010101" pitchFamily="2" charset="-122"/>
              </a:rPr>
              <a:t>目录</a:t>
            </a:r>
            <a:endParaRPr lang="zh-CN" altLang="en-US" sz="7000" dirty="0">
              <a:solidFill>
                <a:srgbClr val="D93E2B"/>
              </a:solidFill>
              <a:latin typeface="微软雅黑" panose="020B0503020204020204" pitchFamily="34" charset="-122"/>
              <a:ea typeface="宋体" panose="02010600030101010101" pitchFamily="2" charset="-122"/>
            </a:endParaRPr>
          </a:p>
        </p:txBody>
      </p:sp>
      <p:sp>
        <p:nvSpPr>
          <p:cNvPr id="6" name="TextBox 1"/>
          <p:cNvSpPr txBox="1"/>
          <p:nvPr/>
        </p:nvSpPr>
        <p:spPr>
          <a:xfrm>
            <a:off x="558800" y="3467100"/>
            <a:ext cx="203200" cy="4064000"/>
          </a:xfrm>
          <a:prstGeom prst="rect">
            <a:avLst/>
          </a:prstGeom>
          <a:noFill/>
        </p:spPr>
        <p:txBody>
          <a:bodyPr wrap="none" lIns="0" tIns="0" rIns="0" rtlCol="0">
            <a:spAutoFit/>
          </a:bodyPr>
          <a:lstStyle/>
          <a:p>
            <a:pPr marR="0" defTabSz="914400" eaLnBrk="1" fontAlgn="auto" hangingPunct="1">
              <a:lnSpc>
                <a:spcPts val="2100"/>
              </a:lnSpc>
              <a:spcBef>
                <a:spcPts val="0"/>
              </a:spcBef>
              <a:spcAft>
                <a:spcPts val="0"/>
              </a:spcAft>
              <a:buClrTx/>
              <a:buSzTx/>
              <a:buFontTx/>
              <a:buNone/>
              <a:defRPr/>
            </a:pPr>
            <a:r>
              <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rPr>
              <a:t>❖</a:t>
            </a: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2400"/>
              </a:lnSpc>
              <a:spcBef>
                <a:spcPts val="0"/>
              </a:spcBef>
              <a:spcAft>
                <a:spcPts val="0"/>
              </a:spcAft>
              <a:buClrTx/>
              <a:buSzTx/>
              <a:buFontTx/>
              <a:buNone/>
              <a:defRPr/>
            </a:pPr>
            <a:r>
              <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rPr>
              <a:t>❖</a:t>
            </a: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2400"/>
              </a:lnSpc>
              <a:spcBef>
                <a:spcPts val="0"/>
              </a:spcBef>
              <a:spcAft>
                <a:spcPts val="0"/>
              </a:spcAft>
              <a:buClrTx/>
              <a:buSzTx/>
              <a:buFontTx/>
              <a:buNone/>
              <a:defRPr/>
            </a:pPr>
            <a:r>
              <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rPr>
              <a:t>❖</a:t>
            </a: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p:txBody>
      </p:sp>
      <p:sp>
        <p:nvSpPr>
          <p:cNvPr id="4104" name="TextBox 1"/>
          <p:cNvSpPr txBox="1"/>
          <p:nvPr/>
        </p:nvSpPr>
        <p:spPr>
          <a:xfrm>
            <a:off x="1028700" y="3302000"/>
            <a:ext cx="6174740" cy="4615815"/>
          </a:xfrm>
          <a:prstGeom prst="rect">
            <a:avLst/>
          </a:prstGeom>
          <a:noFill/>
          <a:ln w="9525">
            <a:noFill/>
          </a:ln>
        </p:spPr>
        <p:txBody>
          <a:bodyPr wrap="none" lIns="0" tIns="0" rIns="0">
            <a:spAutoFit/>
          </a:bodyPr>
          <a:p>
            <a:pPr eaLnBrk="1" hangingPunct="1">
              <a:lnSpc>
                <a:spcPts val="5000"/>
              </a:lnSpc>
            </a:pPr>
            <a:r>
              <a:rPr lang="zh-CN" altLang="en-US" sz="4400" b="1" dirty="0">
                <a:solidFill>
                  <a:srgbClr val="414141"/>
                </a:solidFill>
                <a:latin typeface="微软雅黑" panose="020B0503020204020204" pitchFamily="34" charset="-122"/>
                <a:ea typeface="宋体" panose="02010600030101010101" pitchFamily="2" charset="-122"/>
              </a:rPr>
              <a:t>一、池化技术</a:t>
            </a:r>
            <a:endParaRPr lang="en-US" altLang="zh-CN" sz="4400" b="1" dirty="0">
              <a:solidFill>
                <a:srgbClr val="414141"/>
              </a:solidFill>
              <a:latin typeface="微软雅黑" panose="020B0503020204020204" pitchFamily="34" charset="-122"/>
              <a:ea typeface="宋体" panose="02010600030101010101" pitchFamily="2" charset="-122"/>
            </a:endParaRPr>
          </a:p>
          <a:p>
            <a:pPr eaLnBrk="1" hangingPunct="1">
              <a:lnSpc>
                <a:spcPts val="1000"/>
              </a:lnSpc>
            </a:pPr>
            <a:endParaRPr lang="en-US" altLang="zh-CN" sz="4400" b="1" dirty="0">
              <a:latin typeface="Calibri" panose="020F0502020204030204" pitchFamily="34" charset="0"/>
              <a:ea typeface="宋体" panose="02010600030101010101" pitchFamily="2" charset="-122"/>
            </a:endParaRPr>
          </a:p>
          <a:p>
            <a:pPr eaLnBrk="1" hangingPunct="1">
              <a:lnSpc>
                <a:spcPts val="1000"/>
              </a:lnSpc>
            </a:pPr>
            <a:endParaRPr lang="en-US" altLang="zh-CN" sz="4400" b="1" dirty="0">
              <a:latin typeface="Calibri" panose="020F0502020204030204" pitchFamily="34" charset="0"/>
              <a:ea typeface="宋体" panose="02010600030101010101" pitchFamily="2" charset="-122"/>
            </a:endParaRPr>
          </a:p>
          <a:p>
            <a:pPr eaLnBrk="1" hangingPunct="1">
              <a:lnSpc>
                <a:spcPts val="5400"/>
              </a:lnSpc>
            </a:pPr>
            <a:r>
              <a:rPr lang="zh-CN" altLang="en-US" sz="4400" b="1" dirty="0">
                <a:solidFill>
                  <a:srgbClr val="414141"/>
                </a:solidFill>
                <a:latin typeface="微软雅黑" panose="020B0503020204020204" pitchFamily="34" charset="-122"/>
                <a:ea typeface="宋体" panose="02010600030101010101" pitchFamily="2" charset="-122"/>
              </a:rPr>
              <a:t>二、线程池的概念</a:t>
            </a:r>
            <a:endParaRPr lang="en-US" altLang="zh-CN" sz="4400" b="1" dirty="0">
              <a:solidFill>
                <a:srgbClr val="414141"/>
              </a:solidFill>
              <a:latin typeface="微软雅黑" panose="020B0503020204020204" pitchFamily="34" charset="-122"/>
              <a:ea typeface="宋体" panose="02010600030101010101" pitchFamily="2" charset="-122"/>
            </a:endParaRPr>
          </a:p>
          <a:p>
            <a:pPr eaLnBrk="1" hangingPunct="1">
              <a:lnSpc>
                <a:spcPts val="1000"/>
              </a:lnSpc>
            </a:pPr>
            <a:endParaRPr lang="en-US" altLang="zh-CN" sz="4400" b="1" dirty="0">
              <a:latin typeface="Calibri" panose="020F0502020204030204" pitchFamily="34" charset="0"/>
              <a:ea typeface="宋体" panose="02010600030101010101" pitchFamily="2" charset="-122"/>
            </a:endParaRPr>
          </a:p>
          <a:p>
            <a:pPr eaLnBrk="1" hangingPunct="1">
              <a:lnSpc>
                <a:spcPts val="1000"/>
              </a:lnSpc>
            </a:pPr>
            <a:endParaRPr lang="en-US" altLang="zh-CN" sz="4400" b="1" dirty="0">
              <a:latin typeface="Calibri" panose="020F0502020204030204" pitchFamily="34" charset="0"/>
              <a:ea typeface="宋体" panose="02010600030101010101" pitchFamily="2" charset="-122"/>
            </a:endParaRPr>
          </a:p>
          <a:p>
            <a:pPr eaLnBrk="1" hangingPunct="1">
              <a:lnSpc>
                <a:spcPts val="5400"/>
              </a:lnSpc>
            </a:pPr>
            <a:r>
              <a:rPr lang="zh-CN" altLang="en-US" sz="4400" b="1" dirty="0">
                <a:solidFill>
                  <a:srgbClr val="414141"/>
                </a:solidFill>
                <a:latin typeface="微软雅黑" panose="020B0503020204020204" pitchFamily="34" charset="-122"/>
                <a:ea typeface="宋体" panose="02010600030101010101" pitchFamily="2" charset="-122"/>
              </a:rPr>
              <a:t>三、线程池的常用</a:t>
            </a:r>
            <a:r>
              <a:rPr lang="en-US" altLang="zh-CN" sz="4400" b="1" dirty="0">
                <a:solidFill>
                  <a:srgbClr val="414141"/>
                </a:solidFill>
                <a:latin typeface="微软雅黑" panose="020B0503020204020204" pitchFamily="34" charset="-122"/>
                <a:ea typeface="宋体" panose="02010600030101010101" pitchFamily="2" charset="-122"/>
              </a:rPr>
              <a:t>API</a:t>
            </a:r>
            <a:endParaRPr lang="en-US" altLang="zh-CN" sz="4400" b="1" dirty="0">
              <a:solidFill>
                <a:srgbClr val="414141"/>
              </a:solidFill>
              <a:latin typeface="微软雅黑" panose="020B0503020204020204" pitchFamily="34" charset="-122"/>
              <a:ea typeface="宋体" panose="02010600030101010101" pitchFamily="2" charset="-122"/>
            </a:endParaRPr>
          </a:p>
          <a:p>
            <a:pPr algn="l" eaLnBrk="1" hangingPunct="1">
              <a:lnSpc>
                <a:spcPct val="150000"/>
              </a:lnSpc>
            </a:pPr>
            <a:r>
              <a:rPr lang="zh-CN" altLang="en-US" sz="4400" b="1" dirty="0">
                <a:solidFill>
                  <a:srgbClr val="414141"/>
                </a:solidFill>
                <a:latin typeface="微软雅黑" panose="020B0503020204020204" pitchFamily="34" charset="-122"/>
                <a:ea typeface="宋体" panose="02010600030101010101" pitchFamily="2" charset="-122"/>
              </a:rPr>
              <a:t>四、线程池相关实例</a:t>
            </a:r>
            <a:endParaRPr lang="zh-CN" altLang="en-US" sz="4400" b="1" dirty="0">
              <a:solidFill>
                <a:srgbClr val="414141"/>
              </a:solidFill>
              <a:latin typeface="微软雅黑" panose="020B0503020204020204" pitchFamily="34" charset="-122"/>
              <a:ea typeface="宋体" panose="02010600030101010101" pitchFamily="2" charset="-122"/>
            </a:endParaRPr>
          </a:p>
          <a:p>
            <a:pPr algn="l" eaLnBrk="1" hangingPunct="1">
              <a:lnSpc>
                <a:spcPct val="150000"/>
              </a:lnSpc>
            </a:pPr>
            <a:r>
              <a:rPr lang="zh-CN" altLang="en-US" sz="4400" b="1" dirty="0">
                <a:solidFill>
                  <a:srgbClr val="414141"/>
                </a:solidFill>
                <a:latin typeface="微软雅黑" panose="020B0503020204020204" pitchFamily="34" charset="-122"/>
                <a:ea typeface="宋体" panose="02010600030101010101" pitchFamily="2" charset="-122"/>
              </a:rPr>
              <a:t>五、合理配置线程池大小</a:t>
            </a:r>
            <a:endParaRPr lang="zh-CN" altLang="en-US" sz="4400" b="1" dirty="0">
              <a:solidFill>
                <a:srgbClr val="414141"/>
              </a:solidFill>
              <a:latin typeface="微软雅黑" panose="020B0503020204020204" pitchFamily="34"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2" name="文本框 1"/>
          <p:cNvSpPr txBox="1"/>
          <p:nvPr/>
        </p:nvSpPr>
        <p:spPr>
          <a:xfrm>
            <a:off x="775335" y="405765"/>
            <a:ext cx="11518265" cy="8678545"/>
          </a:xfrm>
          <a:prstGeom prst="rect">
            <a:avLst/>
          </a:prstGeom>
          <a:noFill/>
        </p:spPr>
        <p:txBody>
          <a:bodyPr wrap="square" rtlCol="0">
            <a:spAutoFit/>
          </a:bodyPr>
          <a:p>
            <a:r>
              <a:rPr lang="zh-CN" altLang="en-US" sz="3600" b="1" dirty="0">
                <a:solidFill>
                  <a:srgbClr val="414141"/>
                </a:solidFill>
                <a:latin typeface="微软雅黑" panose="020B0503020204020204" pitchFamily="34" charset="-122"/>
                <a:ea typeface="宋体" panose="02010600030101010101" pitchFamily="2" charset="-122"/>
              </a:rPr>
              <a:t>向线程池提交任务方法</a:t>
            </a:r>
            <a:r>
              <a:rPr lang="zh-CN" altLang="en-US" sz="3600" dirty="0">
                <a:solidFill>
                  <a:srgbClr val="414141"/>
                </a:solidFill>
                <a:latin typeface="微软雅黑" panose="020B0503020204020204" pitchFamily="34" charset="-122"/>
                <a:ea typeface="宋体" panose="02010600030101010101" pitchFamily="2" charset="-122"/>
              </a:rPr>
              <a:t>：</a:t>
            </a:r>
            <a:endParaRPr lang="zh-CN" altLang="en-US" sz="3600" dirty="0">
              <a:solidFill>
                <a:srgbClr val="414141"/>
              </a:solidFill>
              <a:latin typeface="微软雅黑" panose="020B0503020204020204" pitchFamily="34" charset="-122"/>
              <a:ea typeface="宋体" panose="02010600030101010101" pitchFamily="2" charset="-122"/>
            </a:endParaRPr>
          </a:p>
          <a:p>
            <a:pPr marL="571500" indent="-571500">
              <a:buFont typeface="Arial" panose="020B0604020202020204" pitchFamily="34" charset="0"/>
              <a:buChar char="•"/>
            </a:pPr>
            <a:r>
              <a:rPr lang="zh-CN" altLang="en-US" sz="3600" dirty="0">
                <a:solidFill>
                  <a:srgbClr val="C00000"/>
                </a:solidFill>
                <a:latin typeface="微软雅黑" panose="020B0503020204020204" pitchFamily="34" charset="-122"/>
                <a:ea typeface="宋体" panose="02010600030101010101" pitchFamily="2" charset="-122"/>
              </a:rPr>
              <a:t>execute()方法：</a:t>
            </a:r>
            <a:endParaRPr lang="zh-CN" altLang="en-US" sz="3600" dirty="0">
              <a:solidFill>
                <a:srgbClr val="414141"/>
              </a:solidFill>
              <a:latin typeface="微软雅黑" panose="020B0503020204020204" pitchFamily="34" charset="-122"/>
              <a:ea typeface="宋体" panose="02010600030101010101" pitchFamily="2" charset="-122"/>
            </a:endParaRPr>
          </a:p>
          <a:p>
            <a:r>
              <a:rPr lang="zh-CN" altLang="en-US" sz="3600" dirty="0">
                <a:solidFill>
                  <a:srgbClr val="414141"/>
                </a:solidFill>
                <a:latin typeface="微软雅黑" panose="020B0503020204020204" pitchFamily="34" charset="-122"/>
                <a:ea typeface="宋体" panose="02010600030101010101" pitchFamily="2" charset="-122"/>
              </a:rPr>
              <a:t>实际上是Executor中声明的方法，在ThreadPoolExecutor进行了具体的实现，这个方法是ThreadPoolExecutor的核心方法，通过这个方法可以向线程池提交一个任务，交由线程池去执行。</a:t>
            </a:r>
            <a:endParaRPr lang="zh-CN" altLang="en-US" sz="3600" dirty="0">
              <a:solidFill>
                <a:srgbClr val="414141"/>
              </a:solidFill>
              <a:latin typeface="微软雅黑" panose="020B0503020204020204" pitchFamily="34" charset="-122"/>
              <a:ea typeface="宋体" panose="02010600030101010101" pitchFamily="2" charset="-122"/>
            </a:endParaRPr>
          </a:p>
          <a:p>
            <a:endParaRPr lang="zh-CN" altLang="en-US" sz="3600" dirty="0">
              <a:solidFill>
                <a:srgbClr val="414141"/>
              </a:solidFill>
              <a:latin typeface="微软雅黑" panose="020B0503020204020204" pitchFamily="34" charset="-122"/>
              <a:ea typeface="宋体" panose="02010600030101010101" pitchFamily="2" charset="-122"/>
            </a:endParaRPr>
          </a:p>
          <a:p>
            <a:pPr>
              <a:buFont typeface="Arial" panose="020B0604020202020204" pitchFamily="34" charset="0"/>
              <a:buChar char="•"/>
            </a:pPr>
            <a:r>
              <a:rPr lang="zh-CN" altLang="en-US" sz="3600" dirty="0">
                <a:solidFill>
                  <a:srgbClr val="C00000"/>
                </a:solidFill>
                <a:latin typeface="微软雅黑" panose="020B0503020204020204" pitchFamily="34" charset="-122"/>
                <a:ea typeface="宋体" panose="02010600030101010101" pitchFamily="2" charset="-122"/>
              </a:rPr>
              <a:t>　submit()方法：</a:t>
            </a:r>
            <a:endParaRPr lang="zh-CN" altLang="en-US" sz="3600" dirty="0">
              <a:solidFill>
                <a:srgbClr val="414141"/>
              </a:solidFill>
              <a:latin typeface="微软雅黑" panose="020B0503020204020204" pitchFamily="34" charset="-122"/>
              <a:ea typeface="宋体" panose="02010600030101010101" pitchFamily="2" charset="-122"/>
            </a:endParaRPr>
          </a:p>
          <a:p>
            <a:r>
              <a:rPr lang="zh-CN" altLang="en-US" sz="3600" dirty="0">
                <a:solidFill>
                  <a:srgbClr val="414141"/>
                </a:solidFill>
                <a:latin typeface="微软雅黑" panose="020B0503020204020204" pitchFamily="34" charset="-122"/>
                <a:ea typeface="宋体" panose="02010600030101010101" pitchFamily="2" charset="-122"/>
              </a:rPr>
              <a:t>是在ExecutorService中声明的方法，在AbstractExecutorService就已经有了具体的实现，在ThreadPoolExecutor中并没有对其进行重写，这个方法也是用来向线程池提交任务的，但是它和execute()方法不同，它能够返回任务执行的结果，去看submit()方法的实现，会发现它实际上还是调用的execute()方法，只不过它利用了Future来获取任务执行结果。</a:t>
            </a:r>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2" name="文本框 1"/>
          <p:cNvSpPr txBox="1"/>
          <p:nvPr/>
        </p:nvSpPr>
        <p:spPr>
          <a:xfrm>
            <a:off x="775335" y="398780"/>
            <a:ext cx="11257280" cy="5077460"/>
          </a:xfrm>
          <a:prstGeom prst="rect">
            <a:avLst/>
          </a:prstGeom>
          <a:noFill/>
        </p:spPr>
        <p:txBody>
          <a:bodyPr wrap="square" rtlCol="0" anchor="t">
            <a:spAutoFit/>
          </a:bodyPr>
          <a:p>
            <a:pPr algn="l">
              <a:buNone/>
            </a:pPr>
            <a:r>
              <a:rPr lang="zh-CN" altLang="en-US" sz="3600" b="1" dirty="0">
                <a:solidFill>
                  <a:srgbClr val="414141"/>
                </a:solidFill>
                <a:latin typeface="微软雅黑" panose="020B0503020204020204" pitchFamily="34" charset="-122"/>
                <a:ea typeface="微软雅黑" panose="020B0503020204020204" pitchFamily="34" charset="-122"/>
                <a:sym typeface="+mn-ea"/>
              </a:rPr>
              <a:t>关闭线程池的方法</a:t>
            </a:r>
            <a:r>
              <a:rPr lang="zh-CN" altLang="en-US" sz="3600" b="1" dirty="0">
                <a:solidFill>
                  <a:srgbClr val="414141"/>
                </a:solidFill>
                <a:latin typeface="+mj-lt"/>
                <a:ea typeface="方正姚体" panose="02010601030101010101" charset="-122"/>
                <a:sym typeface="+mn-ea"/>
              </a:rPr>
              <a:t>：</a:t>
            </a:r>
            <a:endParaRPr lang="zh-CN" altLang="en-US" sz="3600" b="1" dirty="0">
              <a:solidFill>
                <a:srgbClr val="414141"/>
              </a:solidFill>
              <a:latin typeface="+mj-lt"/>
              <a:ea typeface="方正姚体" panose="02010601030101010101" charset="-122"/>
              <a:sym typeface="+mn-ea"/>
            </a:endParaRPr>
          </a:p>
          <a:p>
            <a:pPr algn="l">
              <a:buNone/>
            </a:pPr>
            <a:endParaRPr lang="zh-CN" altLang="en-US" sz="3600" dirty="0">
              <a:solidFill>
                <a:srgbClr val="414141"/>
              </a:solidFill>
              <a:latin typeface="微软雅黑" panose="020B0503020204020204" pitchFamily="34" charset="-122"/>
              <a:ea typeface="宋体" panose="02010600030101010101" pitchFamily="2" charset="-122"/>
            </a:endParaRPr>
          </a:p>
          <a:p>
            <a:pPr marL="571500" indent="-571500" algn="l">
              <a:buFont typeface="Arial" panose="020B0604020202020204" pitchFamily="34" charset="0"/>
              <a:buChar char="•"/>
            </a:pPr>
            <a:r>
              <a:rPr lang="en-US" altLang="zh-CN" sz="3600" dirty="0">
                <a:solidFill>
                  <a:srgbClr val="C00000"/>
                </a:solidFill>
                <a:latin typeface="微软雅黑" panose="020B0503020204020204" pitchFamily="34" charset="-122"/>
                <a:ea typeface="宋体" panose="02010600030101010101" pitchFamily="2" charset="-122"/>
                <a:sym typeface="+mn-ea"/>
              </a:rPr>
              <a:t>showdown</a:t>
            </a:r>
            <a:r>
              <a:rPr lang="zh-CN" altLang="en-US" sz="3600" dirty="0">
                <a:solidFill>
                  <a:srgbClr val="C00000"/>
                </a:solidFill>
                <a:latin typeface="微软雅黑" panose="020B0503020204020204" pitchFamily="34" charset="-122"/>
                <a:ea typeface="宋体" panose="02010600030101010101" pitchFamily="2" charset="-122"/>
                <a:sym typeface="+mn-ea"/>
              </a:rPr>
              <a:t>()方法：</a:t>
            </a:r>
            <a:endParaRPr lang="zh-CN" altLang="en-US" sz="3600" dirty="0">
              <a:solidFill>
                <a:srgbClr val="414141"/>
              </a:solidFill>
              <a:latin typeface="微软雅黑" panose="020B0503020204020204" pitchFamily="34" charset="-122"/>
              <a:ea typeface="宋体" panose="02010600030101010101" pitchFamily="2" charset="-122"/>
            </a:endParaRPr>
          </a:p>
          <a:p>
            <a:pPr algn="l">
              <a:buNone/>
            </a:pPr>
            <a:r>
              <a:rPr lang="zh-CN" altLang="en-US" sz="3600" dirty="0">
                <a:solidFill>
                  <a:srgbClr val="414141"/>
                </a:solidFill>
                <a:latin typeface="微软雅黑" panose="020B0503020204020204" pitchFamily="34" charset="-122"/>
                <a:ea typeface="宋体" panose="02010600030101010101" pitchFamily="2" charset="-122"/>
                <a:sym typeface="+mn-ea"/>
              </a:rPr>
              <a:t>不会立即终止线程池，而是要等所有任务缓存队列中的任务都执行完后才终止，但再也不会接受新的任务</a:t>
            </a:r>
            <a:r>
              <a:rPr lang="en-US" altLang="zh-CN" sz="3600" dirty="0">
                <a:solidFill>
                  <a:srgbClr val="414141"/>
                </a:solidFill>
                <a:latin typeface="微软雅黑" panose="020B0503020204020204" pitchFamily="34" charset="-122"/>
                <a:ea typeface="宋体" panose="02010600030101010101" pitchFamily="2" charset="-122"/>
                <a:sym typeface="+mn-ea"/>
              </a:rPr>
              <a:t>.</a:t>
            </a:r>
            <a:endParaRPr lang="zh-CN" altLang="en-US" sz="3600" dirty="0">
              <a:solidFill>
                <a:srgbClr val="414141"/>
              </a:solidFill>
              <a:latin typeface="微软雅黑" panose="020B0503020204020204" pitchFamily="34" charset="-122"/>
              <a:ea typeface="宋体" panose="02010600030101010101" pitchFamily="2" charset="-122"/>
              <a:sym typeface="+mn-ea"/>
            </a:endParaRPr>
          </a:p>
          <a:p>
            <a:pPr algn="l">
              <a:buNone/>
            </a:pPr>
            <a:endParaRPr lang="zh-CN" altLang="en-US" sz="3600" dirty="0">
              <a:solidFill>
                <a:srgbClr val="414141"/>
              </a:solidFill>
              <a:latin typeface="微软雅黑" panose="020B0503020204020204" pitchFamily="34" charset="-122"/>
              <a:ea typeface="宋体" panose="02010600030101010101" pitchFamily="2" charset="-122"/>
            </a:endParaRPr>
          </a:p>
          <a:p>
            <a:pPr marL="571500" indent="-571500" algn="l">
              <a:buFont typeface="Arial" panose="020B0604020202020204" pitchFamily="34" charset="0"/>
              <a:buChar char="•"/>
            </a:pPr>
            <a:r>
              <a:rPr lang="zh-CN" altLang="en-US" sz="3600" dirty="0">
                <a:solidFill>
                  <a:srgbClr val="C00000"/>
                </a:solidFill>
                <a:latin typeface="微软雅黑" panose="020B0503020204020204" pitchFamily="34" charset="-122"/>
                <a:ea typeface="宋体" panose="02010600030101010101" pitchFamily="2" charset="-122"/>
                <a:sym typeface="+mn-ea"/>
              </a:rPr>
              <a:t>s</a:t>
            </a:r>
            <a:r>
              <a:rPr lang="en-US" altLang="zh-CN" sz="3600" dirty="0">
                <a:solidFill>
                  <a:srgbClr val="C00000"/>
                </a:solidFill>
                <a:latin typeface="微软雅黑" panose="020B0503020204020204" pitchFamily="34" charset="-122"/>
                <a:ea typeface="宋体" panose="02010600030101010101" pitchFamily="2" charset="-122"/>
                <a:sym typeface="+mn-ea"/>
              </a:rPr>
              <a:t>howdownNow</a:t>
            </a:r>
            <a:r>
              <a:rPr lang="zh-CN" altLang="en-US" sz="3600" dirty="0">
                <a:solidFill>
                  <a:srgbClr val="C00000"/>
                </a:solidFill>
                <a:latin typeface="微软雅黑" panose="020B0503020204020204" pitchFamily="34" charset="-122"/>
                <a:ea typeface="宋体" panose="02010600030101010101" pitchFamily="2" charset="-122"/>
                <a:sym typeface="+mn-ea"/>
              </a:rPr>
              <a:t>()方法：</a:t>
            </a:r>
            <a:endParaRPr lang="zh-CN" altLang="en-US" sz="3600" dirty="0">
              <a:solidFill>
                <a:srgbClr val="414141"/>
              </a:solidFill>
              <a:latin typeface="微软雅黑" panose="020B0503020204020204" pitchFamily="34" charset="-122"/>
              <a:ea typeface="宋体" panose="02010600030101010101" pitchFamily="2" charset="-122"/>
            </a:endParaRPr>
          </a:p>
          <a:p>
            <a:pPr algn="l">
              <a:buNone/>
            </a:pPr>
            <a:r>
              <a:rPr lang="zh-CN" altLang="en-US" sz="3600" dirty="0">
                <a:solidFill>
                  <a:srgbClr val="414141"/>
                </a:solidFill>
                <a:latin typeface="微软雅黑" panose="020B0503020204020204" pitchFamily="34" charset="-122"/>
                <a:ea typeface="宋体" panose="02010600030101010101" pitchFamily="2" charset="-122"/>
                <a:sym typeface="+mn-ea"/>
              </a:rPr>
              <a:t>立即终止线程池，并尝试打断正在执行的任务，并且清空任务缓存队列，返回尚未执行的任务</a:t>
            </a:r>
            <a:r>
              <a:rPr lang="en-US" altLang="zh-CN" sz="3600" dirty="0">
                <a:solidFill>
                  <a:srgbClr val="414141"/>
                </a:solidFill>
                <a:latin typeface="微软雅黑" panose="020B0503020204020204" pitchFamily="34" charset="-122"/>
                <a:ea typeface="宋体" panose="02010600030101010101" pitchFamily="2" charset="-122"/>
                <a:sym typeface="+mn-ea"/>
              </a:rPr>
              <a:t>.</a:t>
            </a:r>
            <a:endParaRPr lang="en-US" altLang="zh-CN" sz="3600" dirty="0">
              <a:solidFill>
                <a:srgbClr val="414141"/>
              </a:solidFill>
              <a:latin typeface="微软雅黑" panose="020B0503020204020204" pitchFamily="34" charset="-122"/>
              <a:ea typeface="宋体" panose="02010600030101010101" pitchFamily="2"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4" name="文本框 3"/>
          <p:cNvSpPr txBox="1"/>
          <p:nvPr/>
        </p:nvSpPr>
        <p:spPr>
          <a:xfrm>
            <a:off x="504190" y="319405"/>
            <a:ext cx="11865610" cy="4399915"/>
          </a:xfrm>
          <a:prstGeom prst="rect">
            <a:avLst/>
          </a:prstGeom>
          <a:noFill/>
        </p:spPr>
        <p:txBody>
          <a:bodyPr wrap="square" rtlCol="0">
            <a:spAutoFit/>
          </a:bodyPr>
          <a:p>
            <a:r>
              <a:rPr lang="zh-CN" altLang="en-US" sz="4000" b="1"/>
              <a:t>其他</a:t>
            </a:r>
            <a:r>
              <a:rPr lang="en-US" altLang="zh-CN" sz="4000" b="1"/>
              <a:t>API</a:t>
            </a:r>
            <a:r>
              <a:rPr lang="zh-CN" altLang="en-US" sz="4000" b="1"/>
              <a:t>：</a:t>
            </a:r>
            <a:endParaRPr lang="zh-CN" altLang="en-US" sz="4000"/>
          </a:p>
          <a:p>
            <a:pPr marL="571500" indent="-571500">
              <a:lnSpc>
                <a:spcPct val="150000"/>
              </a:lnSpc>
              <a:buFont typeface="Arial" panose="020B0604020202020204" pitchFamily="34" charset="0"/>
              <a:buChar char="•"/>
            </a:pPr>
            <a:r>
              <a:rPr lang="zh-CN" altLang="en-US" sz="4000"/>
              <a:t>getQueue() </a:t>
            </a:r>
            <a:endParaRPr lang="zh-CN" altLang="en-US" sz="4000"/>
          </a:p>
          <a:p>
            <a:pPr marL="571500" indent="-571500">
              <a:lnSpc>
                <a:spcPct val="150000"/>
              </a:lnSpc>
              <a:buFont typeface="Arial" panose="020B0604020202020204" pitchFamily="34" charset="0"/>
              <a:buChar char="•"/>
            </a:pPr>
            <a:r>
              <a:rPr lang="zh-CN" altLang="en-US" sz="4000"/>
              <a:t>getPoolSize() </a:t>
            </a:r>
            <a:endParaRPr lang="zh-CN" altLang="en-US" sz="4000"/>
          </a:p>
          <a:p>
            <a:pPr marL="571500" indent="-571500">
              <a:lnSpc>
                <a:spcPct val="150000"/>
              </a:lnSpc>
              <a:buFont typeface="Arial" panose="020B0604020202020204" pitchFamily="34" charset="0"/>
              <a:buChar char="•"/>
            </a:pPr>
            <a:r>
              <a:rPr lang="zh-CN" altLang="en-US" sz="4000"/>
              <a:t>getActiveCount()</a:t>
            </a:r>
            <a:endParaRPr lang="zh-CN" altLang="en-US" sz="4000"/>
          </a:p>
          <a:p>
            <a:pPr marL="571500" indent="-571500">
              <a:lnSpc>
                <a:spcPct val="150000"/>
              </a:lnSpc>
              <a:buFont typeface="Arial" panose="020B0604020202020204" pitchFamily="34" charset="0"/>
              <a:buChar char="•"/>
            </a:pPr>
            <a:r>
              <a:rPr lang="zh-CN" altLang="en-US" sz="4000"/>
              <a:t>getCompletedTaskCount()</a:t>
            </a:r>
            <a:r>
              <a:rPr lang="en-US" altLang="zh-CN" sz="4000"/>
              <a:t>……</a:t>
            </a:r>
            <a:endParaRPr lang="en-US" altLang="zh-CN"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0" y="0"/>
            <a:ext cx="13004800" cy="9753600"/>
          </a:xfrm>
          <a:custGeom>
            <a:avLst/>
            <a:gdLst>
              <a:gd name="connsiteX0" fmla="*/ 0 w 13004800"/>
              <a:gd name="connsiteY0" fmla="*/ 9753600 h 9753600"/>
              <a:gd name="connsiteX1" fmla="*/ 13004800 w 13004800"/>
              <a:gd name="connsiteY1" fmla="*/ 9753600 h 9753600"/>
              <a:gd name="connsiteX2" fmla="*/ 13004800 w 13004800"/>
              <a:gd name="connsiteY2" fmla="*/ 0 h 9753600"/>
              <a:gd name="connsiteX3" fmla="*/ 0 w 13004800"/>
              <a:gd name="connsiteY3" fmla="*/ 0 h 9753600"/>
              <a:gd name="connsiteX4" fmla="*/ 0 w 13004800"/>
              <a:gd name="connsiteY4" fmla="*/ 9753600 h 9753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004800" h="9753600">
                <a:moveTo>
                  <a:pt x="0" y="9753600"/>
                </a:moveTo>
                <a:lnTo>
                  <a:pt x="13004800" y="9753600"/>
                </a:lnTo>
                <a:lnTo>
                  <a:pt x="13004800" y="0"/>
                </a:lnTo>
                <a:lnTo>
                  <a:pt x="0" y="0"/>
                </a:lnTo>
                <a:lnTo>
                  <a:pt x="0" y="9753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Freeform 3"/>
          <p:cNvSpPr/>
          <p:nvPr/>
        </p:nvSpPr>
        <p:spPr>
          <a:xfrm>
            <a:off x="501650" y="21717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Freeform 3"/>
          <p:cNvSpPr/>
          <p:nvPr/>
        </p:nvSpPr>
        <p:spPr>
          <a:xfrm>
            <a:off x="501650" y="6350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2533"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22534" name="TextBox 1"/>
          <p:cNvSpPr txBox="1"/>
          <p:nvPr/>
        </p:nvSpPr>
        <p:spPr>
          <a:xfrm>
            <a:off x="762000" y="938530"/>
            <a:ext cx="8035290" cy="942975"/>
          </a:xfrm>
          <a:prstGeom prst="rect">
            <a:avLst/>
          </a:prstGeom>
          <a:noFill/>
          <a:ln w="9525">
            <a:noFill/>
          </a:ln>
        </p:spPr>
        <p:txBody>
          <a:bodyPr wrap="none" lIns="0" tIns="0" rIns="0">
            <a:spAutoFit/>
          </a:bodyPr>
          <a:p>
            <a:pPr algn="l" eaLnBrk="1" hangingPunct="1">
              <a:lnSpc>
                <a:spcPts val="7000"/>
              </a:lnSpc>
            </a:pPr>
            <a:r>
              <a:rPr lang="zh-CN" altLang="en-US" sz="7000" b="1" dirty="0">
                <a:solidFill>
                  <a:srgbClr val="D93E2B"/>
                </a:solidFill>
                <a:latin typeface="微软雅黑" panose="020B0503020204020204" pitchFamily="34" charset="-122"/>
                <a:ea typeface="宋体" panose="02010600030101010101" pitchFamily="2" charset="-122"/>
                <a:sym typeface="+mn-ea"/>
              </a:rPr>
              <a:t>四、线程池相关实例</a:t>
            </a:r>
            <a:endParaRPr lang="en-US" altLang="zh-CN" sz="7000" dirty="0">
              <a:solidFill>
                <a:srgbClr val="D93E2B"/>
              </a:solidFill>
              <a:latin typeface="微软雅黑" panose="020B0503020204020204" pitchFamily="34" charset="-122"/>
              <a:ea typeface="宋体" panose="02010600030101010101" pitchFamily="2" charset="-122"/>
            </a:endParaRPr>
          </a:p>
        </p:txBody>
      </p:sp>
      <p:sp>
        <p:nvSpPr>
          <p:cNvPr id="6" name="TextBox 1"/>
          <p:cNvSpPr txBox="1"/>
          <p:nvPr/>
        </p:nvSpPr>
        <p:spPr>
          <a:xfrm>
            <a:off x="558800" y="4241800"/>
            <a:ext cx="274320" cy="3161665"/>
          </a:xfrm>
          <a:prstGeom prst="rect">
            <a:avLst/>
          </a:prstGeom>
          <a:noFill/>
        </p:spPr>
        <p:txBody>
          <a:bodyPr wrap="none" lIns="0" tIns="0" rIns="0" rtlCol="0">
            <a:spAutoFit/>
          </a:bodyPr>
          <a:lstStyle/>
          <a:p>
            <a:pPr marR="0" defTabSz="914400" eaLnBrk="1" fontAlgn="auto" hangingPunct="1">
              <a:lnSpc>
                <a:spcPts val="2100"/>
              </a:lnSpc>
              <a:spcBef>
                <a:spcPts val="0"/>
              </a:spcBef>
              <a:spcAft>
                <a:spcPts val="0"/>
              </a:spcAft>
              <a:buClrTx/>
              <a:buSzTx/>
              <a:buFontTx/>
              <a:buNone/>
              <a:defRPr/>
            </a:pPr>
            <a:r>
              <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rPr>
              <a:t>❖</a:t>
            </a: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2400"/>
              </a:lnSpc>
              <a:spcBef>
                <a:spcPts val="0"/>
              </a:spcBef>
              <a:spcAft>
                <a:spcPts val="0"/>
              </a:spcAft>
              <a:buClrTx/>
              <a:buSzTx/>
              <a:buFontTx/>
              <a:buNone/>
              <a:defRPr/>
            </a:pP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2400"/>
              </a:lnSpc>
              <a:spcBef>
                <a:spcPts val="0"/>
              </a:spcBef>
              <a:spcAft>
                <a:spcPts val="0"/>
              </a:spcAft>
              <a:buClrTx/>
              <a:buSzTx/>
              <a:buFontTx/>
              <a:buNone/>
              <a:defRPr/>
            </a:pP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2400"/>
              </a:lnSpc>
              <a:spcBef>
                <a:spcPts val="0"/>
              </a:spcBef>
              <a:spcAft>
                <a:spcPts val="0"/>
              </a:spcAft>
              <a:buClrTx/>
              <a:buSzTx/>
              <a:buFontTx/>
              <a:buNone/>
              <a:defRPr/>
            </a:pP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p:txBody>
      </p:sp>
      <p:sp>
        <p:nvSpPr>
          <p:cNvPr id="22536" name="TextBox 1"/>
          <p:cNvSpPr txBox="1"/>
          <p:nvPr/>
        </p:nvSpPr>
        <p:spPr>
          <a:xfrm>
            <a:off x="1028700" y="4051300"/>
            <a:ext cx="2204720" cy="686435"/>
          </a:xfrm>
          <a:prstGeom prst="rect">
            <a:avLst/>
          </a:prstGeom>
          <a:noFill/>
          <a:ln w="9525">
            <a:noFill/>
          </a:ln>
        </p:spPr>
        <p:txBody>
          <a:bodyPr wrap="none" lIns="0" tIns="0" rIns="0">
            <a:spAutoFit/>
          </a:bodyPr>
          <a:p>
            <a:pPr eaLnBrk="1" hangingPunct="1">
              <a:lnSpc>
                <a:spcPts val="5000"/>
              </a:lnSpc>
            </a:pPr>
            <a:r>
              <a:rPr lang="zh-CN" altLang="en-US" sz="3600" dirty="0">
                <a:solidFill>
                  <a:srgbClr val="414141"/>
                </a:solidFill>
                <a:latin typeface="华文宋体" panose="02010600040101010101" pitchFamily="2" charset="-122"/>
                <a:ea typeface="宋体" panose="02010600030101010101" pitchFamily="2" charset="-122"/>
              </a:rPr>
              <a:t>详见</a:t>
            </a:r>
            <a:r>
              <a:rPr lang="en-US" altLang="zh-CN" sz="3600" dirty="0">
                <a:solidFill>
                  <a:srgbClr val="414141"/>
                </a:solidFill>
                <a:latin typeface="华文宋体" panose="02010600040101010101" pitchFamily="2" charset="-122"/>
                <a:ea typeface="宋体" panose="02010600030101010101" pitchFamily="2" charset="-122"/>
              </a:rPr>
              <a:t>Eclipse</a:t>
            </a:r>
            <a:endParaRPr lang="en-US" altLang="zh-CN" sz="3600" dirty="0">
              <a:solidFill>
                <a:srgbClr val="414141"/>
              </a:solidFill>
              <a:latin typeface="华文宋体" panose="02010600040101010101" pitchFamily="2" charset="-122"/>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33"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2" name="文本框 1"/>
          <p:cNvSpPr txBox="1"/>
          <p:nvPr/>
        </p:nvSpPr>
        <p:spPr>
          <a:xfrm>
            <a:off x="676275" y="848995"/>
            <a:ext cx="11062335" cy="1722120"/>
          </a:xfrm>
          <a:prstGeom prst="rect">
            <a:avLst/>
          </a:prstGeom>
          <a:noFill/>
        </p:spPr>
        <p:txBody>
          <a:bodyPr wrap="square" rtlCol="0">
            <a:spAutoFit/>
          </a:bodyPr>
          <a:p>
            <a:r>
              <a:rPr lang="zh-CN" altLang="en-US" sz="7000" b="1" dirty="0">
                <a:solidFill>
                  <a:srgbClr val="D93E2B"/>
                </a:solidFill>
                <a:latin typeface="微软雅黑" panose="020B0503020204020204" pitchFamily="34" charset="-122"/>
                <a:ea typeface="宋体" panose="02010600030101010101" pitchFamily="2" charset="-122"/>
                <a:sym typeface="+mn-ea"/>
              </a:rPr>
              <a:t>五、合理配置线程池大小</a:t>
            </a:r>
            <a:endParaRPr lang="zh-CN" altLang="en-US" sz="7000" b="1" dirty="0">
              <a:solidFill>
                <a:srgbClr val="D93E2B"/>
              </a:solidFill>
              <a:latin typeface="微软雅黑" panose="020B0503020204020204" pitchFamily="34" charset="-122"/>
              <a:ea typeface="宋体" panose="02010600030101010101" pitchFamily="2" charset="-122"/>
            </a:endParaRPr>
          </a:p>
          <a:p>
            <a:endParaRPr lang="en-US" altLang="zh-CN" dirty="0">
              <a:solidFill>
                <a:srgbClr val="D93E2B"/>
              </a:solidFill>
              <a:latin typeface="微软雅黑" panose="020B0503020204020204" pitchFamily="34" charset="-122"/>
              <a:ea typeface="宋体" panose="02010600030101010101" pitchFamily="2" charset="-122"/>
            </a:endParaRPr>
          </a:p>
          <a:p>
            <a:endParaRPr lang="zh-CN" altLang="en-US"/>
          </a:p>
        </p:txBody>
      </p:sp>
      <p:sp>
        <p:nvSpPr>
          <p:cNvPr id="3" name="文本框 2"/>
          <p:cNvSpPr txBox="1"/>
          <p:nvPr/>
        </p:nvSpPr>
        <p:spPr>
          <a:xfrm>
            <a:off x="688975" y="2585720"/>
            <a:ext cx="11680825" cy="7847330"/>
          </a:xfrm>
          <a:prstGeom prst="rect">
            <a:avLst/>
          </a:prstGeom>
          <a:noFill/>
        </p:spPr>
        <p:txBody>
          <a:bodyPr wrap="square" rtlCol="0">
            <a:spAutoFit/>
          </a:bodyPr>
          <a:p>
            <a:r>
              <a:rPr lang="zh-CN" altLang="en-US" sz="3600" dirty="0">
                <a:solidFill>
                  <a:srgbClr val="414141"/>
                </a:solidFill>
                <a:latin typeface="微软雅黑" panose="020B0503020204020204" pitchFamily="34" charset="-122"/>
                <a:ea typeface="宋体" panose="02010600030101010101" pitchFamily="2" charset="-122"/>
              </a:rPr>
              <a:t>高并发、任务执行时间短的业务怎样使用线程池？并发不高、任务执行时间长的业务怎样使用线程池？并发高、业务执行时间长的业务怎样使用线程池？ </a:t>
            </a:r>
            <a:endParaRPr lang="zh-CN" altLang="en-US" sz="3600" dirty="0">
              <a:solidFill>
                <a:srgbClr val="414141"/>
              </a:solidFill>
              <a:latin typeface="微软雅黑" panose="020B0503020204020204" pitchFamily="34" charset="-122"/>
              <a:ea typeface="宋体" panose="02010600030101010101" pitchFamily="2" charset="-122"/>
            </a:endParaRPr>
          </a:p>
          <a:p>
            <a:r>
              <a:rPr lang="zh-CN" altLang="en-US" sz="3600" dirty="0">
                <a:solidFill>
                  <a:srgbClr val="414141"/>
                </a:solidFill>
                <a:latin typeface="微软雅黑" panose="020B0503020204020204" pitchFamily="34" charset="-122"/>
                <a:ea typeface="宋体" panose="02010600030101010101" pitchFamily="2" charset="-122"/>
              </a:rPr>
              <a:t>（1）高并发、任务执行时间短的业务，线程池线程数可以设置为CPU核数+1，减少线程上下文的切换 </a:t>
            </a:r>
            <a:r>
              <a:rPr lang="en-US" altLang="zh-CN" sz="3600" dirty="0">
                <a:solidFill>
                  <a:srgbClr val="414141"/>
                </a:solidFill>
                <a:latin typeface="微软雅黑" panose="020B0503020204020204" pitchFamily="34" charset="-122"/>
                <a:ea typeface="宋体" panose="02010600030101010101" pitchFamily="2" charset="-122"/>
              </a:rPr>
              <a:t>;</a:t>
            </a:r>
            <a:endParaRPr lang="zh-CN" altLang="en-US" sz="3600" dirty="0">
              <a:solidFill>
                <a:srgbClr val="414141"/>
              </a:solidFill>
              <a:latin typeface="微软雅黑" panose="020B0503020204020204" pitchFamily="34" charset="-122"/>
              <a:ea typeface="宋体" panose="02010600030101010101" pitchFamily="2" charset="-122"/>
            </a:endParaRPr>
          </a:p>
          <a:p>
            <a:r>
              <a:rPr lang="zh-CN" altLang="en-US" sz="3600" dirty="0">
                <a:solidFill>
                  <a:srgbClr val="414141"/>
                </a:solidFill>
                <a:latin typeface="微软雅黑" panose="020B0503020204020204" pitchFamily="34" charset="-122"/>
                <a:ea typeface="宋体" panose="02010600030101010101" pitchFamily="2" charset="-122"/>
              </a:rPr>
              <a:t>（2）并发不高、任务执行时间长的业务要区分开看： </a:t>
            </a:r>
            <a:endParaRPr lang="zh-CN" altLang="en-US" sz="3600" dirty="0">
              <a:solidFill>
                <a:srgbClr val="414141"/>
              </a:solidFill>
              <a:latin typeface="微软雅黑" panose="020B0503020204020204" pitchFamily="34" charset="-122"/>
              <a:ea typeface="宋体" panose="02010600030101010101" pitchFamily="2" charset="-122"/>
            </a:endParaRPr>
          </a:p>
          <a:p>
            <a:r>
              <a:rPr lang="zh-CN" altLang="en-US" sz="3600" dirty="0">
                <a:solidFill>
                  <a:srgbClr val="414141"/>
                </a:solidFill>
                <a:latin typeface="微软雅黑" panose="020B0503020204020204" pitchFamily="34" charset="-122"/>
                <a:ea typeface="宋体" panose="02010600030101010101" pitchFamily="2" charset="-122"/>
              </a:rPr>
              <a:t>　　a）假如是业务时间长集中在IO操作上，也就是IO密集型的任务，因为IO操作并不占用CPU，所以不要让所有的CPU闲下来，可以适当加大线程池中的线程数目，让CPU处理更多的业务 </a:t>
            </a:r>
            <a:r>
              <a:rPr lang="en-US" altLang="zh-CN" sz="3600" dirty="0">
                <a:solidFill>
                  <a:srgbClr val="414141"/>
                </a:solidFill>
                <a:latin typeface="微软雅黑" panose="020B0503020204020204" pitchFamily="34" charset="-122"/>
                <a:ea typeface="宋体" panose="02010600030101010101" pitchFamily="2" charset="-122"/>
              </a:rPr>
              <a:t>;</a:t>
            </a:r>
            <a:endParaRPr lang="zh-CN" altLang="en-US" sz="3600" dirty="0">
              <a:solidFill>
                <a:srgbClr val="414141"/>
              </a:solidFill>
              <a:latin typeface="微软雅黑" panose="020B0503020204020204" pitchFamily="34" charset="-122"/>
              <a:ea typeface="宋体" panose="02010600030101010101" pitchFamily="2" charset="-122"/>
            </a:endParaRPr>
          </a:p>
          <a:p>
            <a:r>
              <a:rPr lang="zh-CN" altLang="en-US" sz="3600" dirty="0">
                <a:solidFill>
                  <a:srgbClr val="414141"/>
                </a:solidFill>
                <a:latin typeface="微软雅黑" panose="020B0503020204020204" pitchFamily="34" charset="-122"/>
                <a:ea typeface="宋体" panose="02010600030101010101" pitchFamily="2" charset="-122"/>
              </a:rPr>
              <a:t>　　b）假如是业务时间长集中在计算操作上，也就是计算密集型任务，这个就没办法了，和（1）一样吧，线程池中的线程数设置得少一些，减少线程上下文的切换 </a:t>
            </a:r>
            <a:r>
              <a:rPr lang="en-US" altLang="zh-CN" sz="3600" dirty="0">
                <a:solidFill>
                  <a:srgbClr val="414141"/>
                </a:solidFill>
                <a:latin typeface="微软雅黑" panose="020B0503020204020204" pitchFamily="34" charset="-122"/>
                <a:ea typeface="宋体" panose="02010600030101010101" pitchFamily="2" charset="-122"/>
              </a:rPr>
              <a:t>;</a:t>
            </a:r>
            <a:endParaRPr lang="zh-CN" altLang="en-US" sz="3600" dirty="0">
              <a:solidFill>
                <a:srgbClr val="414141"/>
              </a:solidFill>
              <a:latin typeface="微软雅黑" panose="020B0503020204020204" pitchFamily="34" charset="-122"/>
              <a:ea typeface="宋体" panose="02010600030101010101" pitchFamily="2" charset="-122"/>
            </a:endParaRPr>
          </a:p>
          <a:p>
            <a:endParaRPr lang="zh-CN" altLang="en-US" sz="3600" dirty="0">
              <a:solidFill>
                <a:srgbClr val="414141"/>
              </a:solidFill>
              <a:latin typeface="微软雅黑" panose="020B0503020204020204" pitchFamily="34"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635" y="0"/>
            <a:ext cx="13004800" cy="9753600"/>
          </a:xfrm>
          <a:prstGeom prst="rect">
            <a:avLst/>
          </a:prstGeom>
          <a:noFill/>
          <a:ln w="9525">
            <a:noFill/>
          </a:ln>
        </p:spPr>
      </p:pic>
      <p:sp>
        <p:nvSpPr>
          <p:cNvPr id="2" name="文本框 1"/>
          <p:cNvSpPr txBox="1"/>
          <p:nvPr/>
        </p:nvSpPr>
        <p:spPr>
          <a:xfrm>
            <a:off x="640080" y="430530"/>
            <a:ext cx="12186920" cy="368300"/>
          </a:xfrm>
          <a:prstGeom prst="rect">
            <a:avLst/>
          </a:prstGeom>
          <a:noFill/>
        </p:spPr>
        <p:txBody>
          <a:bodyPr wrap="square" rtlCol="0">
            <a:spAutoFit/>
          </a:bodyPr>
          <a:p>
            <a:endParaRPr lang="zh-CN" altLang="en-US"/>
          </a:p>
        </p:txBody>
      </p:sp>
      <p:sp>
        <p:nvSpPr>
          <p:cNvPr id="4" name="文本框 3"/>
          <p:cNvSpPr txBox="1"/>
          <p:nvPr/>
        </p:nvSpPr>
        <p:spPr>
          <a:xfrm>
            <a:off x="751205" y="442595"/>
            <a:ext cx="11161395" cy="3415030"/>
          </a:xfrm>
          <a:prstGeom prst="rect">
            <a:avLst/>
          </a:prstGeom>
          <a:noFill/>
        </p:spPr>
        <p:txBody>
          <a:bodyPr wrap="square" rtlCol="0">
            <a:spAutoFit/>
          </a:bodyPr>
          <a:p>
            <a:r>
              <a:rPr lang="zh-CN" altLang="en-US" sz="3600" dirty="0">
                <a:solidFill>
                  <a:srgbClr val="414141"/>
                </a:solidFill>
                <a:latin typeface="微软雅黑" panose="020B0503020204020204" pitchFamily="34" charset="-122"/>
                <a:ea typeface="宋体" panose="02010600030101010101" pitchFamily="2" charset="-122"/>
              </a:rPr>
              <a:t>（3）并发高、业务执行时间长，解决这种类型任务的关键不在于线程池而在于整体架构的设计，看看这些业务里面某些数据是否能做缓存是第一步，增加服务器是第二步，至于线程池的设置，设置参考（2）。最后，业务执行时间长的问题，也可能需要分析一下，看看能不能使用中间件对任务进行拆分和解耦。</a:t>
            </a:r>
            <a:endParaRPr lang="zh-CN" altLang="en-US" sz="3600" dirty="0">
              <a:solidFill>
                <a:srgbClr val="414141"/>
              </a:solidFill>
              <a:latin typeface="微软雅黑" panose="020B0503020204020204" pitchFamily="34" charset="-122"/>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12065" y="0"/>
            <a:ext cx="13004800" cy="9753600"/>
          </a:xfrm>
          <a:prstGeom prst="rect">
            <a:avLst/>
          </a:prstGeom>
          <a:noFill/>
          <a:ln w="9525">
            <a:noFill/>
          </a:ln>
        </p:spPr>
      </p:pic>
      <p:sp>
        <p:nvSpPr>
          <p:cNvPr id="2" name="文本框 1"/>
          <p:cNvSpPr txBox="1"/>
          <p:nvPr/>
        </p:nvSpPr>
        <p:spPr>
          <a:xfrm>
            <a:off x="763270" y="565785"/>
            <a:ext cx="11454130" cy="3938270"/>
          </a:xfrm>
          <a:prstGeom prst="rect">
            <a:avLst/>
          </a:prstGeom>
          <a:noFill/>
        </p:spPr>
        <p:txBody>
          <a:bodyPr wrap="square" rtlCol="0">
            <a:spAutoFit/>
          </a:bodyPr>
          <a:p>
            <a:r>
              <a:rPr lang="zh-CN" altLang="en-US" sz="4000">
                <a:solidFill>
                  <a:srgbClr val="C00000"/>
                </a:solidFill>
                <a:latin typeface="华文细黑" panose="02010600040101010101" charset="-122"/>
                <a:ea typeface="华文细黑" panose="02010600040101010101" charset="-122"/>
                <a:cs typeface="华文细黑" panose="02010600040101010101" charset="-122"/>
              </a:rPr>
              <a:t>参考资料：</a:t>
            </a:r>
            <a:endParaRPr lang="zh-CN" altLang="en-US">
              <a:latin typeface="华文细黑" panose="02010600040101010101" charset="-122"/>
              <a:ea typeface="华文细黑" panose="02010600040101010101" charset="-122"/>
              <a:cs typeface="华文细黑" panose="02010600040101010101" charset="-122"/>
            </a:endParaRPr>
          </a:p>
          <a:p>
            <a:pPr>
              <a:lnSpc>
                <a:spcPct val="150000"/>
              </a:lnSpc>
            </a:pPr>
            <a:r>
              <a:rPr lang="zh-CN" altLang="en-US" sz="2800">
                <a:latin typeface="华文细黑" panose="02010600040101010101" charset="-122"/>
                <a:ea typeface="华文细黑" panose="02010600040101010101" charset="-122"/>
                <a:cs typeface="华文细黑" panose="02010600040101010101" charset="-122"/>
              </a:rPr>
              <a:t>https://blog.csdn.net/u010723709/article/details/50377543</a:t>
            </a:r>
            <a:endParaRPr lang="zh-CN" altLang="en-US" sz="2800">
              <a:latin typeface="华文细黑" panose="02010600040101010101" charset="-122"/>
              <a:ea typeface="华文细黑" panose="02010600040101010101" charset="-122"/>
              <a:cs typeface="华文细黑" panose="02010600040101010101" charset="-122"/>
            </a:endParaRPr>
          </a:p>
          <a:p>
            <a:pPr>
              <a:lnSpc>
                <a:spcPct val="150000"/>
              </a:lnSpc>
            </a:pPr>
            <a:r>
              <a:rPr lang="zh-CN" altLang="en-US" sz="2800">
                <a:latin typeface="华文细黑" panose="02010600040101010101" charset="-122"/>
                <a:ea typeface="华文细黑" panose="02010600040101010101" charset="-122"/>
                <a:cs typeface="华文细黑" panose="02010600040101010101" charset="-122"/>
              </a:rPr>
              <a:t>https://www.cnblogs.com/dolphin0520/p/3932921.html</a:t>
            </a:r>
            <a:endParaRPr lang="zh-CN" altLang="en-US" sz="2800">
              <a:latin typeface="华文细黑" panose="02010600040101010101" charset="-122"/>
              <a:ea typeface="华文细黑" panose="02010600040101010101" charset="-122"/>
              <a:cs typeface="华文细黑" panose="02010600040101010101" charset="-122"/>
            </a:endParaRPr>
          </a:p>
          <a:p>
            <a:pPr>
              <a:lnSpc>
                <a:spcPct val="150000"/>
              </a:lnSpc>
            </a:pPr>
            <a:r>
              <a:rPr lang="zh-CN" altLang="en-US" sz="2800">
                <a:latin typeface="华文细黑" panose="02010600040101010101" charset="-122"/>
                <a:ea typeface="华文细黑" panose="02010600040101010101" charset="-122"/>
                <a:cs typeface="华文细黑" panose="02010600040101010101" charset="-122"/>
              </a:rPr>
              <a:t>https://www.cnblogs.com/yulinfeng/p/7021293.html</a:t>
            </a:r>
            <a:endParaRPr lang="zh-CN" altLang="en-US" sz="2800">
              <a:latin typeface="华文细黑" panose="02010600040101010101" charset="-122"/>
              <a:ea typeface="华文细黑" panose="02010600040101010101" charset="-122"/>
              <a:cs typeface="华文细黑" panose="02010600040101010101" charset="-122"/>
            </a:endParaRPr>
          </a:p>
          <a:p>
            <a:pPr>
              <a:lnSpc>
                <a:spcPct val="150000"/>
              </a:lnSpc>
            </a:pPr>
            <a:r>
              <a:rPr lang="zh-CN" altLang="en-US" sz="2800">
                <a:latin typeface="华文细黑" panose="02010600040101010101" charset="-122"/>
                <a:ea typeface="华文细黑" panose="02010600040101010101" charset="-122"/>
                <a:cs typeface="华文细黑" panose="02010600040101010101" charset="-122"/>
              </a:rPr>
              <a:t>https://www.cnblogs.com/aspirant/p/6920418.html</a:t>
            </a:r>
            <a:endParaRPr lang="zh-CN" altLang="en-US" sz="2800">
              <a:latin typeface="华文细黑" panose="02010600040101010101" charset="-122"/>
              <a:ea typeface="华文细黑" panose="02010600040101010101" charset="-122"/>
              <a:cs typeface="华文细黑" panose="02010600040101010101" charset="-122"/>
            </a:endParaRPr>
          </a:p>
          <a:p>
            <a:pPr>
              <a:lnSpc>
                <a:spcPct val="150000"/>
              </a:lnSpc>
            </a:pPr>
            <a:r>
              <a:rPr lang="zh-CN" altLang="en-US" sz="2800">
                <a:latin typeface="华文细黑" panose="02010600040101010101" charset="-122"/>
                <a:ea typeface="华文细黑" panose="02010600040101010101" charset="-122"/>
                <a:cs typeface="华文细黑" panose="02010600040101010101" charset="-122"/>
              </a:rPr>
              <a:t>http://blog.sina.com.cn/s/blog_911f0b780102v3fk.html</a:t>
            </a:r>
            <a:endParaRPr lang="zh-CN" altLang="en-US" sz="2800">
              <a:latin typeface="华文细黑" panose="02010600040101010101" charset="-122"/>
              <a:ea typeface="华文细黑" panose="02010600040101010101" charset="-122"/>
              <a:cs typeface="华文细黑" panose="0201060004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635" y="0"/>
            <a:ext cx="13004800" cy="9753600"/>
          </a:xfrm>
          <a:prstGeom prst="rect">
            <a:avLst/>
          </a:prstGeom>
          <a:noFill/>
          <a:ln w="9525">
            <a:noFill/>
          </a:ln>
        </p:spPr>
      </p:pic>
      <p:sp>
        <p:nvSpPr>
          <p:cNvPr id="2" name="矩形 1"/>
          <p:cNvSpPr/>
          <p:nvPr/>
        </p:nvSpPr>
        <p:spPr>
          <a:xfrm>
            <a:off x="3388995" y="3769360"/>
            <a:ext cx="6436995" cy="2214880"/>
          </a:xfrm>
          <a:prstGeom prst="rect">
            <a:avLst/>
          </a:prstGeom>
          <a:noFill/>
          <a:ln>
            <a:noFill/>
          </a:ln>
        </p:spPr>
        <p:txBody>
          <a:bodyPr wrap="square" rtlCol="0" anchor="t">
            <a:spAutoFit/>
          </a:bodyPr>
          <a:p>
            <a:pPr algn="ctr"/>
            <a:r>
              <a:rPr lang="en-US" altLang="zh-CN" sz="13800" b="1">
                <a:ln w="22225">
                  <a:solidFill>
                    <a:schemeClr val="accent2"/>
                  </a:solidFill>
                  <a:prstDash val="solid"/>
                </a:ln>
                <a:solidFill>
                  <a:schemeClr val="accent2">
                    <a:lumMod val="40000"/>
                    <a:lumOff val="60000"/>
                  </a:schemeClr>
                </a:solidFill>
                <a:effectLst/>
              </a:rPr>
              <a:t>THANKS</a:t>
            </a:r>
            <a:endParaRPr lang="en-US" altLang="zh-CN" sz="13800" b="1">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0" y="0"/>
            <a:ext cx="13004800" cy="9753600"/>
          </a:xfrm>
          <a:custGeom>
            <a:avLst/>
            <a:gdLst>
              <a:gd name="connsiteX0" fmla="*/ 0 w 13004800"/>
              <a:gd name="connsiteY0" fmla="*/ 9753600 h 9753600"/>
              <a:gd name="connsiteX1" fmla="*/ 13004800 w 13004800"/>
              <a:gd name="connsiteY1" fmla="*/ 9753600 h 9753600"/>
              <a:gd name="connsiteX2" fmla="*/ 13004800 w 13004800"/>
              <a:gd name="connsiteY2" fmla="*/ 0 h 9753600"/>
              <a:gd name="connsiteX3" fmla="*/ 0 w 13004800"/>
              <a:gd name="connsiteY3" fmla="*/ 0 h 9753600"/>
              <a:gd name="connsiteX4" fmla="*/ 0 w 13004800"/>
              <a:gd name="connsiteY4" fmla="*/ 9753600 h 9753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004800" h="9753600">
                <a:moveTo>
                  <a:pt x="0" y="9753600"/>
                </a:moveTo>
                <a:lnTo>
                  <a:pt x="13004800" y="9753600"/>
                </a:lnTo>
                <a:lnTo>
                  <a:pt x="13004800" y="0"/>
                </a:lnTo>
                <a:lnTo>
                  <a:pt x="0" y="0"/>
                </a:lnTo>
                <a:lnTo>
                  <a:pt x="0" y="9753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Freeform 3"/>
          <p:cNvSpPr/>
          <p:nvPr/>
        </p:nvSpPr>
        <p:spPr>
          <a:xfrm>
            <a:off x="501650" y="21717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Freeform 3"/>
          <p:cNvSpPr/>
          <p:nvPr/>
        </p:nvSpPr>
        <p:spPr>
          <a:xfrm>
            <a:off x="501650" y="6350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125"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5126" name="TextBox 1"/>
          <p:cNvSpPr txBox="1"/>
          <p:nvPr/>
        </p:nvSpPr>
        <p:spPr>
          <a:xfrm>
            <a:off x="5092700" y="914400"/>
            <a:ext cx="127000" cy="1122680"/>
          </a:xfrm>
          <a:prstGeom prst="rect">
            <a:avLst/>
          </a:prstGeom>
          <a:noFill/>
          <a:ln w="9525">
            <a:noFill/>
          </a:ln>
        </p:spPr>
        <p:txBody>
          <a:bodyPr wrap="none" lIns="0" tIns="0" rIns="0">
            <a:spAutoFit/>
          </a:bodyPr>
          <a:p>
            <a:pPr eaLnBrk="1" hangingPunct="1">
              <a:lnSpc>
                <a:spcPts val="8400"/>
              </a:lnSpc>
            </a:pPr>
            <a:endParaRPr lang="en-US" altLang="zh-CN" sz="7000" dirty="0">
              <a:solidFill>
                <a:srgbClr val="D93E2B"/>
              </a:solidFill>
              <a:latin typeface="微软雅黑" panose="020B0503020204020204" pitchFamily="34" charset="-122"/>
              <a:ea typeface="宋体" panose="02010600030101010101" pitchFamily="2" charset="-122"/>
            </a:endParaRPr>
          </a:p>
        </p:txBody>
      </p:sp>
      <p:sp>
        <p:nvSpPr>
          <p:cNvPr id="5128" name="TextBox 1"/>
          <p:cNvSpPr txBox="1"/>
          <p:nvPr/>
        </p:nvSpPr>
        <p:spPr>
          <a:xfrm>
            <a:off x="660400" y="2450465"/>
            <a:ext cx="12458700" cy="8047990"/>
          </a:xfrm>
          <a:prstGeom prst="rect">
            <a:avLst/>
          </a:prstGeom>
          <a:noFill/>
          <a:ln w="9525">
            <a:noFill/>
          </a:ln>
        </p:spPr>
        <p:txBody>
          <a:bodyPr wrap="none" lIns="0" tIns="0" rIns="0">
            <a:spAutoFit/>
          </a:bodyPr>
          <a:p>
            <a:pPr marL="571500" indent="-571500" algn="l" eaLnBrk="1" hangingPunct="1">
              <a:lnSpc>
                <a:spcPts val="5000"/>
              </a:lnSpc>
              <a:buFont typeface="Arial" panose="020B0604020202020204" pitchFamily="34" charset="0"/>
              <a:buChar char="•"/>
            </a:pPr>
            <a:r>
              <a:rPr lang="en-US" altLang="zh-CN" sz="3600" dirty="0">
                <a:solidFill>
                  <a:srgbClr val="414141"/>
                </a:solidFill>
                <a:ea typeface="宋体" panose="02010600030101010101" pitchFamily="2" charset="-122"/>
              </a:rPr>
              <a:t> 简单点来说，</a:t>
            </a:r>
            <a:r>
              <a:rPr lang="zh-CN" altLang="en-US" sz="3600" dirty="0">
                <a:solidFill>
                  <a:srgbClr val="414141"/>
                </a:solidFill>
                <a:ea typeface="宋体" panose="02010600030101010101" pitchFamily="2" charset="-122"/>
              </a:rPr>
              <a:t>池化技术</a:t>
            </a:r>
            <a:r>
              <a:rPr lang="en-US" altLang="zh-CN" sz="3600" dirty="0">
                <a:solidFill>
                  <a:srgbClr val="414141"/>
                </a:solidFill>
                <a:ea typeface="宋体" panose="02010600030101010101" pitchFamily="2" charset="-122"/>
              </a:rPr>
              <a:t>就是提前保存大量的资源，以备</a:t>
            </a:r>
            <a:endParaRPr lang="en-US" altLang="zh-CN" sz="3600" dirty="0">
              <a:solidFill>
                <a:srgbClr val="414141"/>
              </a:solidFill>
              <a:ea typeface="宋体" panose="02010600030101010101" pitchFamily="2" charset="-122"/>
            </a:endParaRPr>
          </a:p>
          <a:p>
            <a:pPr algn="l" eaLnBrk="1" hangingPunct="1">
              <a:lnSpc>
                <a:spcPts val="5000"/>
              </a:lnSpc>
              <a:buFont typeface="Arial" panose="020B0604020202020204" pitchFamily="34" charset="0"/>
            </a:pPr>
            <a:r>
              <a:rPr lang="en-US" altLang="zh-CN" sz="3600" dirty="0">
                <a:solidFill>
                  <a:srgbClr val="414141"/>
                </a:solidFill>
                <a:ea typeface="宋体" panose="02010600030101010101" pitchFamily="2" charset="-122"/>
              </a:rPr>
              <a:t>不时之需。</a:t>
            </a:r>
            <a:endParaRPr lang="en-US" altLang="zh-CN" sz="3600" dirty="0">
              <a:solidFill>
                <a:srgbClr val="414141"/>
              </a:solidFill>
              <a:ea typeface="宋体" panose="02010600030101010101" pitchFamily="2" charset="-122"/>
            </a:endParaRPr>
          </a:p>
          <a:p>
            <a:pPr marL="571500" indent="-571500" algn="l" eaLnBrk="1" hangingPunct="1">
              <a:lnSpc>
                <a:spcPts val="5000"/>
              </a:lnSpc>
              <a:buFont typeface="Arial" panose="020B0604020202020204" pitchFamily="34" charset="0"/>
              <a:buChar char="•"/>
            </a:pPr>
            <a:endParaRPr lang="en-US" altLang="zh-CN" sz="3600" dirty="0">
              <a:solidFill>
                <a:srgbClr val="414141"/>
              </a:solidFill>
              <a:ea typeface="宋体" panose="02010600030101010101" pitchFamily="2" charset="-122"/>
            </a:endParaRPr>
          </a:p>
          <a:p>
            <a:pPr marL="571500" indent="-571500" algn="l" eaLnBrk="1" hangingPunct="1">
              <a:lnSpc>
                <a:spcPts val="5000"/>
              </a:lnSpc>
              <a:buFont typeface="Arial" panose="020B0604020202020204" pitchFamily="34" charset="0"/>
              <a:buChar char="•"/>
            </a:pPr>
            <a:r>
              <a:rPr lang="en-US" altLang="zh-CN" sz="3600" dirty="0">
                <a:solidFill>
                  <a:srgbClr val="414141"/>
                </a:solidFill>
                <a:ea typeface="宋体" panose="02010600030101010101" pitchFamily="2" charset="-122"/>
              </a:rPr>
              <a:t>对于线程</a:t>
            </a:r>
            <a:r>
              <a:rPr lang="zh-CN" altLang="en-US" sz="3600" dirty="0">
                <a:solidFill>
                  <a:srgbClr val="414141"/>
                </a:solidFill>
                <a:ea typeface="宋体" panose="02010600030101010101" pitchFamily="2" charset="-122"/>
              </a:rPr>
              <a:t>、</a:t>
            </a:r>
            <a:r>
              <a:rPr lang="en-US" altLang="zh-CN" sz="3600" dirty="0">
                <a:solidFill>
                  <a:srgbClr val="414141"/>
                </a:solidFill>
                <a:ea typeface="宋体" panose="02010600030101010101" pitchFamily="2" charset="-122"/>
              </a:rPr>
              <a:t>内存</a:t>
            </a:r>
            <a:r>
              <a:rPr lang="zh-CN" altLang="en-US" sz="3600" dirty="0">
                <a:solidFill>
                  <a:srgbClr val="414141"/>
                </a:solidFill>
                <a:ea typeface="宋体" panose="02010600030101010101" pitchFamily="2" charset="-122"/>
              </a:rPr>
              <a:t>、数据库</a:t>
            </a:r>
            <a:r>
              <a:rPr lang="en-US" altLang="zh-CN" sz="3600" dirty="0">
                <a:solidFill>
                  <a:srgbClr val="414141"/>
                </a:solidFill>
                <a:ea typeface="宋体" panose="02010600030101010101" pitchFamily="2" charset="-122"/>
              </a:rPr>
              <a:t>的连接对象等等，这些都是资源，</a:t>
            </a:r>
            <a:endParaRPr lang="en-US" altLang="zh-CN" sz="3600" dirty="0">
              <a:solidFill>
                <a:srgbClr val="414141"/>
              </a:solidFill>
              <a:ea typeface="宋体" panose="02010600030101010101" pitchFamily="2" charset="-122"/>
            </a:endParaRPr>
          </a:p>
          <a:p>
            <a:pPr algn="l" eaLnBrk="1" hangingPunct="1">
              <a:lnSpc>
                <a:spcPts val="5000"/>
              </a:lnSpc>
              <a:buFont typeface="Arial" panose="020B0604020202020204" pitchFamily="34" charset="0"/>
            </a:pPr>
            <a:r>
              <a:rPr lang="en-US" altLang="zh-CN" sz="3600" dirty="0">
                <a:solidFill>
                  <a:srgbClr val="414141"/>
                </a:solidFill>
                <a:ea typeface="宋体" panose="02010600030101010101" pitchFamily="2" charset="-122"/>
              </a:rPr>
              <a:t>程序中当你创建一个线程或者在堆上申请一块内存时，</a:t>
            </a:r>
            <a:endParaRPr lang="en-US" altLang="zh-CN" sz="3600" dirty="0">
              <a:solidFill>
                <a:srgbClr val="414141"/>
              </a:solidFill>
              <a:ea typeface="宋体" panose="02010600030101010101" pitchFamily="2" charset="-122"/>
            </a:endParaRPr>
          </a:p>
          <a:p>
            <a:pPr algn="l" eaLnBrk="1" hangingPunct="1">
              <a:lnSpc>
                <a:spcPts val="5000"/>
              </a:lnSpc>
              <a:buFont typeface="Arial" panose="020B0604020202020204" pitchFamily="34" charset="0"/>
            </a:pPr>
            <a:r>
              <a:rPr lang="en-US" altLang="zh-CN" sz="3600" dirty="0">
                <a:solidFill>
                  <a:srgbClr val="414141"/>
                </a:solidFill>
                <a:ea typeface="宋体" panose="02010600030101010101" pitchFamily="2" charset="-122"/>
              </a:rPr>
              <a:t>都涉及到很多系统调用，也是非常消耗CPU的，如果你的程序</a:t>
            </a:r>
            <a:endParaRPr lang="en-US" altLang="zh-CN" sz="3600" dirty="0">
              <a:solidFill>
                <a:srgbClr val="414141"/>
              </a:solidFill>
              <a:ea typeface="宋体" panose="02010600030101010101" pitchFamily="2" charset="-122"/>
            </a:endParaRPr>
          </a:p>
          <a:p>
            <a:pPr algn="l" eaLnBrk="1" hangingPunct="1">
              <a:lnSpc>
                <a:spcPts val="5000"/>
              </a:lnSpc>
              <a:buFont typeface="Arial" panose="020B0604020202020204" pitchFamily="34" charset="0"/>
            </a:pPr>
            <a:r>
              <a:rPr lang="en-US" altLang="zh-CN" sz="3600" dirty="0">
                <a:solidFill>
                  <a:srgbClr val="414141"/>
                </a:solidFill>
                <a:ea typeface="宋体" panose="02010600030101010101" pitchFamily="2" charset="-122"/>
              </a:rPr>
              <a:t>需要很多类似的工作线程或者需要频繁的申请释放小块内存，</a:t>
            </a:r>
            <a:endParaRPr lang="en-US" altLang="zh-CN" sz="3600" dirty="0">
              <a:solidFill>
                <a:srgbClr val="414141"/>
              </a:solidFill>
              <a:ea typeface="宋体" panose="02010600030101010101" pitchFamily="2" charset="-122"/>
            </a:endParaRPr>
          </a:p>
          <a:p>
            <a:pPr algn="l" eaLnBrk="1" hangingPunct="1">
              <a:lnSpc>
                <a:spcPts val="5000"/>
              </a:lnSpc>
              <a:buFont typeface="Arial" panose="020B0604020202020204" pitchFamily="34" charset="0"/>
            </a:pPr>
            <a:r>
              <a:rPr lang="en-US" altLang="zh-CN" sz="3600" dirty="0">
                <a:solidFill>
                  <a:srgbClr val="414141"/>
                </a:solidFill>
                <a:ea typeface="宋体" panose="02010600030101010101" pitchFamily="2" charset="-122"/>
              </a:rPr>
              <a:t>如果没有在这方面进行优化，那很有可能这部分代码将会</a:t>
            </a:r>
            <a:endParaRPr lang="en-US" altLang="zh-CN" sz="3600" dirty="0">
              <a:solidFill>
                <a:srgbClr val="414141"/>
              </a:solidFill>
              <a:ea typeface="宋体" panose="02010600030101010101" pitchFamily="2" charset="-122"/>
            </a:endParaRPr>
          </a:p>
          <a:p>
            <a:pPr algn="l" eaLnBrk="1" hangingPunct="1">
              <a:lnSpc>
                <a:spcPts val="5000"/>
              </a:lnSpc>
              <a:buFont typeface="Arial" panose="020B0604020202020204" pitchFamily="34" charset="0"/>
            </a:pPr>
            <a:r>
              <a:rPr lang="en-US" altLang="zh-CN" sz="3600" dirty="0">
                <a:solidFill>
                  <a:srgbClr val="414141"/>
                </a:solidFill>
                <a:ea typeface="宋体" panose="02010600030101010101" pitchFamily="2" charset="-122"/>
              </a:rPr>
              <a:t>成为影响你整个程序性能的瓶颈。</a:t>
            </a:r>
            <a:endParaRPr lang="en-US" altLang="zh-CN" sz="3600" dirty="0">
              <a:solidFill>
                <a:srgbClr val="414141"/>
              </a:solidFill>
              <a:ea typeface="宋体" panose="02010600030101010101" pitchFamily="2" charset="-122"/>
            </a:endParaRPr>
          </a:p>
          <a:p>
            <a:pPr marL="571500" indent="-571500" algn="l" eaLnBrk="1" hangingPunct="1">
              <a:lnSpc>
                <a:spcPts val="5000"/>
              </a:lnSpc>
              <a:buFont typeface="Arial" panose="020B0604020202020204" pitchFamily="34" charset="0"/>
              <a:buChar char="•"/>
            </a:pPr>
            <a:endParaRPr lang="en-US" altLang="zh-CN" sz="3600" dirty="0">
              <a:solidFill>
                <a:srgbClr val="414141"/>
              </a:solidFill>
              <a:ea typeface="宋体" panose="02010600030101010101" pitchFamily="2" charset="-122"/>
            </a:endParaRPr>
          </a:p>
          <a:p>
            <a:pPr marL="571500" indent="-571500" algn="l" eaLnBrk="1" hangingPunct="1">
              <a:lnSpc>
                <a:spcPts val="5000"/>
              </a:lnSpc>
              <a:buFont typeface="Arial" panose="020B0604020202020204" pitchFamily="34" charset="0"/>
              <a:buChar char="•"/>
            </a:pPr>
            <a:r>
              <a:rPr lang="en-US" altLang="zh-CN" sz="3600" dirty="0">
                <a:solidFill>
                  <a:srgbClr val="414141"/>
                </a:solidFill>
                <a:ea typeface="宋体" panose="02010600030101010101" pitchFamily="2" charset="-122"/>
              </a:rPr>
              <a:t>池化技术主要有线程池</a:t>
            </a:r>
            <a:r>
              <a:rPr lang="zh-CN" altLang="en-US" sz="3600" dirty="0">
                <a:solidFill>
                  <a:srgbClr val="414141"/>
                </a:solidFill>
                <a:ea typeface="宋体" panose="02010600030101010101" pitchFamily="2" charset="-122"/>
              </a:rPr>
              <a:t>、</a:t>
            </a:r>
            <a:r>
              <a:rPr lang="en-US" altLang="zh-CN" sz="3600" dirty="0">
                <a:solidFill>
                  <a:srgbClr val="414141"/>
                </a:solidFill>
                <a:ea typeface="宋体" panose="02010600030101010101" pitchFamily="2" charset="-122"/>
              </a:rPr>
              <a:t>内存池</a:t>
            </a:r>
            <a:r>
              <a:rPr lang="zh-CN" altLang="en-US" sz="3600" dirty="0">
                <a:solidFill>
                  <a:srgbClr val="414141"/>
                </a:solidFill>
                <a:ea typeface="宋体" panose="02010600030101010101" pitchFamily="2" charset="-122"/>
              </a:rPr>
              <a:t>、</a:t>
            </a:r>
            <a:r>
              <a:rPr lang="en-US" altLang="zh-CN" sz="3600" dirty="0">
                <a:solidFill>
                  <a:srgbClr val="414141"/>
                </a:solidFill>
                <a:ea typeface="宋体" panose="02010600030101010101" pitchFamily="2" charset="-122"/>
              </a:rPr>
              <a:t>连接池</a:t>
            </a:r>
            <a:r>
              <a:rPr lang="zh-CN" altLang="en-US" sz="3600" dirty="0">
                <a:solidFill>
                  <a:srgbClr val="414141"/>
                </a:solidFill>
                <a:ea typeface="宋体" panose="02010600030101010101" pitchFamily="2" charset="-122"/>
              </a:rPr>
              <a:t>、</a:t>
            </a:r>
            <a:r>
              <a:rPr lang="en-US" altLang="zh-CN" sz="3600" dirty="0">
                <a:solidFill>
                  <a:srgbClr val="414141"/>
                </a:solidFill>
                <a:ea typeface="宋体" panose="02010600030101010101" pitchFamily="2" charset="-122"/>
              </a:rPr>
              <a:t>对象池等等</a:t>
            </a:r>
            <a:r>
              <a:rPr lang="zh-CN" altLang="en-US" sz="3600" dirty="0">
                <a:solidFill>
                  <a:srgbClr val="414141"/>
                </a:solidFill>
                <a:ea typeface="宋体" panose="02010600030101010101" pitchFamily="2" charset="-122"/>
              </a:rPr>
              <a:t>。</a:t>
            </a:r>
            <a:endParaRPr lang="en-US" altLang="zh-CN" sz="3600" dirty="0">
              <a:solidFill>
                <a:srgbClr val="414141"/>
              </a:solidFill>
              <a:ea typeface="宋体" panose="02010600030101010101" pitchFamily="2" charset="-122"/>
            </a:endParaRPr>
          </a:p>
          <a:p>
            <a:pPr algn="l" eaLnBrk="1" hangingPunct="1">
              <a:lnSpc>
                <a:spcPts val="1000"/>
              </a:lnSpc>
            </a:pPr>
            <a:endParaRPr lang="en-US" altLang="zh-CN" dirty="0">
              <a:latin typeface="Calibri" panose="020F0502020204030204" pitchFamily="34" charset="0"/>
              <a:ea typeface="宋体" panose="02010600030101010101" pitchFamily="2" charset="-122"/>
            </a:endParaRPr>
          </a:p>
          <a:p>
            <a:pPr algn="l" eaLnBrk="1" hangingPunct="1">
              <a:lnSpc>
                <a:spcPts val="1000"/>
              </a:lnSpc>
            </a:pPr>
            <a:endParaRPr lang="en-US" altLang="zh-CN" dirty="0">
              <a:latin typeface="Calibri" panose="020F0502020204030204" pitchFamily="34" charset="0"/>
              <a:ea typeface="宋体" panose="02010600030101010101" pitchFamily="2" charset="-122"/>
            </a:endParaRPr>
          </a:p>
          <a:p>
            <a:pPr eaLnBrk="1" hangingPunct="1">
              <a:lnSpc>
                <a:spcPts val="5400"/>
              </a:lnSpc>
            </a:pPr>
            <a:endParaRPr lang="en-US" altLang="zh-CN" sz="3600" dirty="0">
              <a:solidFill>
                <a:srgbClr val="414141"/>
              </a:solidFill>
              <a:latin typeface="华文宋体" panose="02010600040101010101" pitchFamily="2" charset="-122"/>
              <a:ea typeface="宋体" panose="02010600030101010101" pitchFamily="2" charset="-122"/>
            </a:endParaRPr>
          </a:p>
        </p:txBody>
      </p:sp>
      <p:sp>
        <p:nvSpPr>
          <p:cNvPr id="2" name="文本框 1"/>
          <p:cNvSpPr txBox="1"/>
          <p:nvPr/>
        </p:nvSpPr>
        <p:spPr>
          <a:xfrm>
            <a:off x="501650" y="914400"/>
            <a:ext cx="8828405" cy="1168400"/>
          </a:xfrm>
          <a:prstGeom prst="rect">
            <a:avLst/>
          </a:prstGeom>
          <a:noFill/>
        </p:spPr>
        <p:txBody>
          <a:bodyPr wrap="square" rtlCol="0">
            <a:spAutoFit/>
          </a:bodyPr>
          <a:p>
            <a:r>
              <a:rPr lang="zh-CN" altLang="en-US" sz="7000" b="1" dirty="0">
                <a:solidFill>
                  <a:srgbClr val="D93E2B"/>
                </a:solidFill>
                <a:latin typeface="微软雅黑" panose="020B0503020204020204" pitchFamily="34" charset="-122"/>
                <a:ea typeface="宋体" panose="02010600030101010101" pitchFamily="2" charset="-122"/>
              </a:rPr>
              <a:t>一、池化技术</a:t>
            </a:r>
            <a:endParaRPr lang="zh-CN" altLang="en-US" sz="7000" b="1" dirty="0">
              <a:solidFill>
                <a:srgbClr val="D93E2B"/>
              </a:solidFill>
              <a:latin typeface="微软雅黑" panose="020B0503020204020204" pitchFamily="34"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0" y="0"/>
            <a:ext cx="13004800" cy="9753600"/>
          </a:xfrm>
          <a:custGeom>
            <a:avLst/>
            <a:gdLst>
              <a:gd name="connsiteX0" fmla="*/ 0 w 13004800"/>
              <a:gd name="connsiteY0" fmla="*/ 9753600 h 9753600"/>
              <a:gd name="connsiteX1" fmla="*/ 13004800 w 13004800"/>
              <a:gd name="connsiteY1" fmla="*/ 9753600 h 9753600"/>
              <a:gd name="connsiteX2" fmla="*/ 13004800 w 13004800"/>
              <a:gd name="connsiteY2" fmla="*/ 0 h 9753600"/>
              <a:gd name="connsiteX3" fmla="*/ 0 w 13004800"/>
              <a:gd name="connsiteY3" fmla="*/ 0 h 9753600"/>
              <a:gd name="connsiteX4" fmla="*/ 0 w 13004800"/>
              <a:gd name="connsiteY4" fmla="*/ 9753600 h 9753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004800" h="9753600">
                <a:moveTo>
                  <a:pt x="0" y="9753600"/>
                </a:moveTo>
                <a:lnTo>
                  <a:pt x="13004800" y="9753600"/>
                </a:lnTo>
                <a:lnTo>
                  <a:pt x="13004800" y="0"/>
                </a:lnTo>
                <a:lnTo>
                  <a:pt x="0" y="0"/>
                </a:lnTo>
                <a:lnTo>
                  <a:pt x="0" y="9753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Freeform 3"/>
          <p:cNvSpPr/>
          <p:nvPr/>
        </p:nvSpPr>
        <p:spPr>
          <a:xfrm>
            <a:off x="501650" y="21717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Freeform 3"/>
          <p:cNvSpPr/>
          <p:nvPr/>
        </p:nvSpPr>
        <p:spPr>
          <a:xfrm>
            <a:off x="501650" y="6350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173"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7174" name="TextBox 1"/>
          <p:cNvSpPr txBox="1"/>
          <p:nvPr/>
        </p:nvSpPr>
        <p:spPr>
          <a:xfrm>
            <a:off x="762000" y="791210"/>
            <a:ext cx="5212080" cy="1122680"/>
          </a:xfrm>
          <a:prstGeom prst="rect">
            <a:avLst/>
          </a:prstGeom>
          <a:noFill/>
          <a:ln w="9525">
            <a:noFill/>
          </a:ln>
        </p:spPr>
        <p:txBody>
          <a:bodyPr wrap="square" lIns="0" tIns="0" rIns="0">
            <a:spAutoFit/>
          </a:bodyPr>
          <a:p>
            <a:pPr eaLnBrk="1" hangingPunct="1">
              <a:lnSpc>
                <a:spcPts val="8400"/>
              </a:lnSpc>
            </a:pPr>
            <a:r>
              <a:rPr lang="en-US" altLang="zh-CN" sz="4400" b="1" dirty="0">
                <a:solidFill>
                  <a:srgbClr val="D93E2B"/>
                </a:solidFill>
                <a:latin typeface="微软雅黑" panose="020B0503020204020204" pitchFamily="34" charset="-122"/>
                <a:ea typeface="宋体" panose="02010600030101010101" pitchFamily="2" charset="-122"/>
              </a:rPr>
              <a:t>1.1 </a:t>
            </a:r>
            <a:r>
              <a:rPr lang="zh-CN" altLang="en-US" sz="4400" b="1" dirty="0">
                <a:solidFill>
                  <a:srgbClr val="D93E2B"/>
                </a:solidFill>
                <a:latin typeface="微软雅黑" panose="020B0503020204020204" pitchFamily="34" charset="-122"/>
                <a:ea typeface="宋体" panose="02010600030101010101" pitchFamily="2" charset="-122"/>
              </a:rPr>
              <a:t>内存池</a:t>
            </a:r>
            <a:endParaRPr lang="zh-CN" altLang="en-US" sz="4400" b="1" dirty="0">
              <a:solidFill>
                <a:srgbClr val="D93E2B"/>
              </a:solidFill>
              <a:latin typeface="微软雅黑" panose="020B0503020204020204" pitchFamily="34" charset="-122"/>
              <a:ea typeface="宋体" panose="02010600030101010101" pitchFamily="2" charset="-122"/>
            </a:endParaRPr>
          </a:p>
        </p:txBody>
      </p:sp>
      <p:sp>
        <p:nvSpPr>
          <p:cNvPr id="6" name="TextBox 1"/>
          <p:cNvSpPr txBox="1"/>
          <p:nvPr/>
        </p:nvSpPr>
        <p:spPr>
          <a:xfrm>
            <a:off x="558800" y="3949700"/>
            <a:ext cx="127000" cy="699135"/>
          </a:xfrm>
          <a:prstGeom prst="rect">
            <a:avLst/>
          </a:prstGeom>
          <a:noFill/>
        </p:spPr>
        <p:txBody>
          <a:bodyPr wrap="none" lIns="0" tIns="0" rIns="0" rtlCol="0">
            <a:spAutoFit/>
          </a:bodyPr>
          <a:lstStyle/>
          <a:p>
            <a:pPr marR="0" defTabSz="914400" eaLnBrk="1" fontAlgn="auto" hangingPunct="1">
              <a:lnSpc>
                <a:spcPts val="2100"/>
              </a:lnSpc>
              <a:spcBef>
                <a:spcPts val="0"/>
              </a:spcBef>
              <a:spcAft>
                <a:spcPts val="0"/>
              </a:spcAft>
              <a:buClrTx/>
              <a:buSzTx/>
              <a:buFontTx/>
              <a:buNone/>
              <a:defRPr/>
            </a:pP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p:txBody>
      </p:sp>
      <p:sp>
        <p:nvSpPr>
          <p:cNvPr id="7176" name="TextBox 1"/>
          <p:cNvSpPr txBox="1"/>
          <p:nvPr/>
        </p:nvSpPr>
        <p:spPr>
          <a:xfrm>
            <a:off x="991870" y="2465705"/>
            <a:ext cx="10185400" cy="6457950"/>
          </a:xfrm>
          <a:prstGeom prst="rect">
            <a:avLst/>
          </a:prstGeom>
          <a:noFill/>
          <a:ln w="9525">
            <a:noFill/>
          </a:ln>
        </p:spPr>
        <p:txBody>
          <a:bodyPr wrap="square" lIns="0" tIns="0" rIns="0">
            <a:spAutoFit/>
          </a:bodyPr>
          <a:p>
            <a:pPr algn="l" eaLnBrk="1" hangingPunct="1">
              <a:lnSpc>
                <a:spcPts val="5000"/>
              </a:lnSpc>
            </a:pPr>
            <a:r>
              <a:rPr lang="en-US" altLang="zh-CN" sz="3600" b="1" dirty="0">
                <a:solidFill>
                  <a:srgbClr val="414141"/>
                </a:solidFill>
                <a:ea typeface="宋体" panose="02010600030101010101" pitchFamily="2" charset="-122"/>
              </a:rPr>
              <a:t> </a:t>
            </a:r>
            <a:r>
              <a:rPr lang="zh-CN" altLang="en-US" sz="3600" b="1" dirty="0">
                <a:solidFill>
                  <a:srgbClr val="C00000"/>
                </a:solidFill>
                <a:ea typeface="宋体" panose="02010600030101010101" pitchFamily="2" charset="-122"/>
              </a:rPr>
              <a:t>内存池</a:t>
            </a:r>
            <a:r>
              <a:rPr lang="en-US" altLang="zh-CN" sz="3600" dirty="0">
                <a:solidFill>
                  <a:srgbClr val="414141"/>
                </a:solidFill>
                <a:ea typeface="宋体" panose="02010600030101010101" pitchFamily="2" charset="-122"/>
              </a:rPr>
              <a:t> (Memory Pool)是一种内存分配方式。通常我们习惯直接使用new、malloc等API申请分配内存，这样做的缺点在于：由于所申请内存块的大小不定，当频繁使用时会造成大量的内存碎片并进而降低性能。</a:t>
            </a:r>
            <a:endParaRPr lang="en-US" altLang="zh-CN" sz="3600" dirty="0">
              <a:solidFill>
                <a:srgbClr val="414141"/>
              </a:solidFill>
              <a:ea typeface="宋体" panose="02010600030101010101" pitchFamily="2" charset="-122"/>
            </a:endParaRPr>
          </a:p>
          <a:p>
            <a:pPr algn="l" eaLnBrk="1" hangingPunct="1">
              <a:lnSpc>
                <a:spcPts val="5000"/>
              </a:lnSpc>
            </a:pPr>
            <a:r>
              <a:rPr lang="en-US" altLang="zh-CN" sz="3600" dirty="0">
                <a:solidFill>
                  <a:srgbClr val="414141"/>
                </a:solidFill>
                <a:ea typeface="宋体" panose="02010600030101010101" pitchFamily="2" charset="-122"/>
              </a:rPr>
              <a:t>内存池则是在真正使用内存之前，先申请分配一定数量的、大小相等(一般情况下)的内存块留作备用。当有新的内存需求时，就从内存池中分出一部分内存块，若内存块不够再继续申请新的内存。这样做的一个显著优点是，使得内存分配效率得到提升。</a:t>
            </a:r>
            <a:endParaRPr lang="en-US" altLang="zh-CN" sz="3600" dirty="0">
              <a:solidFill>
                <a:srgbClr val="414141"/>
              </a:solidFill>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13315"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4" name="文本框 3"/>
          <p:cNvSpPr txBox="1"/>
          <p:nvPr/>
        </p:nvSpPr>
        <p:spPr>
          <a:xfrm>
            <a:off x="430530" y="257810"/>
            <a:ext cx="11939270" cy="8493760"/>
          </a:xfrm>
          <a:prstGeom prst="rect">
            <a:avLst/>
          </a:prstGeom>
          <a:noFill/>
        </p:spPr>
        <p:txBody>
          <a:bodyPr wrap="square" rtlCol="0">
            <a:spAutoFit/>
          </a:bodyPr>
          <a:p>
            <a:pPr marL="571500" indent="-571500">
              <a:buFont typeface="Arial" panose="020B0604020202020204" pitchFamily="34" charset="0"/>
              <a:buChar char="•"/>
            </a:pPr>
            <a:r>
              <a:rPr lang="zh-CN" altLang="en-US" sz="4400" b="1" dirty="0">
                <a:solidFill>
                  <a:srgbClr val="D93E2B"/>
                </a:solidFill>
                <a:latin typeface="微软雅黑" panose="020B0503020204020204" pitchFamily="34" charset="-122"/>
                <a:ea typeface="宋体" panose="02010600030101010101" pitchFamily="2" charset="-122"/>
              </a:rPr>
              <a:t>使用内存池的优点</a:t>
            </a:r>
            <a:endParaRPr lang="zh-CN" altLang="en-US"/>
          </a:p>
          <a:p>
            <a:endParaRPr lang="zh-CN" altLang="en-US"/>
          </a:p>
          <a:p>
            <a:r>
              <a:rPr lang="en-US" altLang="zh-CN" sz="3600" dirty="0">
                <a:solidFill>
                  <a:srgbClr val="414141"/>
                </a:solidFill>
                <a:ea typeface="宋体" panose="02010600030101010101" pitchFamily="2" charset="-122"/>
              </a:rPr>
              <a:t>1、减少了内存碎片的产生。这个可以从创建内存池的过程中看出。我们在创建内存池时，分配的都是一块块比较整的内存块，这样可以减少内存碎片的产生。</a:t>
            </a:r>
            <a:endParaRPr lang="en-US" altLang="zh-CN" sz="3600" dirty="0">
              <a:solidFill>
                <a:srgbClr val="414141"/>
              </a:solidFill>
              <a:ea typeface="宋体" panose="02010600030101010101" pitchFamily="2" charset="-122"/>
            </a:endParaRPr>
          </a:p>
          <a:p>
            <a:endParaRPr lang="en-US" altLang="zh-CN" sz="3600" dirty="0">
              <a:solidFill>
                <a:srgbClr val="414141"/>
              </a:solidFill>
              <a:ea typeface="宋体" panose="02010600030101010101" pitchFamily="2" charset="-122"/>
            </a:endParaRPr>
          </a:p>
          <a:p>
            <a:r>
              <a:rPr lang="en-US" altLang="zh-CN" sz="3600" dirty="0">
                <a:solidFill>
                  <a:srgbClr val="414141"/>
                </a:solidFill>
                <a:ea typeface="宋体" panose="02010600030101010101" pitchFamily="2" charset="-122"/>
              </a:rPr>
              <a:t> 2、提高了内存的使用效率。这个可以从分配内存和释放内存的过程中看出。每次的分配与释放并不是去调用系统提供的函数或是操作符去操作实际的内存，而是在复用内存池中的内存。</a:t>
            </a:r>
            <a:endParaRPr lang="en-US" altLang="zh-CN" sz="3600" dirty="0">
              <a:solidFill>
                <a:srgbClr val="414141"/>
              </a:solidFill>
              <a:ea typeface="宋体" panose="02010600030101010101" pitchFamily="2" charset="-122"/>
            </a:endParaRPr>
          </a:p>
          <a:p>
            <a:endParaRPr lang="en-US" altLang="zh-CN" sz="3600" dirty="0">
              <a:solidFill>
                <a:srgbClr val="414141"/>
              </a:solidFill>
              <a:ea typeface="宋体" panose="02010600030101010101" pitchFamily="2" charset="-122"/>
            </a:endParaRPr>
          </a:p>
          <a:p>
            <a:pPr marL="571500" indent="-571500">
              <a:buFont typeface="Arial" panose="020B0604020202020204" pitchFamily="34" charset="0"/>
              <a:buChar char="•"/>
            </a:pPr>
            <a:r>
              <a:rPr lang="zh-CN" altLang="en-US" sz="4400" b="1" dirty="0">
                <a:solidFill>
                  <a:srgbClr val="D93E2B"/>
                </a:solidFill>
                <a:latin typeface="微软雅黑" panose="020B0503020204020204" pitchFamily="34" charset="-122"/>
                <a:ea typeface="宋体" panose="02010600030101010101" pitchFamily="2" charset="-122"/>
              </a:rPr>
              <a:t>缺点</a:t>
            </a:r>
            <a:endParaRPr lang="zh-CN" altLang="en-US" sz="4400" b="1" dirty="0">
              <a:solidFill>
                <a:srgbClr val="D93E2B"/>
              </a:solidFill>
              <a:latin typeface="微软雅黑" panose="020B0503020204020204" pitchFamily="34" charset="-122"/>
              <a:ea typeface="宋体" panose="02010600030101010101" pitchFamily="2" charset="-122"/>
            </a:endParaRPr>
          </a:p>
          <a:p>
            <a:pPr>
              <a:buFont typeface="Arial" panose="020B0604020202020204" pitchFamily="34" charset="0"/>
            </a:pPr>
            <a:endParaRPr lang="zh-CN" altLang="en-US" sz="4400" b="1" dirty="0">
              <a:solidFill>
                <a:srgbClr val="D93E2B"/>
              </a:solidFill>
              <a:latin typeface="微软雅黑" panose="020B0503020204020204" pitchFamily="34" charset="-122"/>
              <a:ea typeface="宋体" panose="02010600030101010101" pitchFamily="2" charset="-122"/>
            </a:endParaRPr>
          </a:p>
          <a:p>
            <a:r>
              <a:rPr lang="zh-CN" altLang="en-US" sz="3600" dirty="0">
                <a:solidFill>
                  <a:srgbClr val="414141"/>
                </a:solidFill>
                <a:ea typeface="宋体" panose="02010600030101010101" pitchFamily="2" charset="-122"/>
              </a:rPr>
              <a:t>使用内存池</a:t>
            </a:r>
            <a:r>
              <a:rPr lang="en-US" altLang="zh-CN" sz="3600" dirty="0">
                <a:solidFill>
                  <a:srgbClr val="414141"/>
                </a:solidFill>
                <a:ea typeface="宋体" panose="02010600030101010101" pitchFamily="2" charset="-122"/>
              </a:rPr>
              <a:t>很有可能会造成内存的浪费，原因也很明显，开始分配了一大块内存，不是全部都用得到的。</a:t>
            </a:r>
            <a:endParaRPr lang="en-US" altLang="zh-CN" sz="3600" dirty="0">
              <a:solidFill>
                <a:srgbClr val="414141"/>
              </a:solidFill>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0" y="0"/>
            <a:ext cx="13004800" cy="9753600"/>
          </a:xfrm>
          <a:custGeom>
            <a:avLst/>
            <a:gdLst>
              <a:gd name="connsiteX0" fmla="*/ 0 w 13004800"/>
              <a:gd name="connsiteY0" fmla="*/ 9753600 h 9753600"/>
              <a:gd name="connsiteX1" fmla="*/ 13004800 w 13004800"/>
              <a:gd name="connsiteY1" fmla="*/ 9753600 h 9753600"/>
              <a:gd name="connsiteX2" fmla="*/ 13004800 w 13004800"/>
              <a:gd name="connsiteY2" fmla="*/ 0 h 9753600"/>
              <a:gd name="connsiteX3" fmla="*/ 0 w 13004800"/>
              <a:gd name="connsiteY3" fmla="*/ 0 h 9753600"/>
              <a:gd name="connsiteX4" fmla="*/ 0 w 13004800"/>
              <a:gd name="connsiteY4" fmla="*/ 9753600 h 9753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004800" h="9753600">
                <a:moveTo>
                  <a:pt x="0" y="9753600"/>
                </a:moveTo>
                <a:lnTo>
                  <a:pt x="13004800" y="9753600"/>
                </a:lnTo>
                <a:lnTo>
                  <a:pt x="13004800" y="0"/>
                </a:lnTo>
                <a:lnTo>
                  <a:pt x="0" y="0"/>
                </a:lnTo>
                <a:lnTo>
                  <a:pt x="0" y="9753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Freeform 3"/>
          <p:cNvSpPr/>
          <p:nvPr/>
        </p:nvSpPr>
        <p:spPr>
          <a:xfrm>
            <a:off x="501650" y="21717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Freeform 3"/>
          <p:cNvSpPr/>
          <p:nvPr/>
        </p:nvSpPr>
        <p:spPr>
          <a:xfrm>
            <a:off x="501650" y="6350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8197"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8198" name="TextBox 1"/>
          <p:cNvSpPr txBox="1"/>
          <p:nvPr/>
        </p:nvSpPr>
        <p:spPr>
          <a:xfrm>
            <a:off x="762000" y="848360"/>
            <a:ext cx="2699385" cy="1122680"/>
          </a:xfrm>
          <a:prstGeom prst="rect">
            <a:avLst/>
          </a:prstGeom>
          <a:noFill/>
          <a:ln w="9525">
            <a:noFill/>
          </a:ln>
        </p:spPr>
        <p:txBody>
          <a:bodyPr wrap="none" lIns="0" tIns="0" rIns="0">
            <a:spAutoFit/>
          </a:bodyPr>
          <a:p>
            <a:pPr algn="l" eaLnBrk="1" hangingPunct="1">
              <a:lnSpc>
                <a:spcPts val="8400"/>
              </a:lnSpc>
            </a:pPr>
            <a:r>
              <a:rPr lang="en-US" altLang="zh-CN" sz="4400" b="1" dirty="0">
                <a:solidFill>
                  <a:srgbClr val="D93E2B"/>
                </a:solidFill>
                <a:latin typeface="微软雅黑" panose="020B0503020204020204" pitchFamily="34" charset="-122"/>
                <a:ea typeface="宋体" panose="02010600030101010101" pitchFamily="2" charset="-122"/>
              </a:rPr>
              <a:t>1.2 连接池</a:t>
            </a:r>
            <a:endParaRPr lang="en-US" altLang="zh-CN" sz="4400" b="1" dirty="0">
              <a:solidFill>
                <a:srgbClr val="D93E2B"/>
              </a:solidFill>
              <a:latin typeface="微软雅黑" panose="020B0503020204020204" pitchFamily="34" charset="-122"/>
              <a:ea typeface="宋体" panose="02010600030101010101" pitchFamily="2" charset="-122"/>
            </a:endParaRPr>
          </a:p>
        </p:txBody>
      </p:sp>
      <p:sp>
        <p:nvSpPr>
          <p:cNvPr id="6" name="TextBox 1"/>
          <p:cNvSpPr txBox="1"/>
          <p:nvPr/>
        </p:nvSpPr>
        <p:spPr>
          <a:xfrm>
            <a:off x="558800" y="3352800"/>
            <a:ext cx="127000" cy="5085715"/>
          </a:xfrm>
          <a:prstGeom prst="rect">
            <a:avLst/>
          </a:prstGeom>
          <a:noFill/>
        </p:spPr>
        <p:txBody>
          <a:bodyPr wrap="none" lIns="0" tIns="0" rIns="0" rtlCol="0">
            <a:spAutoFit/>
          </a:bodyPr>
          <a:lstStyle/>
          <a:p>
            <a:pPr marR="0" defTabSz="914400" eaLnBrk="1" fontAlgn="auto" hangingPunct="1">
              <a:lnSpc>
                <a:spcPts val="2100"/>
              </a:lnSpc>
              <a:spcBef>
                <a:spcPts val="0"/>
              </a:spcBef>
              <a:spcAft>
                <a:spcPts val="0"/>
              </a:spcAft>
              <a:buClrTx/>
              <a:buSzTx/>
              <a:buFontTx/>
              <a:buNone/>
              <a:defRPr/>
            </a:pP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2400"/>
              </a:lnSpc>
              <a:spcBef>
                <a:spcPts val="0"/>
              </a:spcBef>
              <a:spcAft>
                <a:spcPts val="0"/>
              </a:spcAft>
              <a:buClrTx/>
              <a:buSzTx/>
              <a:buFontTx/>
              <a:buNone/>
              <a:defRPr/>
            </a:pP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2400"/>
              </a:lnSpc>
              <a:spcBef>
                <a:spcPts val="0"/>
              </a:spcBef>
              <a:spcAft>
                <a:spcPts val="0"/>
              </a:spcAft>
              <a:buClrTx/>
              <a:buSzTx/>
              <a:buFontTx/>
              <a:buNone/>
              <a:defRPr/>
            </a:pP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2400"/>
              </a:lnSpc>
              <a:spcBef>
                <a:spcPts val="0"/>
              </a:spcBef>
              <a:spcAft>
                <a:spcPts val="0"/>
              </a:spcAft>
              <a:buClrTx/>
              <a:buSzTx/>
              <a:buFontTx/>
              <a:buNone/>
              <a:defRPr/>
            </a:pP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p:txBody>
      </p:sp>
      <p:sp>
        <p:nvSpPr>
          <p:cNvPr id="8200" name="TextBox 1"/>
          <p:cNvSpPr txBox="1"/>
          <p:nvPr/>
        </p:nvSpPr>
        <p:spPr>
          <a:xfrm>
            <a:off x="685800" y="2184400"/>
            <a:ext cx="12001500" cy="7740015"/>
          </a:xfrm>
          <a:prstGeom prst="rect">
            <a:avLst/>
          </a:prstGeom>
          <a:noFill/>
          <a:ln w="9525">
            <a:noFill/>
          </a:ln>
        </p:spPr>
        <p:txBody>
          <a:bodyPr wrap="none" lIns="0" tIns="0" rIns="0">
            <a:spAutoFit/>
          </a:bodyPr>
          <a:p>
            <a:pPr marL="571500" indent="-571500" algn="l" eaLnBrk="1" hangingPunct="1">
              <a:lnSpc>
                <a:spcPts val="5000"/>
              </a:lnSpc>
              <a:buFont typeface="Arial" panose="020B0604020202020204" pitchFamily="34" charset="0"/>
              <a:buChar char="•"/>
            </a:pPr>
            <a:r>
              <a:rPr lang="en-US" altLang="zh-CN" sz="3600" dirty="0">
                <a:ea typeface="宋体" panose="02010600030101010101" pitchFamily="2" charset="-122"/>
              </a:rPr>
              <a:t>数据库连接是一种关键的有限的昂贵的资源，这一点在</a:t>
            </a:r>
            <a:endParaRPr lang="en-US" altLang="zh-CN" sz="3600" dirty="0">
              <a:ea typeface="宋体" panose="02010600030101010101" pitchFamily="2" charset="-122"/>
            </a:endParaRPr>
          </a:p>
          <a:p>
            <a:pPr algn="l" eaLnBrk="1" hangingPunct="1">
              <a:lnSpc>
                <a:spcPts val="5000"/>
              </a:lnSpc>
              <a:buFont typeface="Arial" panose="020B0604020202020204" pitchFamily="34" charset="0"/>
            </a:pPr>
            <a:r>
              <a:rPr lang="en-US" altLang="zh-CN" sz="3600" dirty="0">
                <a:ea typeface="宋体" panose="02010600030101010101" pitchFamily="2" charset="-122"/>
              </a:rPr>
              <a:t>多用户的网页应用程序中体现得尤为突出</a:t>
            </a:r>
            <a:r>
              <a:rPr lang="zh-CN" altLang="en-US" sz="3600" dirty="0">
                <a:ea typeface="宋体" panose="02010600030101010101" pitchFamily="2" charset="-122"/>
              </a:rPr>
              <a:t>。</a:t>
            </a:r>
            <a:r>
              <a:rPr lang="en-US" altLang="zh-CN" sz="3600" dirty="0">
                <a:ea typeface="宋体" panose="02010600030101010101" pitchFamily="2" charset="-122"/>
              </a:rPr>
              <a:t> 一个数据库连接</a:t>
            </a:r>
            <a:endParaRPr lang="en-US" altLang="zh-CN" sz="3600" dirty="0">
              <a:ea typeface="宋体" panose="02010600030101010101" pitchFamily="2" charset="-122"/>
            </a:endParaRPr>
          </a:p>
          <a:p>
            <a:pPr algn="l" eaLnBrk="1" hangingPunct="1">
              <a:lnSpc>
                <a:spcPts val="5000"/>
              </a:lnSpc>
              <a:buFont typeface="Arial" panose="020B0604020202020204" pitchFamily="34" charset="0"/>
            </a:pPr>
            <a:r>
              <a:rPr lang="en-US" altLang="zh-CN" sz="3600" dirty="0">
                <a:ea typeface="宋体" panose="02010600030101010101" pitchFamily="2" charset="-122"/>
              </a:rPr>
              <a:t>对象均对应一个物理数据库连接，每次操作都打开一个物理</a:t>
            </a:r>
            <a:endParaRPr lang="en-US" altLang="zh-CN" sz="3600" dirty="0">
              <a:ea typeface="宋体" panose="02010600030101010101" pitchFamily="2" charset="-122"/>
            </a:endParaRPr>
          </a:p>
          <a:p>
            <a:pPr algn="l" eaLnBrk="1" hangingPunct="1">
              <a:lnSpc>
                <a:spcPts val="5000"/>
              </a:lnSpc>
              <a:buFont typeface="Arial" panose="020B0604020202020204" pitchFamily="34" charset="0"/>
            </a:pPr>
            <a:r>
              <a:rPr lang="en-US" altLang="zh-CN" sz="3600" dirty="0">
                <a:ea typeface="宋体" panose="02010600030101010101" pitchFamily="2" charset="-122"/>
              </a:rPr>
              <a:t>连接，使用完都关闭连接，这样造成系统的 性能低下。</a:t>
            </a:r>
            <a:endParaRPr lang="en-US" altLang="zh-CN" sz="3600" dirty="0">
              <a:ea typeface="宋体" panose="02010600030101010101" pitchFamily="2" charset="-122"/>
            </a:endParaRPr>
          </a:p>
          <a:p>
            <a:pPr algn="l" eaLnBrk="1" hangingPunct="1">
              <a:lnSpc>
                <a:spcPts val="5000"/>
              </a:lnSpc>
            </a:pPr>
            <a:endParaRPr lang="en-US" altLang="zh-CN" sz="3600" dirty="0">
              <a:ea typeface="宋体" panose="02010600030101010101" pitchFamily="2" charset="-122"/>
            </a:endParaRPr>
          </a:p>
          <a:p>
            <a:pPr marL="571500" indent="-571500" algn="l" eaLnBrk="1" hangingPunct="1">
              <a:lnSpc>
                <a:spcPts val="5000"/>
              </a:lnSpc>
              <a:buFont typeface="Arial" panose="020B0604020202020204" pitchFamily="34" charset="0"/>
              <a:buChar char="•"/>
            </a:pPr>
            <a:r>
              <a:rPr lang="en-US" altLang="zh-CN" sz="3600" dirty="0">
                <a:ea typeface="宋体" panose="02010600030101010101" pitchFamily="2" charset="-122"/>
              </a:rPr>
              <a:t>数据库连接池的解决方案是在应用程序启动时建立足够的</a:t>
            </a:r>
            <a:endParaRPr lang="en-US" altLang="zh-CN" sz="3600" dirty="0">
              <a:ea typeface="宋体" panose="02010600030101010101" pitchFamily="2" charset="-122"/>
            </a:endParaRPr>
          </a:p>
          <a:p>
            <a:pPr algn="l" eaLnBrk="1" hangingPunct="1">
              <a:lnSpc>
                <a:spcPts val="5000"/>
              </a:lnSpc>
            </a:pPr>
            <a:r>
              <a:rPr lang="en-US" altLang="zh-CN" sz="3600" dirty="0">
                <a:ea typeface="宋体" panose="02010600030101010101" pitchFamily="2" charset="-122"/>
              </a:rPr>
              <a:t>数据库连接，并讲这些连接组成一个连接池(简单说：在一</a:t>
            </a:r>
            <a:endParaRPr lang="en-US" altLang="zh-CN" sz="3600" dirty="0">
              <a:ea typeface="宋体" panose="02010600030101010101" pitchFamily="2" charset="-122"/>
            </a:endParaRPr>
          </a:p>
          <a:p>
            <a:pPr algn="l" eaLnBrk="1" hangingPunct="1">
              <a:lnSpc>
                <a:spcPts val="5000"/>
              </a:lnSpc>
            </a:pPr>
            <a:r>
              <a:rPr lang="en-US" altLang="zh-CN" sz="3600" dirty="0">
                <a:ea typeface="宋体" panose="02010600030101010101" pitchFamily="2" charset="-122"/>
              </a:rPr>
              <a:t>个“池”里放了好多半成品的数据库联接对象)，由应用程序</a:t>
            </a:r>
            <a:endParaRPr lang="en-US" altLang="zh-CN" sz="3600" dirty="0">
              <a:ea typeface="宋体" panose="02010600030101010101" pitchFamily="2" charset="-122"/>
            </a:endParaRPr>
          </a:p>
          <a:p>
            <a:pPr algn="l" eaLnBrk="1" hangingPunct="1">
              <a:lnSpc>
                <a:spcPts val="5000"/>
              </a:lnSpc>
            </a:pPr>
            <a:r>
              <a:rPr lang="en-US" altLang="zh-CN" sz="3600" dirty="0">
                <a:ea typeface="宋体" panose="02010600030101010101" pitchFamily="2" charset="-122"/>
              </a:rPr>
              <a:t>动态地对池中的连接进行申请、使用和释放。对于多于连</a:t>
            </a:r>
            <a:endParaRPr lang="en-US" altLang="zh-CN" sz="3600" dirty="0">
              <a:ea typeface="宋体" panose="02010600030101010101" pitchFamily="2" charset="-122"/>
            </a:endParaRPr>
          </a:p>
          <a:p>
            <a:pPr algn="l" eaLnBrk="1" hangingPunct="1">
              <a:lnSpc>
                <a:spcPts val="5000"/>
              </a:lnSpc>
            </a:pPr>
            <a:r>
              <a:rPr lang="en-US" altLang="zh-CN" sz="3600" dirty="0">
                <a:ea typeface="宋体" panose="02010600030101010101" pitchFamily="2" charset="-122"/>
              </a:rPr>
              <a:t>接池中连接数的并发请求，应该在请求队列中排队等待。</a:t>
            </a:r>
            <a:endParaRPr lang="en-US" altLang="zh-CN" sz="3600" dirty="0">
              <a:ea typeface="宋体" panose="02010600030101010101" pitchFamily="2" charset="-122"/>
            </a:endParaRPr>
          </a:p>
          <a:p>
            <a:pPr algn="l" eaLnBrk="1" hangingPunct="1">
              <a:lnSpc>
                <a:spcPts val="5000"/>
              </a:lnSpc>
            </a:pPr>
            <a:r>
              <a:rPr lang="en-US" altLang="zh-CN" sz="3600" dirty="0">
                <a:ea typeface="宋体" panose="02010600030101010101" pitchFamily="2" charset="-122"/>
              </a:rPr>
              <a:t>应用程序可以根据池中连接的使用率，动态增加或减少池</a:t>
            </a:r>
            <a:endParaRPr lang="en-US" altLang="zh-CN" sz="3600" dirty="0">
              <a:ea typeface="宋体" panose="02010600030101010101" pitchFamily="2" charset="-122"/>
            </a:endParaRPr>
          </a:p>
          <a:p>
            <a:pPr algn="l" eaLnBrk="1" hangingPunct="1">
              <a:lnSpc>
                <a:spcPts val="5000"/>
              </a:lnSpc>
            </a:pPr>
            <a:r>
              <a:rPr lang="en-US" altLang="zh-CN" sz="3600" dirty="0">
                <a:ea typeface="宋体" panose="02010600030101010101" pitchFamily="2" charset="-122"/>
              </a:rPr>
              <a:t>中的连接数。</a:t>
            </a:r>
            <a:endParaRPr lang="en-US" altLang="zh-CN" sz="3600"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0" y="0"/>
            <a:ext cx="13004800" cy="9753600"/>
          </a:xfrm>
          <a:custGeom>
            <a:avLst/>
            <a:gdLst>
              <a:gd name="connsiteX0" fmla="*/ 0 w 13004800"/>
              <a:gd name="connsiteY0" fmla="*/ 9753600 h 9753600"/>
              <a:gd name="connsiteX1" fmla="*/ 13004800 w 13004800"/>
              <a:gd name="connsiteY1" fmla="*/ 9753600 h 9753600"/>
              <a:gd name="connsiteX2" fmla="*/ 13004800 w 13004800"/>
              <a:gd name="connsiteY2" fmla="*/ 0 h 9753600"/>
              <a:gd name="connsiteX3" fmla="*/ 0 w 13004800"/>
              <a:gd name="connsiteY3" fmla="*/ 0 h 9753600"/>
              <a:gd name="connsiteX4" fmla="*/ 0 w 13004800"/>
              <a:gd name="connsiteY4" fmla="*/ 9753600 h 9753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004800" h="9753600">
                <a:moveTo>
                  <a:pt x="0" y="9753600"/>
                </a:moveTo>
                <a:lnTo>
                  <a:pt x="13004800" y="9753600"/>
                </a:lnTo>
                <a:lnTo>
                  <a:pt x="13004800" y="0"/>
                </a:lnTo>
                <a:lnTo>
                  <a:pt x="0" y="0"/>
                </a:lnTo>
                <a:lnTo>
                  <a:pt x="0" y="9753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Freeform 3"/>
          <p:cNvSpPr/>
          <p:nvPr/>
        </p:nvSpPr>
        <p:spPr>
          <a:xfrm>
            <a:off x="501650" y="21717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Freeform 3"/>
          <p:cNvSpPr/>
          <p:nvPr/>
        </p:nvSpPr>
        <p:spPr>
          <a:xfrm>
            <a:off x="501650" y="6350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9221" name="Picture 3"/>
          <p:cNvPicPr>
            <a:picLocks noChangeAspect="1"/>
          </p:cNvPicPr>
          <p:nvPr/>
        </p:nvPicPr>
        <p:blipFill>
          <a:blip r:embed="rId1"/>
          <a:stretch>
            <a:fillRect/>
          </a:stretch>
        </p:blipFill>
        <p:spPr>
          <a:xfrm>
            <a:off x="4445" y="0"/>
            <a:ext cx="13004800" cy="9753600"/>
          </a:xfrm>
          <a:prstGeom prst="rect">
            <a:avLst/>
          </a:prstGeom>
          <a:noFill/>
          <a:ln w="9525">
            <a:noFill/>
          </a:ln>
        </p:spPr>
      </p:pic>
      <p:sp>
        <p:nvSpPr>
          <p:cNvPr id="9222" name="TextBox 1"/>
          <p:cNvSpPr txBox="1"/>
          <p:nvPr/>
        </p:nvSpPr>
        <p:spPr>
          <a:xfrm>
            <a:off x="762000" y="938530"/>
            <a:ext cx="7142480" cy="942975"/>
          </a:xfrm>
          <a:prstGeom prst="rect">
            <a:avLst/>
          </a:prstGeom>
          <a:noFill/>
          <a:ln w="9525">
            <a:noFill/>
          </a:ln>
        </p:spPr>
        <p:txBody>
          <a:bodyPr wrap="none" lIns="0" tIns="0" rIns="0">
            <a:spAutoFit/>
          </a:bodyPr>
          <a:p>
            <a:pPr algn="l" eaLnBrk="1" hangingPunct="1">
              <a:lnSpc>
                <a:spcPts val="7000"/>
              </a:lnSpc>
            </a:pPr>
            <a:r>
              <a:rPr lang="zh-CN" altLang="en-US" sz="7000" b="1" dirty="0">
                <a:solidFill>
                  <a:srgbClr val="D93E2B"/>
                </a:solidFill>
                <a:latin typeface="微软雅黑" panose="020B0503020204020204" pitchFamily="34" charset="-122"/>
                <a:ea typeface="宋体" panose="02010600030101010101" pitchFamily="2" charset="-122"/>
                <a:sym typeface="+mn-ea"/>
              </a:rPr>
              <a:t>二、线程池的概念</a:t>
            </a:r>
            <a:endParaRPr lang="en-US" altLang="zh-CN" sz="7000" dirty="0">
              <a:solidFill>
                <a:srgbClr val="D93E2B"/>
              </a:solidFill>
              <a:latin typeface="微软雅黑" panose="020B0503020204020204" pitchFamily="34" charset="-122"/>
              <a:ea typeface="宋体" panose="02010600030101010101" pitchFamily="2" charset="-122"/>
            </a:endParaRPr>
          </a:p>
        </p:txBody>
      </p:sp>
      <p:sp>
        <p:nvSpPr>
          <p:cNvPr id="6" name="TextBox 1"/>
          <p:cNvSpPr txBox="1"/>
          <p:nvPr/>
        </p:nvSpPr>
        <p:spPr>
          <a:xfrm>
            <a:off x="558800" y="4686300"/>
            <a:ext cx="203200" cy="2146300"/>
          </a:xfrm>
          <a:prstGeom prst="rect">
            <a:avLst/>
          </a:prstGeom>
          <a:noFill/>
        </p:spPr>
        <p:txBody>
          <a:bodyPr wrap="none" lIns="0" tIns="0" rIns="0" rtlCol="0">
            <a:spAutoFit/>
          </a:bodyPr>
          <a:lstStyle/>
          <a:p>
            <a:pPr marR="0" defTabSz="914400" eaLnBrk="1" fontAlgn="auto" hangingPunct="1">
              <a:lnSpc>
                <a:spcPts val="2100"/>
              </a:lnSpc>
              <a:spcBef>
                <a:spcPts val="0"/>
              </a:spcBef>
              <a:spcAft>
                <a:spcPts val="0"/>
              </a:spcAft>
              <a:buClrTx/>
              <a:buSzTx/>
              <a:buFontTx/>
              <a:buNone/>
              <a:defRPr/>
            </a:pPr>
            <a:r>
              <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rPr>
              <a:t>❖</a:t>
            </a: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2300"/>
              </a:lnSpc>
              <a:spcBef>
                <a:spcPts val="0"/>
              </a:spcBef>
              <a:spcAft>
                <a:spcPts val="0"/>
              </a:spcAft>
              <a:buClrTx/>
              <a:buSzTx/>
              <a:buFontTx/>
              <a:buNone/>
              <a:defRPr/>
            </a:pPr>
            <a:r>
              <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rPr>
              <a:t>❖</a:t>
            </a: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2300"/>
              </a:lnSpc>
              <a:spcBef>
                <a:spcPts val="0"/>
              </a:spcBef>
              <a:spcAft>
                <a:spcPts val="0"/>
              </a:spcAft>
              <a:buClrTx/>
              <a:buSzTx/>
              <a:buFontTx/>
              <a:buNone/>
              <a:defRPr/>
            </a:pPr>
            <a:r>
              <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rPr>
              <a:t>❖</a:t>
            </a: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p:txBody>
      </p:sp>
      <p:sp>
        <p:nvSpPr>
          <p:cNvPr id="9224" name="TextBox 1"/>
          <p:cNvSpPr txBox="1"/>
          <p:nvPr/>
        </p:nvSpPr>
        <p:spPr>
          <a:xfrm>
            <a:off x="368300" y="2415540"/>
            <a:ext cx="12445365" cy="8381365"/>
          </a:xfrm>
          <a:prstGeom prst="rect">
            <a:avLst/>
          </a:prstGeom>
          <a:noFill/>
          <a:ln w="9525">
            <a:noFill/>
          </a:ln>
        </p:spPr>
        <p:txBody>
          <a:bodyPr wrap="square" lIns="0" tIns="0" rIns="0">
            <a:spAutoFit/>
          </a:bodyPr>
          <a:p>
            <a:pPr marL="571500" indent="-571500" algn="l" eaLnBrk="1" hangingPunct="1">
              <a:lnSpc>
                <a:spcPts val="5000"/>
              </a:lnSpc>
              <a:buFont typeface="Arial" panose="020B0604020202020204" pitchFamily="34" charset="0"/>
              <a:buChar char="•"/>
            </a:pPr>
            <a:r>
              <a:rPr lang="en-US" altLang="zh-CN" sz="3600" dirty="0">
                <a:solidFill>
                  <a:srgbClr val="414141"/>
                </a:solidFill>
                <a:ea typeface="宋体" panose="02010600030101010101" pitchFamily="2" charset="-122"/>
              </a:rPr>
              <a:t>什么是线程池：  java.util.concurrent.Executors提供了一个</a:t>
            </a:r>
            <a:endParaRPr lang="en-US" altLang="zh-CN" sz="3600" dirty="0">
              <a:solidFill>
                <a:srgbClr val="414141"/>
              </a:solidFill>
              <a:ea typeface="宋体" panose="02010600030101010101" pitchFamily="2" charset="-122"/>
            </a:endParaRPr>
          </a:p>
          <a:p>
            <a:pPr algn="l" eaLnBrk="1" hangingPunct="1">
              <a:lnSpc>
                <a:spcPts val="5000"/>
              </a:lnSpc>
              <a:buFont typeface="Arial" panose="020B0604020202020204" pitchFamily="34" charset="0"/>
            </a:pPr>
            <a:r>
              <a:rPr lang="en-US" altLang="zh-CN" sz="3600" dirty="0">
                <a:solidFill>
                  <a:srgbClr val="414141"/>
                </a:solidFill>
                <a:ea typeface="宋体" panose="02010600030101010101" pitchFamily="2" charset="-122"/>
              </a:rPr>
              <a:t>java.util.concurrent.Executor接口的实现用于创建线程池</a:t>
            </a:r>
            <a:r>
              <a:rPr lang="zh-CN" altLang="en-US" sz="3600" dirty="0">
                <a:solidFill>
                  <a:srgbClr val="414141"/>
                </a:solidFill>
                <a:ea typeface="宋体" panose="02010600030101010101" pitchFamily="2" charset="-122"/>
              </a:rPr>
              <a:t>。</a:t>
            </a:r>
            <a:endParaRPr lang="en-US" altLang="zh-CN" sz="3600" dirty="0">
              <a:solidFill>
                <a:srgbClr val="414141"/>
              </a:solidFill>
              <a:ea typeface="宋体" panose="02010600030101010101" pitchFamily="2" charset="-122"/>
            </a:endParaRPr>
          </a:p>
          <a:p>
            <a:pPr marL="571500" indent="-571500" algn="l" eaLnBrk="1" hangingPunct="1">
              <a:lnSpc>
                <a:spcPts val="5000"/>
              </a:lnSpc>
              <a:buFont typeface="Arial" panose="020B0604020202020204" pitchFamily="34" charset="0"/>
              <a:buChar char="•"/>
            </a:pPr>
            <a:endParaRPr lang="en-US" altLang="zh-CN" sz="3600" dirty="0">
              <a:solidFill>
                <a:srgbClr val="414141"/>
              </a:solidFill>
              <a:ea typeface="宋体" panose="02010600030101010101" pitchFamily="2" charset="-122"/>
            </a:endParaRPr>
          </a:p>
          <a:p>
            <a:pPr marL="571500" indent="-571500" algn="l" eaLnBrk="1" hangingPunct="1">
              <a:lnSpc>
                <a:spcPts val="5000"/>
              </a:lnSpc>
              <a:buFont typeface="Arial" panose="020B0604020202020204" pitchFamily="34" charset="0"/>
              <a:buChar char="•"/>
            </a:pPr>
            <a:r>
              <a:rPr lang="en-US" altLang="zh-CN" sz="3600" dirty="0">
                <a:solidFill>
                  <a:srgbClr val="414141"/>
                </a:solidFill>
                <a:ea typeface="宋体" panose="02010600030101010101" pitchFamily="2" charset="-122"/>
              </a:rPr>
              <a:t>多线程技术主要解决处理器单元内多个线程执行的问题，</a:t>
            </a:r>
            <a:endParaRPr lang="en-US" altLang="zh-CN" sz="3600" dirty="0">
              <a:solidFill>
                <a:srgbClr val="414141"/>
              </a:solidFill>
              <a:ea typeface="宋体" panose="02010600030101010101" pitchFamily="2" charset="-122"/>
            </a:endParaRPr>
          </a:p>
          <a:p>
            <a:pPr algn="l" eaLnBrk="1" hangingPunct="1">
              <a:lnSpc>
                <a:spcPts val="5000"/>
              </a:lnSpc>
              <a:buFont typeface="Arial" panose="020B0604020202020204" pitchFamily="34" charset="0"/>
            </a:pPr>
            <a:r>
              <a:rPr lang="en-US" altLang="zh-CN" sz="3600" dirty="0">
                <a:solidFill>
                  <a:srgbClr val="414141"/>
                </a:solidFill>
                <a:ea typeface="宋体" panose="02010600030101010101" pitchFamily="2" charset="-122"/>
              </a:rPr>
              <a:t>它可以显著减少处理器单元的闲置时间，增加处理器单元的</a:t>
            </a:r>
            <a:endParaRPr lang="en-US" altLang="zh-CN" sz="3600" dirty="0">
              <a:solidFill>
                <a:srgbClr val="414141"/>
              </a:solidFill>
              <a:ea typeface="宋体" panose="02010600030101010101" pitchFamily="2" charset="-122"/>
            </a:endParaRPr>
          </a:p>
          <a:p>
            <a:pPr algn="l" eaLnBrk="1" hangingPunct="1">
              <a:lnSpc>
                <a:spcPts val="5000"/>
              </a:lnSpc>
              <a:buFont typeface="Arial" panose="020B0604020202020204" pitchFamily="34" charset="0"/>
            </a:pPr>
            <a:r>
              <a:rPr lang="en-US" altLang="zh-CN" sz="3600" dirty="0">
                <a:solidFill>
                  <a:srgbClr val="414141"/>
                </a:solidFill>
                <a:ea typeface="宋体" panose="02010600030101010101" pitchFamily="2" charset="-122"/>
              </a:rPr>
              <a:t>吞吐能力。    </a:t>
            </a:r>
            <a:endParaRPr lang="en-US" altLang="zh-CN" sz="3600" dirty="0">
              <a:solidFill>
                <a:srgbClr val="414141"/>
              </a:solidFill>
              <a:ea typeface="宋体" panose="02010600030101010101" pitchFamily="2" charset="-122"/>
            </a:endParaRPr>
          </a:p>
          <a:p>
            <a:pPr algn="l" eaLnBrk="1" hangingPunct="1">
              <a:lnSpc>
                <a:spcPts val="5000"/>
              </a:lnSpc>
              <a:buFont typeface="Arial" panose="020B0604020202020204" pitchFamily="34" charset="0"/>
              <a:buChar char="•"/>
            </a:pPr>
            <a:r>
              <a:rPr lang="en-US" altLang="zh-CN" sz="3600" dirty="0">
                <a:solidFill>
                  <a:srgbClr val="414141"/>
                </a:solidFill>
                <a:ea typeface="宋体" panose="02010600030101010101" pitchFamily="2" charset="-122"/>
              </a:rPr>
              <a:t>假设一个服务器完成一项任务所需时间为：T1 创建线程时间，</a:t>
            </a:r>
            <a:endParaRPr lang="en-US" altLang="zh-CN" sz="3600" dirty="0">
              <a:solidFill>
                <a:srgbClr val="414141"/>
              </a:solidFill>
              <a:ea typeface="宋体" panose="02010600030101010101" pitchFamily="2" charset="-122"/>
            </a:endParaRPr>
          </a:p>
          <a:p>
            <a:pPr algn="l" eaLnBrk="1" hangingPunct="1">
              <a:lnSpc>
                <a:spcPts val="5000"/>
              </a:lnSpc>
              <a:buFont typeface="Arial" panose="020B0604020202020204" pitchFamily="34" charset="0"/>
            </a:pPr>
            <a:r>
              <a:rPr lang="en-US" altLang="zh-CN" sz="3600" dirty="0">
                <a:solidFill>
                  <a:srgbClr val="414141"/>
                </a:solidFill>
                <a:ea typeface="宋体" panose="02010600030101010101" pitchFamily="2" charset="-122"/>
              </a:rPr>
              <a:t>T2 在线程中执行任务的时间，T3 销毁线程时间。</a:t>
            </a:r>
            <a:endParaRPr lang="en-US" altLang="zh-CN" sz="3600" dirty="0">
              <a:solidFill>
                <a:srgbClr val="414141"/>
              </a:solidFill>
              <a:ea typeface="宋体" panose="02010600030101010101" pitchFamily="2" charset="-122"/>
            </a:endParaRPr>
          </a:p>
          <a:p>
            <a:pPr marL="571500" indent="-571500" algn="l" eaLnBrk="1" hangingPunct="1">
              <a:lnSpc>
                <a:spcPts val="5000"/>
              </a:lnSpc>
              <a:buFont typeface="Arial" panose="020B0604020202020204" pitchFamily="34" charset="0"/>
              <a:buChar char="•"/>
            </a:pPr>
            <a:endParaRPr lang="en-US" altLang="zh-CN" sz="3600" dirty="0">
              <a:solidFill>
                <a:srgbClr val="414141"/>
              </a:solidFill>
              <a:ea typeface="宋体" panose="02010600030101010101" pitchFamily="2" charset="-122"/>
            </a:endParaRPr>
          </a:p>
          <a:p>
            <a:pPr marL="571500" indent="-571500" algn="l" eaLnBrk="1" hangingPunct="1">
              <a:lnSpc>
                <a:spcPts val="5000"/>
              </a:lnSpc>
              <a:buFont typeface="Arial" panose="020B0604020202020204" pitchFamily="34" charset="0"/>
              <a:buChar char="•"/>
            </a:pPr>
            <a:r>
              <a:rPr lang="en-US" altLang="zh-CN" sz="3600" dirty="0">
                <a:solidFill>
                  <a:srgbClr val="414141"/>
                </a:solidFill>
                <a:ea typeface="宋体" panose="02010600030101010101" pitchFamily="2" charset="-122"/>
              </a:rPr>
              <a:t> 如果：T1 + T3 远大于 T2，则可以采用线程池，以提高服务</a:t>
            </a:r>
            <a:endParaRPr lang="en-US" altLang="zh-CN" sz="3600" dirty="0">
              <a:solidFill>
                <a:srgbClr val="414141"/>
              </a:solidFill>
              <a:ea typeface="宋体" panose="02010600030101010101" pitchFamily="2" charset="-122"/>
            </a:endParaRPr>
          </a:p>
          <a:p>
            <a:pPr algn="l" eaLnBrk="1" hangingPunct="1">
              <a:lnSpc>
                <a:spcPts val="5000"/>
              </a:lnSpc>
              <a:buFont typeface="Arial" panose="020B0604020202020204" pitchFamily="34" charset="0"/>
            </a:pPr>
            <a:r>
              <a:rPr lang="en-US" altLang="zh-CN" sz="3600" dirty="0">
                <a:solidFill>
                  <a:srgbClr val="414141"/>
                </a:solidFill>
                <a:ea typeface="宋体" panose="02010600030101010101" pitchFamily="2" charset="-122"/>
              </a:rPr>
              <a:t>器性能。</a:t>
            </a:r>
            <a:endParaRPr lang="en-US" altLang="zh-CN" sz="3600" dirty="0">
              <a:solidFill>
                <a:srgbClr val="414141"/>
              </a:solidFill>
              <a:ea typeface="宋体" panose="02010600030101010101" pitchFamily="2" charset="-122"/>
            </a:endParaRPr>
          </a:p>
          <a:p>
            <a:pPr algn="l" eaLnBrk="1" hangingPunct="1">
              <a:lnSpc>
                <a:spcPts val="5000"/>
              </a:lnSpc>
            </a:pPr>
            <a:endParaRPr lang="en-US" altLang="zh-CN" sz="3600" dirty="0">
              <a:solidFill>
                <a:srgbClr val="414141"/>
              </a:solidFill>
              <a:ea typeface="宋体" panose="02010600030101010101" pitchFamily="2" charset="-122"/>
            </a:endParaRPr>
          </a:p>
          <a:p>
            <a:pPr algn="l" eaLnBrk="1" hangingPunct="1">
              <a:lnSpc>
                <a:spcPts val="5000"/>
              </a:lnSpc>
            </a:pPr>
            <a:r>
              <a:rPr lang="en-US" altLang="zh-CN" sz="3600" dirty="0">
                <a:solidFill>
                  <a:srgbClr val="414141"/>
                </a:solidFill>
                <a:ea typeface="宋体" panose="02010600030101010101" pitchFamily="2" charset="-122"/>
              </a:rPr>
              <a:t>   </a:t>
            </a:r>
            <a:endParaRPr lang="en-US" altLang="zh-CN" sz="3600" dirty="0">
              <a:solidFill>
                <a:srgbClr val="414141"/>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reeform 3"/>
          <p:cNvSpPr/>
          <p:nvPr/>
        </p:nvSpPr>
        <p:spPr>
          <a:xfrm>
            <a:off x="0" y="0"/>
            <a:ext cx="13004800" cy="9753600"/>
          </a:xfrm>
          <a:custGeom>
            <a:avLst/>
            <a:gdLst>
              <a:gd name="connsiteX0" fmla="*/ 0 w 13004800"/>
              <a:gd name="connsiteY0" fmla="*/ 9753600 h 9753600"/>
              <a:gd name="connsiteX1" fmla="*/ 13004800 w 13004800"/>
              <a:gd name="connsiteY1" fmla="*/ 9753600 h 9753600"/>
              <a:gd name="connsiteX2" fmla="*/ 13004800 w 13004800"/>
              <a:gd name="connsiteY2" fmla="*/ 0 h 9753600"/>
              <a:gd name="connsiteX3" fmla="*/ 0 w 13004800"/>
              <a:gd name="connsiteY3" fmla="*/ 0 h 9753600"/>
              <a:gd name="connsiteX4" fmla="*/ 0 w 13004800"/>
              <a:gd name="connsiteY4" fmla="*/ 9753600 h 97536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3004800" h="9753600">
                <a:moveTo>
                  <a:pt x="0" y="9753600"/>
                </a:moveTo>
                <a:lnTo>
                  <a:pt x="13004800" y="9753600"/>
                </a:lnTo>
                <a:lnTo>
                  <a:pt x="13004800" y="0"/>
                </a:lnTo>
                <a:lnTo>
                  <a:pt x="0" y="0"/>
                </a:lnTo>
                <a:lnTo>
                  <a:pt x="0" y="97536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Freeform 3"/>
          <p:cNvSpPr/>
          <p:nvPr/>
        </p:nvSpPr>
        <p:spPr>
          <a:xfrm>
            <a:off x="501650" y="21717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Freeform 3"/>
          <p:cNvSpPr/>
          <p:nvPr/>
        </p:nvSpPr>
        <p:spPr>
          <a:xfrm>
            <a:off x="501650" y="635000"/>
            <a:ext cx="12009438" cy="12700"/>
          </a:xfrm>
          <a:custGeom>
            <a:avLst/>
            <a:gdLst>
              <a:gd name="connsiteX0" fmla="*/ 6350 w 12009990"/>
              <a:gd name="connsiteY0" fmla="*/ 6350 h 12700"/>
              <a:gd name="connsiteX1" fmla="*/ 12003640 w 12009990"/>
              <a:gd name="connsiteY1" fmla="*/ 6350 h 12700"/>
              <a:gd name="connsiteX2" fmla="*/ 12003640 w 12009990"/>
              <a:gd name="connsiteY2" fmla="*/ 6350 h 12700"/>
              <a:gd name="connsiteX3" fmla="*/ 6350 w 12009990"/>
              <a:gd name="connsiteY3" fmla="*/ 6350 h 12700"/>
            </a:gdLst>
            <a:ahLst/>
            <a:cxnLst>
              <a:cxn ang="0">
                <a:pos x="connsiteX0" y="connsiteY0"/>
              </a:cxn>
              <a:cxn ang="1">
                <a:pos x="connsiteX1" y="connsiteY1"/>
              </a:cxn>
              <a:cxn ang="2">
                <a:pos x="connsiteX2" y="connsiteY2"/>
              </a:cxn>
              <a:cxn ang="3">
                <a:pos x="connsiteX3" y="connsiteY3"/>
              </a:cxn>
            </a:cxnLst>
            <a:rect l="l" t="t" r="r" b="b"/>
            <a:pathLst>
              <a:path w="12009990" h="12700">
                <a:moveTo>
                  <a:pt x="6350" y="6350"/>
                </a:moveTo>
                <a:lnTo>
                  <a:pt x="12003640" y="6350"/>
                </a:lnTo>
                <a:lnTo>
                  <a:pt x="1200364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0245"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6" name="TextBox 1"/>
          <p:cNvSpPr txBox="1"/>
          <p:nvPr/>
        </p:nvSpPr>
        <p:spPr>
          <a:xfrm>
            <a:off x="558800" y="3975100"/>
            <a:ext cx="203200" cy="3670300"/>
          </a:xfrm>
          <a:prstGeom prst="rect">
            <a:avLst/>
          </a:prstGeom>
          <a:noFill/>
        </p:spPr>
        <p:txBody>
          <a:bodyPr wrap="none" lIns="0" tIns="0" rIns="0" rtlCol="0">
            <a:spAutoFit/>
          </a:bodyPr>
          <a:lstStyle/>
          <a:p>
            <a:pPr marR="0" defTabSz="914400" eaLnBrk="1" fontAlgn="auto" hangingPunct="1">
              <a:lnSpc>
                <a:spcPts val="2100"/>
              </a:lnSpc>
              <a:spcBef>
                <a:spcPts val="0"/>
              </a:spcBef>
              <a:spcAft>
                <a:spcPts val="0"/>
              </a:spcAft>
              <a:buClrTx/>
              <a:buSzTx/>
              <a:buFontTx/>
              <a:buNone/>
              <a:defRPr/>
            </a:pPr>
            <a:r>
              <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rPr>
              <a:t>❖</a:t>
            </a: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2300"/>
              </a:lnSpc>
              <a:spcBef>
                <a:spcPts val="0"/>
              </a:spcBef>
              <a:spcAft>
                <a:spcPts val="0"/>
              </a:spcAft>
              <a:buClrTx/>
              <a:buSzTx/>
              <a:buFontTx/>
              <a:buNone/>
              <a:defRPr/>
            </a:pPr>
            <a:r>
              <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rPr>
              <a:t>❖</a:t>
            </a: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3100"/>
              </a:lnSpc>
              <a:spcBef>
                <a:spcPts val="0"/>
              </a:spcBef>
              <a:spcAft>
                <a:spcPts val="0"/>
              </a:spcAft>
              <a:buClrTx/>
              <a:buSzTx/>
              <a:buFontTx/>
              <a:buNone/>
              <a:defRPr/>
            </a:pPr>
            <a:r>
              <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rPr>
              <a:t>❖</a:t>
            </a: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1000"/>
              </a:lnSpc>
              <a:spcBef>
                <a:spcPts val="0"/>
              </a:spcBef>
              <a:spcAft>
                <a:spcPts val="0"/>
              </a:spcAft>
              <a:buClrTx/>
              <a:buSzTx/>
              <a:buFontTx/>
              <a:buNone/>
              <a:defRPr/>
            </a:pPr>
            <a:endParaRPr kumimoji="0" lang="en-US" altLang="zh-CN" kern="1200" cap="none" spc="0" normalizeH="0" baseline="0" noProof="0" dirty="0" smtClean="0">
              <a:latin typeface="+mn-lt"/>
              <a:ea typeface="+mn-ea"/>
              <a:cs typeface="+mn-cs"/>
            </a:endParaRPr>
          </a:p>
          <a:p>
            <a:pPr marR="0" defTabSz="914400" eaLnBrk="1" fontAlgn="auto" hangingPunct="1">
              <a:lnSpc>
                <a:spcPts val="2400"/>
              </a:lnSpc>
              <a:spcBef>
                <a:spcPts val="0"/>
              </a:spcBef>
              <a:spcAft>
                <a:spcPts val="0"/>
              </a:spcAft>
              <a:buClrTx/>
              <a:buSzTx/>
              <a:buFontTx/>
              <a:buNone/>
              <a:defRPr/>
            </a:pPr>
            <a:r>
              <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rPr>
              <a:t>❖</a:t>
            </a:r>
            <a:endParaRPr kumimoji="0" lang="en-US" altLang="zh-CN" sz="2160" kern="1200" cap="none" spc="0" normalizeH="0" baseline="0" noProof="0" dirty="0" smtClean="0">
              <a:solidFill>
                <a:srgbClr val="929292"/>
              </a:solidFill>
              <a:latin typeface="微软雅黑" panose="020B0503020204020204" pitchFamily="34" charset="-122"/>
              <a:ea typeface="+mn-ea"/>
              <a:cs typeface="微软雅黑" panose="020B0503020204020204" pitchFamily="34" charset="-122"/>
            </a:endParaRPr>
          </a:p>
        </p:txBody>
      </p:sp>
      <p:pic>
        <p:nvPicPr>
          <p:cNvPr id="13315" name="Picture 3"/>
          <p:cNvPicPr>
            <a:picLocks noChangeAspect="1"/>
          </p:cNvPicPr>
          <p:nvPr/>
        </p:nvPicPr>
        <p:blipFill>
          <a:blip r:embed="rId2"/>
          <a:stretch>
            <a:fillRect/>
          </a:stretch>
        </p:blipFill>
        <p:spPr>
          <a:xfrm>
            <a:off x="0" y="0"/>
            <a:ext cx="13004800" cy="9753600"/>
          </a:xfrm>
          <a:prstGeom prst="rect">
            <a:avLst/>
          </a:prstGeom>
          <a:noFill/>
          <a:ln w="9525">
            <a:noFill/>
          </a:ln>
        </p:spPr>
      </p:pic>
      <p:sp>
        <p:nvSpPr>
          <p:cNvPr id="2" name="文本框 1"/>
          <p:cNvSpPr txBox="1"/>
          <p:nvPr/>
        </p:nvSpPr>
        <p:spPr>
          <a:xfrm>
            <a:off x="948055" y="647700"/>
            <a:ext cx="11827510" cy="7293610"/>
          </a:xfrm>
          <a:prstGeom prst="rect">
            <a:avLst/>
          </a:prstGeom>
          <a:noFill/>
        </p:spPr>
        <p:txBody>
          <a:bodyPr wrap="square" rtlCol="0">
            <a:spAutoFit/>
          </a:bodyPr>
          <a:p>
            <a:r>
              <a:rPr lang="en-US" altLang="zh-CN" sz="3600" b="1" dirty="0">
                <a:solidFill>
                  <a:srgbClr val="414141"/>
                </a:solidFill>
                <a:ea typeface="宋体" panose="02010600030101010101" pitchFamily="2" charset="-122"/>
              </a:rPr>
              <a:t>一个线程池包括以下四个基本组成部分：</a:t>
            </a:r>
            <a:endParaRPr lang="en-US" altLang="zh-CN" sz="3600" dirty="0">
              <a:solidFill>
                <a:srgbClr val="414141"/>
              </a:solidFill>
              <a:ea typeface="宋体" panose="02010600030101010101" pitchFamily="2" charset="-122"/>
            </a:endParaRPr>
          </a:p>
          <a:p>
            <a:r>
              <a:rPr lang="en-US" altLang="zh-CN" sz="3600" dirty="0">
                <a:solidFill>
                  <a:srgbClr val="414141"/>
                </a:solidFill>
                <a:ea typeface="宋体" panose="02010600030101010101" pitchFamily="2" charset="-122"/>
              </a:rPr>
              <a:t>       1、</a:t>
            </a:r>
            <a:r>
              <a:rPr lang="en-US" altLang="zh-CN" sz="3600" dirty="0">
                <a:solidFill>
                  <a:srgbClr val="C00000"/>
                </a:solidFill>
                <a:ea typeface="宋体" panose="02010600030101010101" pitchFamily="2" charset="-122"/>
              </a:rPr>
              <a:t>线程池管理器</a:t>
            </a:r>
            <a:r>
              <a:rPr lang="en-US" altLang="zh-CN" sz="3600" dirty="0">
                <a:solidFill>
                  <a:srgbClr val="414141"/>
                </a:solidFill>
                <a:ea typeface="宋体" panose="02010600030101010101" pitchFamily="2" charset="-122"/>
              </a:rPr>
              <a:t>（ThreadPool）：用于创建并管理线程池，包括 创建线程池，销毁线程池，添加新任务；</a:t>
            </a:r>
            <a:endParaRPr lang="en-US" altLang="zh-CN" sz="3600" dirty="0">
              <a:solidFill>
                <a:srgbClr val="414141"/>
              </a:solidFill>
              <a:ea typeface="宋体" panose="02010600030101010101" pitchFamily="2" charset="-122"/>
            </a:endParaRPr>
          </a:p>
          <a:p>
            <a:endParaRPr lang="en-US" altLang="zh-CN" sz="3600" dirty="0">
              <a:solidFill>
                <a:srgbClr val="414141"/>
              </a:solidFill>
              <a:ea typeface="宋体" panose="02010600030101010101" pitchFamily="2" charset="-122"/>
            </a:endParaRPr>
          </a:p>
          <a:p>
            <a:r>
              <a:rPr lang="en-US" altLang="zh-CN" sz="3600" dirty="0">
                <a:solidFill>
                  <a:srgbClr val="414141"/>
                </a:solidFill>
                <a:ea typeface="宋体" panose="02010600030101010101" pitchFamily="2" charset="-122"/>
              </a:rPr>
              <a:t>       2、</a:t>
            </a:r>
            <a:r>
              <a:rPr lang="en-US" altLang="zh-CN" sz="3600" dirty="0">
                <a:solidFill>
                  <a:srgbClr val="C00000"/>
                </a:solidFill>
                <a:ea typeface="宋体" panose="02010600030101010101" pitchFamily="2" charset="-122"/>
              </a:rPr>
              <a:t>工作线程</a:t>
            </a:r>
            <a:r>
              <a:rPr lang="en-US" altLang="zh-CN" sz="3600" dirty="0">
                <a:solidFill>
                  <a:srgbClr val="414141"/>
                </a:solidFill>
                <a:ea typeface="宋体" panose="02010600030101010101" pitchFamily="2" charset="-122"/>
              </a:rPr>
              <a:t>（PoolWorker）：线程池中线程，在没有任务时处于等待状态，可以循环的执行任务；</a:t>
            </a:r>
            <a:endParaRPr lang="en-US" altLang="zh-CN" sz="3600" dirty="0">
              <a:solidFill>
                <a:srgbClr val="414141"/>
              </a:solidFill>
              <a:ea typeface="宋体" panose="02010600030101010101" pitchFamily="2" charset="-122"/>
            </a:endParaRPr>
          </a:p>
          <a:p>
            <a:endParaRPr lang="en-US" altLang="zh-CN" sz="3600" dirty="0">
              <a:solidFill>
                <a:srgbClr val="414141"/>
              </a:solidFill>
              <a:ea typeface="宋体" panose="02010600030101010101" pitchFamily="2" charset="-122"/>
            </a:endParaRPr>
          </a:p>
          <a:p>
            <a:r>
              <a:rPr lang="en-US" altLang="zh-CN" sz="3600" dirty="0">
                <a:solidFill>
                  <a:srgbClr val="414141"/>
                </a:solidFill>
                <a:ea typeface="宋体" panose="02010600030101010101" pitchFamily="2" charset="-122"/>
              </a:rPr>
              <a:t>       3、</a:t>
            </a:r>
            <a:r>
              <a:rPr lang="en-US" altLang="zh-CN" sz="3600" dirty="0">
                <a:solidFill>
                  <a:srgbClr val="C00000"/>
                </a:solidFill>
                <a:ea typeface="宋体" panose="02010600030101010101" pitchFamily="2" charset="-122"/>
              </a:rPr>
              <a:t>任务接口</a:t>
            </a:r>
            <a:r>
              <a:rPr lang="en-US" altLang="zh-CN" sz="3600" dirty="0">
                <a:solidFill>
                  <a:srgbClr val="414141"/>
                </a:solidFill>
                <a:ea typeface="宋体" panose="02010600030101010101" pitchFamily="2" charset="-122"/>
              </a:rPr>
              <a:t>（Task）：每个任务必须实现的接口，以供工作线程调度任务的执行，它主要规定了任务的入口，任务执行完后的收尾工作，任务的执行状态等；</a:t>
            </a:r>
            <a:endParaRPr lang="en-US" altLang="zh-CN" sz="3600" dirty="0">
              <a:solidFill>
                <a:srgbClr val="414141"/>
              </a:solidFill>
              <a:ea typeface="宋体" panose="02010600030101010101" pitchFamily="2" charset="-122"/>
            </a:endParaRPr>
          </a:p>
          <a:p>
            <a:endParaRPr lang="en-US" altLang="zh-CN" sz="3600" dirty="0">
              <a:solidFill>
                <a:srgbClr val="414141"/>
              </a:solidFill>
              <a:ea typeface="宋体" panose="02010600030101010101" pitchFamily="2" charset="-122"/>
            </a:endParaRPr>
          </a:p>
          <a:p>
            <a:r>
              <a:rPr lang="en-US" altLang="zh-CN" sz="3600" dirty="0">
                <a:solidFill>
                  <a:srgbClr val="414141"/>
                </a:solidFill>
                <a:ea typeface="宋体" panose="02010600030101010101" pitchFamily="2" charset="-122"/>
              </a:rPr>
              <a:t>       4、</a:t>
            </a:r>
            <a:r>
              <a:rPr lang="en-US" altLang="zh-CN" sz="3600" dirty="0">
                <a:solidFill>
                  <a:srgbClr val="C00000"/>
                </a:solidFill>
                <a:ea typeface="宋体" panose="02010600030101010101" pitchFamily="2" charset="-122"/>
              </a:rPr>
              <a:t>任务队列</a:t>
            </a:r>
            <a:r>
              <a:rPr lang="en-US" altLang="zh-CN" sz="3600" dirty="0">
                <a:solidFill>
                  <a:srgbClr val="414141"/>
                </a:solidFill>
                <a:ea typeface="宋体" panose="02010600030101010101" pitchFamily="2" charset="-122"/>
              </a:rPr>
              <a:t>（taskQueue）：用于存放没有处理的任务。提供一种缓冲机制。</a:t>
            </a:r>
            <a:endParaRPr lang="en-US" altLang="zh-CN" sz="3600" dirty="0">
              <a:solidFill>
                <a:srgbClr val="414141"/>
              </a:solidFill>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5" name="Picture 3"/>
          <p:cNvPicPr>
            <a:picLocks noChangeAspect="1"/>
          </p:cNvPicPr>
          <p:nvPr/>
        </p:nvPicPr>
        <p:blipFill>
          <a:blip r:embed="rId1"/>
          <a:stretch>
            <a:fillRect/>
          </a:stretch>
        </p:blipFill>
        <p:spPr>
          <a:xfrm>
            <a:off x="0" y="0"/>
            <a:ext cx="13004800" cy="9753600"/>
          </a:xfrm>
          <a:prstGeom prst="rect">
            <a:avLst/>
          </a:prstGeom>
          <a:noFill/>
          <a:ln w="9525">
            <a:noFill/>
          </a:ln>
        </p:spPr>
      </p:pic>
      <p:sp>
        <p:nvSpPr>
          <p:cNvPr id="2" name="文本框 1"/>
          <p:cNvSpPr txBox="1"/>
          <p:nvPr/>
        </p:nvSpPr>
        <p:spPr>
          <a:xfrm>
            <a:off x="959485" y="430530"/>
            <a:ext cx="11334115" cy="8124190"/>
          </a:xfrm>
          <a:prstGeom prst="rect">
            <a:avLst/>
          </a:prstGeom>
          <a:noFill/>
        </p:spPr>
        <p:txBody>
          <a:bodyPr wrap="square" rtlCol="0">
            <a:spAutoFit/>
          </a:bodyPr>
          <a:p>
            <a:r>
              <a:rPr lang="en-US" altLang="zh-CN" sz="3600" b="1" dirty="0">
                <a:solidFill>
                  <a:srgbClr val="414141"/>
                </a:solidFill>
                <a:latin typeface="微软雅黑" panose="020B0503020204020204" pitchFamily="34" charset="-122"/>
                <a:ea typeface="微软雅黑" panose="020B0503020204020204" pitchFamily="34" charset="-122"/>
              </a:rPr>
              <a:t>使用线程池的好处</a:t>
            </a:r>
            <a:r>
              <a:rPr lang="en-US" altLang="zh-CN" sz="3600" dirty="0">
                <a:solidFill>
                  <a:srgbClr val="414141"/>
                </a:solidFill>
                <a:ea typeface="宋体" panose="02010600030101010101" pitchFamily="2" charset="-122"/>
              </a:rPr>
              <a:t>：</a:t>
            </a:r>
            <a:endParaRPr lang="en-US" altLang="zh-CN" sz="3600" dirty="0">
              <a:solidFill>
                <a:srgbClr val="414141"/>
              </a:solidFill>
              <a:ea typeface="宋体" panose="02010600030101010101" pitchFamily="2" charset="-122"/>
            </a:endParaRPr>
          </a:p>
          <a:p>
            <a:pPr>
              <a:lnSpc>
                <a:spcPct val="150000"/>
              </a:lnSpc>
            </a:pPr>
            <a:r>
              <a:rPr lang="en-US" altLang="zh-CN" sz="3600" dirty="0">
                <a:solidFill>
                  <a:srgbClr val="414141"/>
                </a:solidFill>
                <a:ea typeface="宋体" panose="02010600030101010101" pitchFamily="2" charset="-122"/>
              </a:rPr>
              <a:t>1、提高资源利用率 </a:t>
            </a:r>
            <a:endParaRPr lang="en-US" altLang="zh-CN" sz="3600" dirty="0">
              <a:solidFill>
                <a:srgbClr val="414141"/>
              </a:solidFill>
              <a:ea typeface="宋体" panose="02010600030101010101" pitchFamily="2" charset="-122"/>
            </a:endParaRPr>
          </a:p>
          <a:p>
            <a:pPr>
              <a:lnSpc>
                <a:spcPct val="150000"/>
              </a:lnSpc>
            </a:pPr>
            <a:r>
              <a:rPr lang="en-US" altLang="zh-CN" sz="3600" dirty="0">
                <a:solidFill>
                  <a:srgbClr val="414141"/>
                </a:solidFill>
                <a:ea typeface="宋体" panose="02010600030101010101" pitchFamily="2" charset="-122"/>
              </a:rPr>
              <a:t>线程池可以重复利用已经创建了的线程 </a:t>
            </a:r>
            <a:endParaRPr lang="en-US" altLang="zh-CN" sz="3600" dirty="0">
              <a:solidFill>
                <a:srgbClr val="414141"/>
              </a:solidFill>
              <a:ea typeface="宋体" panose="02010600030101010101" pitchFamily="2" charset="-122"/>
            </a:endParaRPr>
          </a:p>
          <a:p>
            <a:pPr>
              <a:lnSpc>
                <a:spcPct val="150000"/>
              </a:lnSpc>
            </a:pPr>
            <a:r>
              <a:rPr lang="en-US" altLang="zh-CN" sz="3600" dirty="0">
                <a:solidFill>
                  <a:srgbClr val="414141"/>
                </a:solidFill>
                <a:ea typeface="宋体" panose="02010600030101010101" pitchFamily="2" charset="-122"/>
              </a:rPr>
              <a:t>2、提高响应速度 </a:t>
            </a:r>
            <a:endParaRPr lang="en-US" altLang="zh-CN" sz="3600" dirty="0">
              <a:solidFill>
                <a:srgbClr val="414141"/>
              </a:solidFill>
              <a:ea typeface="宋体" panose="02010600030101010101" pitchFamily="2" charset="-122"/>
            </a:endParaRPr>
          </a:p>
          <a:p>
            <a:pPr>
              <a:lnSpc>
                <a:spcPct val="150000"/>
              </a:lnSpc>
            </a:pPr>
            <a:r>
              <a:rPr lang="en-US" altLang="zh-CN" sz="3600" dirty="0">
                <a:solidFill>
                  <a:srgbClr val="414141"/>
                </a:solidFill>
                <a:ea typeface="宋体" panose="02010600030101010101" pitchFamily="2" charset="-122"/>
              </a:rPr>
              <a:t>因为当线程池中的线程没有超过线程池的最大上限时，有的线程处于等待分配任务状态，当任务到来时，无需创建线程就能被执行。 </a:t>
            </a:r>
            <a:endParaRPr lang="en-US" altLang="zh-CN" sz="3600" dirty="0">
              <a:solidFill>
                <a:srgbClr val="414141"/>
              </a:solidFill>
              <a:ea typeface="宋体" panose="02010600030101010101" pitchFamily="2" charset="-122"/>
            </a:endParaRPr>
          </a:p>
          <a:p>
            <a:pPr>
              <a:lnSpc>
                <a:spcPct val="150000"/>
              </a:lnSpc>
            </a:pPr>
            <a:r>
              <a:rPr lang="en-US" altLang="zh-CN" sz="3600" dirty="0">
                <a:solidFill>
                  <a:srgbClr val="414141"/>
                </a:solidFill>
                <a:ea typeface="宋体" panose="02010600030101010101" pitchFamily="2" charset="-122"/>
              </a:rPr>
              <a:t>3、具有可管理性 </a:t>
            </a:r>
            <a:endParaRPr lang="en-US" altLang="zh-CN" sz="3600" dirty="0">
              <a:solidFill>
                <a:srgbClr val="414141"/>
              </a:solidFill>
              <a:ea typeface="宋体" panose="02010600030101010101" pitchFamily="2" charset="-122"/>
            </a:endParaRPr>
          </a:p>
          <a:p>
            <a:pPr>
              <a:lnSpc>
                <a:spcPct val="150000"/>
              </a:lnSpc>
            </a:pPr>
            <a:r>
              <a:rPr lang="en-US" altLang="zh-CN" sz="3600" dirty="0">
                <a:solidFill>
                  <a:srgbClr val="414141"/>
                </a:solidFill>
                <a:ea typeface="宋体" panose="02010600030101010101" pitchFamily="2" charset="-122"/>
              </a:rPr>
              <a:t>线程池会根据当前系统特点对池内的线程进行优化处理，减少创建和销毁线程带来的系统开销。</a:t>
            </a:r>
            <a:endParaRPr lang="en-US" altLang="zh-CN" sz="3600" dirty="0">
              <a:solidFill>
                <a:srgbClr val="414141"/>
              </a:solidFill>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4294</Words>
  <Application>WPS 演示</Application>
  <PresentationFormat>自定义</PresentationFormat>
  <Paragraphs>306</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Calibri</vt:lpstr>
      <vt:lpstr>微软雅黑</vt:lpstr>
      <vt:lpstr>华文宋体</vt:lpstr>
      <vt:lpstr>Arial Unicode MS</vt:lpstr>
      <vt:lpstr>方正姚体</vt:lpstr>
      <vt:lpstr>华文细黑</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未言成蹊</cp:lastModifiedBy>
  <cp:revision>6</cp:revision>
  <dcterms:created xsi:type="dcterms:W3CDTF">2006-08-16T00:00:00Z</dcterms:created>
  <dcterms:modified xsi:type="dcterms:W3CDTF">2018-07-23T12:02:33Z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s7fOrZ2gbu11658.ppt</vt:lpwstr>
  </property>
  <property fmtid="{D5CDD505-2E9C-101B-9397-08002B2CF9AE}" pid="3" name="fileid">
    <vt:lpwstr>587360</vt:lpwstr>
  </property>
  <property fmtid="{D5CDD505-2E9C-101B-9397-08002B2CF9AE}" pid="4" name="KSOProductBuildVer">
    <vt:lpwstr>2052-10.1.0.7400</vt:lpwstr>
  </property>
</Properties>
</file>