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03C8C3-97F7-465C-B91E-B4C76DE18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BCC65B-8273-424C-8E8F-53203B6E7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B2576E-4E46-4811-9973-B44471E7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B099-1E92-4170-8949-089A9C65D14D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C7AEBA-D2B2-40B0-8B5C-8FA04BEE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D67684-2476-4D30-A946-CCAD7CF1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7D3-D733-4AF3-9BC8-E06791B38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5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7F29B-D108-432B-A395-E3EAA5D4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479E3F-B00D-4A49-B9CC-AD0AF8677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0BAAF3-25A7-4F40-80BB-94A02FC5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B099-1E92-4170-8949-089A9C65D14D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79BBF5-2FD0-4CFB-A7F9-083570B4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6735E6-6C48-43AE-BEF0-646865C7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7D3-D733-4AF3-9BC8-E06791B38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12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6F3006E-5611-4A7B-837F-686BC1328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09C6AC-586A-427E-B012-8D68D9BFA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492E68-FCD2-42E5-822B-E189B02A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B099-1E92-4170-8949-089A9C65D14D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EAE174-3305-4A36-92C4-D190DD9D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53F207-66F6-4031-BE4B-E3343EA9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7D3-D733-4AF3-9BC8-E06791B38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13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72EEB-CAF9-4A2A-BB87-B2165A95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B2F3E7-2E6F-4066-B5F2-A788E902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9C328A-B9CA-49FA-9946-F991589A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B099-1E92-4170-8949-089A9C65D14D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0E613B-CC5E-43CF-854F-B1519485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EB41AE-0A9B-4724-8562-387D3C93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7D3-D733-4AF3-9BC8-E06791B38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41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A8EBD-0DF2-4EF3-89B1-2C6FF15A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9EF27A-BCA4-417B-9316-F31AAB0B4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F45A4E-60FB-40E3-B908-69C81558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B099-1E92-4170-8949-089A9C65D14D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B15F51-ABF6-4BFA-9C34-F668955B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FCDC54-82AE-4670-8D4F-C407FBEA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7D3-D733-4AF3-9BC8-E06791B38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60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7EFB4-FA26-497D-890A-B003CF8C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CD1C49-55AA-4953-9FCC-640177047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511878-6709-484F-9D56-2EDB3ED27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108718-AE0D-4CB7-9B1C-309909D3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B099-1E92-4170-8949-089A9C65D14D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597062-0F60-44A9-9FD5-A79F8D21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7436E4-C3B9-489B-A6ED-A4546CE3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7D3-D733-4AF3-9BC8-E06791B38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80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79C014-3D6F-4CE5-93B3-6F17B855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010987-4A4A-47F5-90D0-F5D45E16E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CB3549-0A0A-4F9E-8D08-9B922B0E7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771EB89-94C0-4340-A04A-F5E990305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D7BC8A-1F07-4A9D-9354-363F66274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B7A79F7-6781-49CD-94A7-D186770E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B099-1E92-4170-8949-089A9C65D14D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9E3E0DA-34A4-4CB1-B4C9-53AF896B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C877ED-8216-4A7F-A5DE-492E70ED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7D3-D733-4AF3-9BC8-E06791B38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04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6792C-6275-425E-8815-85C59A0D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7E7E0A-E6D2-475F-BD07-FE0A8B91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B099-1E92-4170-8949-089A9C65D14D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B71690-1506-4212-B7EA-631DE802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C9FD9A-BC98-4A88-8898-297DE29D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7D3-D733-4AF3-9BC8-E06791B38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49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18498B-6894-4567-8287-AB53377D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B099-1E92-4170-8949-089A9C65D14D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3F19A44-3761-4A2E-8195-F40E88BD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7C4979-24B8-4044-9007-FAF451FC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7D3-D733-4AF3-9BC8-E06791B38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40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F62EC-8A22-4D9F-9084-4C37BA24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902391-AD0D-4F6E-AC79-B5A8AF685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491180-BBD0-49F7-93C5-F368BFA1D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E4F4E0-110D-4D27-AFB0-1B2A6047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B099-1E92-4170-8949-089A9C65D14D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A55FC2-7554-4254-94AC-97E5B853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704F32-8761-4DAA-AA94-85B197DF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7D3-D733-4AF3-9BC8-E06791B38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59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1AF86-892C-45FB-B8D0-257E9232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BCB254-30EC-49F9-8FA4-CC4724104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C20500-F39A-4933-A410-29FE1C942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E5E112-374C-471F-966F-29846C52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B099-1E92-4170-8949-089A9C65D14D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367099-1544-4239-9A75-3760DB59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A9554E-0FBF-44F6-8DFA-209BC979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7D3-D733-4AF3-9BC8-E06791B38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80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032F185-4CEB-408F-A9C0-CD3422EC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922C56-95B1-4FFD-A57E-A6D443692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C9730D-A00D-4539-AE14-C35C443F3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B099-1E92-4170-8949-089A9C65D14D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2B8A30-4536-4E9F-8972-261761ED0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EE6264-D9A3-4EE6-B49A-C6FE7E8EA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57D3-D733-4AF3-9BC8-E06791B38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29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E648B-A3C7-4CD0-BB32-8498BA5A2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Final Project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zh-TW" altLang="en-US" dirty="0"/>
              <a:t> </a:t>
            </a:r>
            <a:r>
              <a:rPr lang="en-US" altLang="zh-TW" dirty="0"/>
              <a:t>Conv Accelerator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EB8506-6FED-4475-B5C8-CA04402F0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cs typeface="Calibri Light" panose="020F0302020204030204" pitchFamily="34" charset="0"/>
              </a:rPr>
              <a:t>林廉恩 洪子茵 陳永真</a:t>
            </a:r>
            <a:endParaRPr lang="zh-TW" altLang="en-US" dirty="0">
              <a:latin typeface="+mj-lt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9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CE71D-0AED-4B6E-AD12-84470CD8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Level Optimizations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049787-D218-4AD7-BAA7-FD8A90633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5" y="1873127"/>
            <a:ext cx="4987143" cy="426047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TW" sz="2000" dirty="0"/>
              <a:t>update algorithm</a:t>
            </a:r>
            <a:r>
              <a:rPr lang="en-US" altLang="zh-TW" sz="1800" dirty="0"/>
              <a:t>:</a:t>
            </a:r>
            <a:br>
              <a:rPr lang="en-US" altLang="zh-TW" sz="1800" dirty="0"/>
            </a:br>
            <a:r>
              <a:rPr lang="en-US" altLang="zh-TW" sz="1800" dirty="0"/>
              <a:t>* if-else condition based on runtime / model </a:t>
            </a:r>
            <a:br>
              <a:rPr lang="en-US" altLang="zh-TW" sz="1800" dirty="0"/>
            </a:br>
            <a:br>
              <a:rPr lang="en-US" altLang="zh-TW" sz="1800" dirty="0"/>
            </a:br>
            <a:r>
              <a:rPr lang="en-US" altLang="zh-TW" sz="1800" dirty="0"/>
              <a:t>* only the first conv layer with </a:t>
            </a:r>
            <a:r>
              <a:rPr lang="en-US" altLang="zh-TW" sz="1800" dirty="0" err="1"/>
              <a:t>input_depth</a:t>
            </a:r>
            <a:r>
              <a:rPr lang="en-US" altLang="zh-TW" sz="1800" dirty="0"/>
              <a:t> = 3, while the others are 16x</a:t>
            </a:r>
            <a:br>
              <a:rPr lang="en-US" altLang="zh-TW" sz="1800" dirty="0"/>
            </a:br>
            <a:br>
              <a:rPr lang="en-US" altLang="zh-TW" sz="1800" dirty="0"/>
            </a:br>
            <a:r>
              <a:rPr lang="en-US" altLang="zh-TW" sz="1800" dirty="0"/>
              <a:t>* set expect to 0 and let compiler optimizes the runtime branch </a:t>
            </a:r>
          </a:p>
          <a:p>
            <a:pPr marL="342900" indent="-342900">
              <a:buAutoNum type="arabicPeriod"/>
            </a:pPr>
            <a:endParaRPr lang="en-US" altLang="zh-TW" sz="18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TW" sz="1800" dirty="0"/>
              <a:t>Improve cache hits (minor):</a:t>
            </a:r>
            <a:br>
              <a:rPr lang="en-US" altLang="zh-TW" sz="1800" dirty="0"/>
            </a:br>
            <a:r>
              <a:rPr lang="en-US" altLang="zh-TW" sz="1800" dirty="0"/>
              <a:t>* recast </a:t>
            </a:r>
            <a:r>
              <a:rPr lang="en-US" altLang="zh-TW" sz="1800" dirty="0" err="1"/>
              <a:t>alignas</a:t>
            </a:r>
            <a:r>
              <a:rPr lang="en-US" altLang="zh-TW" sz="1800" dirty="0"/>
              <a:t>(64) to meet cache line size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TW" sz="1800" dirty="0"/>
          </a:p>
          <a:p>
            <a:pPr marL="342900" indent="-342900">
              <a:buAutoNum type="arabicPeriod"/>
            </a:pPr>
            <a:endParaRPr lang="en-US" altLang="zh-TW" sz="1800" b="1" dirty="0"/>
          </a:p>
          <a:p>
            <a:pPr marL="342900" indent="-342900">
              <a:buAutoNum type="arabicPeriod"/>
            </a:pPr>
            <a:endParaRPr lang="en-US" altLang="zh-TW" sz="1800" dirty="0"/>
          </a:p>
          <a:p>
            <a:pPr marL="342900" indent="-342900">
              <a:buAutoNum type="arabicPeriod"/>
            </a:pPr>
            <a:endParaRPr lang="en-US" altLang="zh-TW" sz="1800" dirty="0"/>
          </a:p>
          <a:p>
            <a:pPr marL="342900" indent="-342900">
              <a:buAutoNum type="arabicPeriod"/>
            </a:pPr>
            <a:endParaRPr lang="en-US" altLang="zh-TW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22338A-421B-435F-9608-8EF282036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859" y="1690688"/>
            <a:ext cx="2983888" cy="272693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E15E457-C070-4F5E-83DA-2E54CB4F5B83}"/>
              </a:ext>
            </a:extLst>
          </p:cNvPr>
          <p:cNvSpPr txBox="1"/>
          <p:nvPr/>
        </p:nvSpPr>
        <p:spPr>
          <a:xfrm>
            <a:off x="9636825" y="4488874"/>
            <a:ext cx="1782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* branch TA_SIMD</a:t>
            </a:r>
            <a:endParaRPr lang="zh-TW" altLang="en-US" sz="1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0C8AF59-A1D8-4AF3-9513-37A365826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44" y="2360782"/>
            <a:ext cx="2898803" cy="357802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6A3C01F-286D-42E8-9792-8D866911255C}"/>
              </a:ext>
            </a:extLst>
          </p:cNvPr>
          <p:cNvSpPr txBox="1"/>
          <p:nvPr/>
        </p:nvSpPr>
        <p:spPr>
          <a:xfrm>
            <a:off x="6375069" y="6008914"/>
            <a:ext cx="184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* our 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274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E57F0-54DF-48E2-8A32-DA05977C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Level Optimizations – upscaled SIMD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4787C7-593A-4379-968F-8D3B9CA2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48" y="2176460"/>
            <a:ext cx="3421218" cy="1707111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Upscale to 16x</a:t>
            </a:r>
          </a:p>
          <a:p>
            <a:r>
              <a:rPr lang="en-US" altLang="zh-TW" sz="2000" dirty="0"/>
              <a:t>buffer size : 128 bits</a:t>
            </a:r>
          </a:p>
          <a:p>
            <a:r>
              <a:rPr lang="en-US" altLang="zh-TW" sz="2000" dirty="0"/>
              <a:t>Outputs 32 bits SOP</a:t>
            </a:r>
            <a:r>
              <a:rPr lang="zh-TW" altLang="en-US" sz="2000" dirty="0"/>
              <a:t> </a:t>
            </a:r>
            <a:r>
              <a:rPr lang="en-US" altLang="zh-TW" sz="2000" dirty="0" err="1"/>
              <a:t>accumulato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27A3AF9-B459-495F-964F-4CD0B53B908C}"/>
              </a:ext>
            </a:extLst>
          </p:cNvPr>
          <p:cNvSpPr/>
          <p:nvPr/>
        </p:nvSpPr>
        <p:spPr>
          <a:xfrm>
            <a:off x="4965616" y="5064318"/>
            <a:ext cx="1397876" cy="725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SIMD_4x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70FC44E-C1DD-4BBE-938C-425326F26025}"/>
              </a:ext>
            </a:extLst>
          </p:cNvPr>
          <p:cNvSpPr/>
          <p:nvPr/>
        </p:nvSpPr>
        <p:spPr>
          <a:xfrm>
            <a:off x="8276373" y="5380557"/>
            <a:ext cx="1397876" cy="725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SIMD_4x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0C26FD1-7075-46B3-A6C7-B420F9F19F8D}"/>
              </a:ext>
            </a:extLst>
          </p:cNvPr>
          <p:cNvSpPr/>
          <p:nvPr/>
        </p:nvSpPr>
        <p:spPr>
          <a:xfrm>
            <a:off x="9805628" y="5380556"/>
            <a:ext cx="1397876" cy="725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SIMD_4x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DC66437-F5C3-4563-87F6-DB88B47E1097}"/>
              </a:ext>
            </a:extLst>
          </p:cNvPr>
          <p:cNvSpPr/>
          <p:nvPr/>
        </p:nvSpPr>
        <p:spPr>
          <a:xfrm>
            <a:off x="9805628" y="4454016"/>
            <a:ext cx="1397876" cy="725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SIMD_4x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15F1B68-4202-4483-B16B-76FEA534ED41}"/>
              </a:ext>
            </a:extLst>
          </p:cNvPr>
          <p:cNvSpPr/>
          <p:nvPr/>
        </p:nvSpPr>
        <p:spPr>
          <a:xfrm>
            <a:off x="8276373" y="4454016"/>
            <a:ext cx="1397876" cy="725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SIMD_4x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E23BB07-09C9-45C6-B1BC-E94698B112B4}"/>
              </a:ext>
            </a:extLst>
          </p:cNvPr>
          <p:cNvSpPr/>
          <p:nvPr/>
        </p:nvSpPr>
        <p:spPr>
          <a:xfrm>
            <a:off x="7847023" y="4073337"/>
            <a:ext cx="3794235" cy="240435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16201DE-17EB-4B65-A2B8-4624FB178A1E}"/>
              </a:ext>
            </a:extLst>
          </p:cNvPr>
          <p:cNvSpPr txBox="1"/>
          <p:nvPr/>
        </p:nvSpPr>
        <p:spPr>
          <a:xfrm>
            <a:off x="7971574" y="4067650"/>
            <a:ext cx="20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SIMD_16x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0B7EB27-7433-4E4B-9CE5-B9DB15B3C40E}"/>
              </a:ext>
            </a:extLst>
          </p:cNvPr>
          <p:cNvSpPr/>
          <p:nvPr/>
        </p:nvSpPr>
        <p:spPr>
          <a:xfrm>
            <a:off x="8155504" y="3193230"/>
            <a:ext cx="1518743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reg </a:t>
            </a:r>
            <a:r>
              <a:rPr lang="en-US" altLang="zh-TW" dirty="0" err="1"/>
              <a:t>bufferA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D8DC335-AC95-4BBF-AC9D-3561B26E30DC}"/>
              </a:ext>
            </a:extLst>
          </p:cNvPr>
          <p:cNvSpPr/>
          <p:nvPr/>
        </p:nvSpPr>
        <p:spPr>
          <a:xfrm>
            <a:off x="9900221" y="3172690"/>
            <a:ext cx="1518742" cy="3898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reg </a:t>
            </a:r>
            <a:r>
              <a:rPr lang="en-US" altLang="zh-TW" dirty="0" err="1"/>
              <a:t>bufferB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5E1A4C8-4B3E-471E-B4C2-2C02DAA719A8}"/>
              </a:ext>
            </a:extLst>
          </p:cNvPr>
          <p:cNvCxnSpPr/>
          <p:nvPr/>
        </p:nvCxnSpPr>
        <p:spPr>
          <a:xfrm>
            <a:off x="8570661" y="3678621"/>
            <a:ext cx="0" cy="40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CD7ACC3-6655-4BDF-B45A-CD638BF6A984}"/>
              </a:ext>
            </a:extLst>
          </p:cNvPr>
          <p:cNvCxnSpPr/>
          <p:nvPr/>
        </p:nvCxnSpPr>
        <p:spPr>
          <a:xfrm>
            <a:off x="8820282" y="3678620"/>
            <a:ext cx="0" cy="40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64198E4-683D-4A04-BD95-015FC161C024}"/>
              </a:ext>
            </a:extLst>
          </p:cNvPr>
          <p:cNvCxnSpPr/>
          <p:nvPr/>
        </p:nvCxnSpPr>
        <p:spPr>
          <a:xfrm>
            <a:off x="10199764" y="3662856"/>
            <a:ext cx="0" cy="40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80C3E90-E099-4C97-B57B-0084E39B2DE9}"/>
              </a:ext>
            </a:extLst>
          </p:cNvPr>
          <p:cNvCxnSpPr/>
          <p:nvPr/>
        </p:nvCxnSpPr>
        <p:spPr>
          <a:xfrm>
            <a:off x="10457270" y="3678621"/>
            <a:ext cx="0" cy="40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F620F8A-F7D8-49F4-A1D9-D86F8960CC5B}"/>
              </a:ext>
            </a:extLst>
          </p:cNvPr>
          <p:cNvCxnSpPr/>
          <p:nvPr/>
        </p:nvCxnSpPr>
        <p:spPr>
          <a:xfrm>
            <a:off x="10756813" y="3678621"/>
            <a:ext cx="0" cy="40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D79669C-BF38-44D4-8817-90B42A257D81}"/>
              </a:ext>
            </a:extLst>
          </p:cNvPr>
          <p:cNvCxnSpPr/>
          <p:nvPr/>
        </p:nvCxnSpPr>
        <p:spPr>
          <a:xfrm>
            <a:off x="11064240" y="3678621"/>
            <a:ext cx="0" cy="40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44BE3D83-ECD1-4027-9BC1-EF6A6B9789CD}"/>
              </a:ext>
            </a:extLst>
          </p:cNvPr>
          <p:cNvCxnSpPr/>
          <p:nvPr/>
        </p:nvCxnSpPr>
        <p:spPr>
          <a:xfrm>
            <a:off x="9080415" y="3678620"/>
            <a:ext cx="0" cy="40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4A165E86-448E-47AB-B5F0-E63BD716AD36}"/>
              </a:ext>
            </a:extLst>
          </p:cNvPr>
          <p:cNvCxnSpPr/>
          <p:nvPr/>
        </p:nvCxnSpPr>
        <p:spPr>
          <a:xfrm>
            <a:off x="9393096" y="3678620"/>
            <a:ext cx="0" cy="40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ECD5285-BBE3-4771-AB62-B7F3D21EBFE6}"/>
              </a:ext>
            </a:extLst>
          </p:cNvPr>
          <p:cNvSpPr txBox="1"/>
          <p:nvPr/>
        </p:nvSpPr>
        <p:spPr>
          <a:xfrm>
            <a:off x="5036561" y="5891999"/>
            <a:ext cx="125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* originally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D66FF1B-058D-4FB1-B56D-23333CC10460}"/>
              </a:ext>
            </a:extLst>
          </p:cNvPr>
          <p:cNvSpPr txBox="1"/>
          <p:nvPr/>
        </p:nvSpPr>
        <p:spPr>
          <a:xfrm>
            <a:off x="7659416" y="1970937"/>
            <a:ext cx="23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 </a:t>
            </a:r>
            <a:r>
              <a:rPr lang="en-US" altLang="zh-TW" dirty="0" err="1"/>
              <a:t>cmd_</a:t>
            </a:r>
            <a:r>
              <a:rPr lang="en-US" altLang="zh-CN" dirty="0" err="1"/>
              <a:t>payload_inputs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B45A732-99A0-4E2A-8D99-EE5AAB888E69}"/>
              </a:ext>
            </a:extLst>
          </p:cNvPr>
          <p:cNvCxnSpPr>
            <a:stCxn id="30" idx="2"/>
            <a:endCxn id="16" idx="0"/>
          </p:cNvCxnSpPr>
          <p:nvPr/>
        </p:nvCxnSpPr>
        <p:spPr>
          <a:xfrm>
            <a:off x="8828691" y="2340269"/>
            <a:ext cx="86185" cy="85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397026D-B4A2-4654-865E-0E2E16E5CAF4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>
            <a:off x="8828691" y="2340269"/>
            <a:ext cx="1830901" cy="83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箭號: 向下 41">
            <a:extLst>
              <a:ext uri="{FF2B5EF4-FFF2-40B4-BE49-F238E27FC236}">
                <a16:creationId xmlns:a16="http://schemas.microsoft.com/office/drawing/2014/main" id="{B7C31BEF-F471-44FF-ACC2-7D26E73166E5}"/>
              </a:ext>
            </a:extLst>
          </p:cNvPr>
          <p:cNvSpPr/>
          <p:nvPr/>
        </p:nvSpPr>
        <p:spPr>
          <a:xfrm rot="16200000">
            <a:off x="6806872" y="4924284"/>
            <a:ext cx="679211" cy="100601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F3FAC23-90E7-43CD-BC6B-85F1F1E7AB9E}"/>
              </a:ext>
            </a:extLst>
          </p:cNvPr>
          <p:cNvSpPr txBox="1"/>
          <p:nvPr/>
        </p:nvSpPr>
        <p:spPr>
          <a:xfrm>
            <a:off x="467084" y="4752257"/>
            <a:ext cx="3794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Problems : </a:t>
            </a:r>
            <a:br>
              <a:rPr lang="en-US" altLang="zh-TW" sz="1600" dirty="0"/>
            </a:br>
            <a:r>
              <a:rPr lang="en-US" altLang="zh-TW" sz="1600" dirty="0"/>
              <a:t>* data to feed buffer takes time</a:t>
            </a:r>
          </a:p>
          <a:p>
            <a:r>
              <a:rPr lang="en-US" altLang="zh-TW" sz="1600" dirty="0"/>
              <a:t>* the accelerator is idle most of the time</a:t>
            </a:r>
          </a:p>
          <a:p>
            <a:br>
              <a:rPr lang="en-US" altLang="zh-TW" sz="1600" dirty="0"/>
            </a:br>
            <a:r>
              <a:rPr lang="en-US" altLang="zh-TW" sz="1600" dirty="0"/>
              <a:t>sol.</a:t>
            </a:r>
            <a:br>
              <a:rPr lang="en-US" altLang="zh-TW" sz="1600" dirty="0"/>
            </a:br>
            <a:r>
              <a:rPr lang="en-US" altLang="zh-TW" sz="1600" dirty="0"/>
              <a:t>=&gt; increase </a:t>
            </a:r>
            <a:r>
              <a:rPr lang="en-US" altLang="zh-TW" sz="1600" dirty="0" err="1"/>
              <a:t>cpu-cfu</a:t>
            </a:r>
            <a:r>
              <a:rPr lang="en-US" altLang="zh-TW" sz="1600" dirty="0"/>
              <a:t> data bandwidth (TBU)</a:t>
            </a:r>
            <a:endParaRPr lang="zh-TW" altLang="en-US" sz="16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E103659-C30B-4BB0-86EE-23CE4DB29019}"/>
              </a:ext>
            </a:extLst>
          </p:cNvPr>
          <p:cNvSpPr txBox="1"/>
          <p:nvPr/>
        </p:nvSpPr>
        <p:spPr>
          <a:xfrm>
            <a:off x="7924295" y="6535403"/>
            <a:ext cx="44171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* similar performance to SIMD_8x =&gt; IO bound</a:t>
            </a:r>
          </a:p>
          <a:p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2050" name="Picture 2" descr="four concurrent add operations">
            <a:extLst>
              <a:ext uri="{FF2B5EF4-FFF2-40B4-BE49-F238E27FC236}">
                <a16:creationId xmlns:a16="http://schemas.microsoft.com/office/drawing/2014/main" id="{4D30F667-42F2-4BBA-B86C-23D6FCE5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32" y="3678620"/>
            <a:ext cx="2053897" cy="103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BE9DB583-D51B-46F3-8B31-E191A94547F4}"/>
              </a:ext>
            </a:extLst>
          </p:cNvPr>
          <p:cNvCxnSpPr>
            <a:stCxn id="2050" idx="2"/>
            <a:endCxn id="4" idx="0"/>
          </p:cNvCxnSpPr>
          <p:nvPr/>
        </p:nvCxnSpPr>
        <p:spPr>
          <a:xfrm>
            <a:off x="5534081" y="4710553"/>
            <a:ext cx="130473" cy="35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1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474C7-E025-466F-A79A-FC838891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Level Optimizations – CPU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BB9214-3872-4248-B81E-C8E2F396D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53" y="1783875"/>
            <a:ext cx="4959608" cy="142620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000" dirty="0"/>
              <a:t>Increase </a:t>
            </a:r>
            <a:r>
              <a:rPr lang="en-US" altLang="zh-TW" sz="2000" dirty="0" err="1"/>
              <a:t>cpu</a:t>
            </a:r>
            <a:r>
              <a:rPr lang="en-US" altLang="zh-TW" sz="2000" dirty="0"/>
              <a:t> cache size (D$ / I$)</a:t>
            </a:r>
            <a:br>
              <a:rPr lang="en-US" altLang="zh-TW" sz="2000" dirty="0"/>
            </a:b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Change branch prediction to dynamic</a:t>
            </a: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8573D5-A04B-40A5-A505-F199F198B97C}"/>
              </a:ext>
            </a:extLst>
          </p:cNvPr>
          <p:cNvSpPr txBox="1"/>
          <p:nvPr/>
        </p:nvSpPr>
        <p:spPr>
          <a:xfrm>
            <a:off x="867668" y="3373954"/>
            <a:ext cx="582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EXTRA_LITEX_ARGS="--</a:t>
            </a:r>
            <a:r>
              <a:rPr lang="en-US" altLang="zh-TW" dirty="0" err="1"/>
              <a:t>cpu</a:t>
            </a:r>
            <a:r>
              <a:rPr lang="en-US" altLang="zh-TW" dirty="0"/>
              <a:t>-variant=generate+csrPluginConfig:all+cfu+</a:t>
            </a:r>
            <a:r>
              <a:rPr lang="en-US" altLang="zh-TW" u="sng" dirty="0"/>
              <a:t>iCacheSize:8192+dCacheSize:8192+prediction:dynamic</a:t>
            </a:r>
            <a:r>
              <a:rPr lang="en-US" altLang="zh-TW" dirty="0"/>
              <a:t>"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3158356-229C-4524-8C85-EEB21C383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669" y="2584450"/>
            <a:ext cx="3896819" cy="407394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EF36BDC-7840-469A-B41D-DAE7D808E9B5}"/>
              </a:ext>
            </a:extLst>
          </p:cNvPr>
          <p:cNvSpPr txBox="1"/>
          <p:nvPr/>
        </p:nvSpPr>
        <p:spPr>
          <a:xfrm>
            <a:off x="990599" y="5435561"/>
            <a:ext cx="548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* Original </a:t>
            </a:r>
            <a:r>
              <a:rPr lang="en-US" altLang="zh-TW" dirty="0" err="1"/>
              <a:t>cpu</a:t>
            </a:r>
            <a:r>
              <a:rPr lang="en-US" altLang="zh-TW" dirty="0"/>
              <a:t> : I$ / D$ size = 4096 with static prediction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423223-C512-4F99-887E-7B713E7E58E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477000" y="3048000"/>
            <a:ext cx="1767840" cy="257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94D2BB6-ED07-4E4E-B2F1-7E24DBE93F5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477000" y="3210084"/>
            <a:ext cx="1767840" cy="241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292019B9-795C-443A-99ED-F561C99DA25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477000" y="5620227"/>
            <a:ext cx="1767840" cy="22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56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169B6-7FCE-40D7-8235-CD97B011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Compiler Level Optimizations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C9B49-38B9-4499-AB51-C99B0F765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39400" cy="449897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altLang="zh-TW" sz="2000" dirty="0"/>
              <a:t>GCC flags : </a:t>
            </a:r>
            <a:br>
              <a:rPr lang="en-US" altLang="zh-TW" sz="2000" dirty="0"/>
            </a:br>
            <a:r>
              <a:rPr lang="en-US" altLang="zh-TW" sz="2000" dirty="0"/>
              <a:t>* </a:t>
            </a:r>
            <a:r>
              <a:rPr lang="en-US" altLang="zh-TW" sz="2000" b="0" i="0" dirty="0" err="1">
                <a:effectLst/>
              </a:rPr>
              <a:t>Ofast</a:t>
            </a:r>
            <a:r>
              <a:rPr lang="en-US" altLang="zh-TW" sz="2000" b="0" i="0" dirty="0">
                <a:effectLst/>
              </a:rPr>
              <a:t> = O3, fast-math, allow-store-data-races, no-protect-</a:t>
            </a:r>
            <a:r>
              <a:rPr lang="en-US" altLang="zh-TW" sz="2000" b="0" i="0" dirty="0" err="1">
                <a:effectLst/>
              </a:rPr>
              <a:t>parens</a:t>
            </a:r>
            <a:r>
              <a:rPr lang="en-US" altLang="zh-TW" sz="2000" dirty="0"/>
              <a:t> </a:t>
            </a:r>
            <a:br>
              <a:rPr lang="en-US" altLang="zh-TW" sz="2000" dirty="0"/>
            </a:br>
            <a:r>
              <a:rPr lang="en-US" altLang="zh-TW" sz="2000" dirty="0"/>
              <a:t>* inline</a:t>
            </a:r>
            <a:br>
              <a:rPr lang="en-US" altLang="zh-TW" sz="2000" dirty="0"/>
            </a:br>
            <a:r>
              <a:rPr lang="en-US" altLang="zh-TW" sz="2000" dirty="0"/>
              <a:t>* </a:t>
            </a:r>
            <a:r>
              <a:rPr lang="en-US" altLang="zh-TW" sz="2000" strike="sngStrike" dirty="0"/>
              <a:t>unroll-loops </a:t>
            </a:r>
            <a:r>
              <a:rPr lang="en-US" altLang="zh-TW" sz="2000" dirty="0"/>
              <a:t> (intense instruction cache miss) -&gt; unroll loops manually on small loops</a:t>
            </a:r>
            <a:br>
              <a:rPr lang="en-US" altLang="zh-TW" sz="2000" dirty="0"/>
            </a:b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Branch prediction:</a:t>
            </a:r>
            <a:br>
              <a:rPr lang="en-US" altLang="zh-TW" sz="2000" dirty="0"/>
            </a:br>
            <a:r>
              <a:rPr lang="en-US" altLang="zh-TW" sz="2000" dirty="0"/>
              <a:t>* __</a:t>
            </a:r>
            <a:r>
              <a:rPr lang="en-US" altLang="zh-TW" sz="2000" dirty="0" err="1"/>
              <a:t>builtin_expect</a:t>
            </a:r>
            <a:r>
              <a:rPr lang="en-US" altLang="zh-TW" sz="2000" dirty="0"/>
              <a:t>() :  </a:t>
            </a:r>
            <a:br>
              <a:rPr lang="en-US" altLang="zh-TW" sz="2000" dirty="0"/>
            </a:br>
            <a:r>
              <a:rPr lang="en-US" altLang="zh-TW" sz="2000" dirty="0"/>
              <a:t>	* </a:t>
            </a:r>
            <a:r>
              <a:rPr lang="en-US" altLang="zh-TW" sz="2000" dirty="0" err="1"/>
              <a:t>gcov</a:t>
            </a:r>
            <a:r>
              <a:rPr lang="en-US" altLang="zh-TW" sz="2000" dirty="0"/>
              <a:t> tools</a:t>
            </a:r>
            <a:br>
              <a:rPr lang="en-US" altLang="zh-TW" sz="2000" dirty="0"/>
            </a:br>
            <a:r>
              <a:rPr lang="en-US" altLang="zh-TW" sz="2000" dirty="0"/>
              <a:t>	* -</a:t>
            </a:r>
            <a:r>
              <a:rPr lang="en-US" altLang="zh-TW" sz="2000" dirty="0" err="1"/>
              <a:t>fprofile</a:t>
            </a:r>
            <a:r>
              <a:rPr lang="en-US" altLang="zh-TW" sz="2000" dirty="0"/>
              <a:t>-arcs &amp; -</a:t>
            </a:r>
            <a:r>
              <a:rPr lang="en-US" altLang="zh-TW" sz="2000" dirty="0" err="1"/>
              <a:t>ftest</a:t>
            </a:r>
            <a:r>
              <a:rPr lang="en-US" altLang="zh-TW" sz="2000" dirty="0"/>
              <a:t>-coverage to check coverages </a:t>
            </a:r>
            <a:br>
              <a:rPr lang="en-US" altLang="zh-TW" sz="2000" dirty="0"/>
            </a:b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Attributes :</a:t>
            </a:r>
            <a:br>
              <a:rPr lang="en-US" altLang="zh-TW" sz="2000" dirty="0"/>
            </a:br>
            <a:r>
              <a:rPr lang="en-US" altLang="zh-TW" sz="2000" dirty="0"/>
              <a:t>* __attribute__((</a:t>
            </a:r>
            <a:r>
              <a:rPr lang="en-US" altLang="zh-TW" sz="2000" dirty="0" err="1"/>
              <a:t>always_inline</a:t>
            </a:r>
            <a:r>
              <a:rPr lang="en-US" altLang="zh-TW" sz="2000" dirty="0"/>
              <a:t>)) on conv</a:t>
            </a:r>
            <a:br>
              <a:rPr lang="en-US" altLang="zh-TW" sz="2000" dirty="0"/>
            </a:br>
            <a:r>
              <a:rPr lang="en-US" altLang="zh-TW" sz="2000" dirty="0"/>
              <a:t>	* override compiler’s discretion (normal inline)</a:t>
            </a:r>
            <a:br>
              <a:rPr lang="en-US" altLang="zh-TW" sz="2000" dirty="0"/>
            </a:br>
            <a:r>
              <a:rPr lang="en-US" altLang="zh-TW" sz="2000" dirty="0"/>
              <a:t>	* reduce function call overheads</a:t>
            </a:r>
            <a:br>
              <a:rPr lang="en-US" altLang="zh-TW" sz="2000" dirty="0"/>
            </a:br>
            <a:r>
              <a:rPr lang="en-US" altLang="zh-TW" sz="2000" dirty="0"/>
              <a:t>	* free stack memory / function AR</a:t>
            </a:r>
            <a:br>
              <a:rPr lang="en-US" altLang="zh-TW" sz="2000" dirty="0"/>
            </a:br>
            <a:r>
              <a:rPr lang="en-US" altLang="zh-TW" sz="2000" dirty="0"/>
              <a:t>	* __attribute__((hot)) but neglect optimizations (O3)</a:t>
            </a:r>
          </a:p>
          <a:p>
            <a:pPr marL="514350" indent="-514350">
              <a:buAutoNum type="arabicPeriod"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544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CCA5D-3A01-4EE8-84FD-8DB68DAA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83A6D7-52B5-4BDC-9713-D36B67DC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588" y="2825432"/>
            <a:ext cx="4998720" cy="120713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Acc : </a:t>
            </a:r>
            <a:r>
              <a:rPr lang="en-US" altLang="zh-TW" b="1" dirty="0">
                <a:cs typeface="Times New Roman" panose="02020603050405020304" pitchFamily="18" charset="0"/>
              </a:rPr>
              <a:t>0.875</a:t>
            </a:r>
            <a:br>
              <a:rPr lang="en-US" altLang="zh-TW" dirty="0">
                <a:cs typeface="Times New Roman" panose="02020603050405020304" pitchFamily="18" charset="0"/>
              </a:rPr>
            </a:br>
            <a:r>
              <a:rPr lang="en-US" altLang="zh-TW" dirty="0">
                <a:cs typeface="Times New Roman" panose="02020603050405020304" pitchFamily="18" charset="0"/>
              </a:rPr>
              <a:t>Latency : </a:t>
            </a:r>
            <a:r>
              <a:rPr lang="en-US" altLang="zh-TW" b="1" i="0" dirty="0">
                <a:effectLst/>
                <a:cs typeface="Times New Roman" panose="02020603050405020304" pitchFamily="18" charset="0"/>
              </a:rPr>
              <a:t>897387.355 us</a:t>
            </a:r>
            <a:endParaRPr lang="zh-TW" altLang="en-US" b="1" dirty="0">
              <a:cs typeface="Times New Roman" panose="02020603050405020304" pitchFamily="18" charset="0"/>
            </a:endParaRPr>
          </a:p>
          <a:p>
            <a:endParaRPr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5FAD45-A389-4238-8DC6-50F439330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539" y="1778796"/>
            <a:ext cx="2591314" cy="250793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3418429-2E77-4CA0-A80E-958AAB9452B5}"/>
              </a:ext>
            </a:extLst>
          </p:cNvPr>
          <p:cNvSpPr txBox="1"/>
          <p:nvPr/>
        </p:nvSpPr>
        <p:spPr>
          <a:xfrm>
            <a:off x="8946118" y="4374834"/>
            <a:ext cx="1128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layer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21EB8A0-6B40-4434-B718-A5CE1ACF0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97" y="5399242"/>
            <a:ext cx="10923501" cy="10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6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76063E-608A-43B8-B869-C052265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we tried &amp; further improvements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43715-B063-4878-8887-27FD5F91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0720" cy="3828416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We tried : </a:t>
            </a:r>
            <a:r>
              <a:rPr lang="en-US" altLang="zh-TW" sz="2000" i="1" dirty="0"/>
              <a:t>__attribute__((</a:t>
            </a:r>
            <a:r>
              <a:rPr lang="en-US" altLang="zh-TW" sz="2000" i="1" dirty="0" err="1"/>
              <a:t>vector_size</a:t>
            </a:r>
            <a:r>
              <a:rPr lang="en-US" altLang="zh-TW" sz="2000" i="1" dirty="0"/>
              <a:t>()))</a:t>
            </a:r>
          </a:p>
          <a:p>
            <a:pPr lvl="1"/>
            <a:r>
              <a:rPr lang="en-US" altLang="zh-TW" sz="2000" dirty="0"/>
              <a:t> software level SIMD</a:t>
            </a:r>
          </a:p>
          <a:p>
            <a:pPr lvl="1"/>
            <a:r>
              <a:rPr lang="en-US" altLang="zh-TW" sz="2000" dirty="0"/>
              <a:t>Low performance compared to intrinsic SIMD</a:t>
            </a:r>
          </a:p>
          <a:p>
            <a:pPr lvl="1"/>
            <a:endParaRPr lang="en-US" altLang="zh-TW" sz="2000" dirty="0"/>
          </a:p>
          <a:p>
            <a:r>
              <a:rPr lang="en-US" altLang="zh-TW" sz="2000" dirty="0"/>
              <a:t>TODO : </a:t>
            </a:r>
            <a:r>
              <a:rPr lang="en-US" altLang="zh-TW" sz="2000" i="1" dirty="0"/>
              <a:t>Post Processor</a:t>
            </a:r>
          </a:p>
          <a:p>
            <a:pPr lvl="1"/>
            <a:r>
              <a:rPr lang="en-US" altLang="zh-TW" sz="2000" dirty="0"/>
              <a:t>Offload post processing to hardware</a:t>
            </a:r>
          </a:p>
          <a:p>
            <a:pPr lvl="1"/>
            <a:endParaRPr lang="en-US" altLang="zh-TW" sz="2000" dirty="0"/>
          </a:p>
          <a:p>
            <a:r>
              <a:rPr lang="en-US" altLang="zh-TW" sz="2000" dirty="0"/>
              <a:t>TODO: </a:t>
            </a:r>
            <a:r>
              <a:rPr lang="en-US" altLang="zh-TW" sz="2000" i="1" dirty="0"/>
              <a:t>Increase data bandwidth to CFU</a:t>
            </a:r>
          </a:p>
          <a:p>
            <a:pPr lvl="1"/>
            <a:r>
              <a:rPr lang="en-US" altLang="zh-TW" sz="2000" dirty="0"/>
              <a:t>Bus modifications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41D714E-C7E6-4F52-8FC2-D94C168CF289}"/>
              </a:ext>
            </a:extLst>
          </p:cNvPr>
          <p:cNvSpPr/>
          <p:nvPr/>
        </p:nvSpPr>
        <p:spPr>
          <a:xfrm>
            <a:off x="7176135" y="2339340"/>
            <a:ext cx="2545080" cy="1089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Post Processing Pipeline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38DEA80-B76E-4D35-A692-101A9EEFC412}"/>
              </a:ext>
            </a:extLst>
          </p:cNvPr>
          <p:cNvSpPr/>
          <p:nvPr/>
        </p:nvSpPr>
        <p:spPr>
          <a:xfrm>
            <a:off x="10572750" y="2011678"/>
            <a:ext cx="113538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Bias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35EE7B7-8B86-4363-84B9-8FFFDC2BE5A7}"/>
              </a:ext>
            </a:extLst>
          </p:cNvPr>
          <p:cNvSpPr/>
          <p:nvPr/>
        </p:nvSpPr>
        <p:spPr>
          <a:xfrm>
            <a:off x="10572750" y="2720339"/>
            <a:ext cx="113538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Shift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C5B2074-D35A-4B22-A560-5C002DC2F5BD}"/>
              </a:ext>
            </a:extLst>
          </p:cNvPr>
          <p:cNvSpPr/>
          <p:nvPr/>
        </p:nvSpPr>
        <p:spPr>
          <a:xfrm>
            <a:off x="10572750" y="3429000"/>
            <a:ext cx="113538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Offset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62C0C23-1136-4477-A3AB-84CC26A48B9E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9721215" y="2202178"/>
            <a:ext cx="851535" cy="68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7EC5D61-F46F-4572-991E-9EFB98C27D30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 flipV="1">
            <a:off x="9721215" y="2884170"/>
            <a:ext cx="851535" cy="2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81D92B1-22B7-4413-A068-085B8E754B30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 flipV="1">
            <a:off x="9721215" y="2884170"/>
            <a:ext cx="851535" cy="73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A3941F3-4FC5-47C0-B9AA-ABD293C75DC0}"/>
              </a:ext>
            </a:extLst>
          </p:cNvPr>
          <p:cNvSpPr txBox="1"/>
          <p:nvPr/>
        </p:nvSpPr>
        <p:spPr>
          <a:xfrm>
            <a:off x="8178165" y="1535666"/>
            <a:ext cx="541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acc</a:t>
            </a:r>
            <a:endParaRPr lang="zh-TW" altLang="en-US" sz="16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4962D43-89E6-4AF0-9055-16A8F0325771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>
            <a:off x="8448675" y="1874220"/>
            <a:ext cx="0" cy="46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ACD3BF8-9A75-4525-A2EE-5D06E2D0379C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8448675" y="3429000"/>
            <a:ext cx="0" cy="42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FA0F356-B374-4B34-926A-A8D09AB48010}"/>
              </a:ext>
            </a:extLst>
          </p:cNvPr>
          <p:cNvSpPr txBox="1"/>
          <p:nvPr/>
        </p:nvSpPr>
        <p:spPr>
          <a:xfrm>
            <a:off x="7820025" y="3852861"/>
            <a:ext cx="125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output</a:t>
            </a:r>
            <a:endParaRPr lang="zh-TW" altLang="en-US" sz="1600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E70C359-12D8-4688-BCA7-C13956009D34}"/>
              </a:ext>
            </a:extLst>
          </p:cNvPr>
          <p:cNvCxnSpPr>
            <a:cxnSpLocks/>
          </p:cNvCxnSpPr>
          <p:nvPr/>
        </p:nvCxnSpPr>
        <p:spPr>
          <a:xfrm flipV="1">
            <a:off x="5895975" y="3156585"/>
            <a:ext cx="1124902" cy="46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verview showing hardware, gateware and software layers">
            <a:extLst>
              <a:ext uri="{FF2B5EF4-FFF2-40B4-BE49-F238E27FC236}">
                <a16:creationId xmlns:a16="http://schemas.microsoft.com/office/drawing/2014/main" id="{03F556FD-5D6A-4050-96F4-5AEBE100E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61" y="4575085"/>
            <a:ext cx="3589528" cy="215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62D68C2-9CE9-4DD4-A8DA-1741294456EC}"/>
              </a:ext>
            </a:extLst>
          </p:cNvPr>
          <p:cNvCxnSpPr>
            <a:cxnSpLocks/>
          </p:cNvCxnSpPr>
          <p:nvPr/>
        </p:nvCxnSpPr>
        <p:spPr>
          <a:xfrm>
            <a:off x="5899408" y="4575086"/>
            <a:ext cx="3177917" cy="31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4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425</Words>
  <Application>Microsoft Office PowerPoint</Application>
  <PresentationFormat>寬螢幕</PresentationFormat>
  <Paragraphs>61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佈景主題</vt:lpstr>
      <vt:lpstr>Final Project   Conv Accelerator</vt:lpstr>
      <vt:lpstr>Software Level Optimizations</vt:lpstr>
      <vt:lpstr>Hardware Level Optimizations – upscaled SIMD</vt:lpstr>
      <vt:lpstr>Hardware Level Optimizations – CPU</vt:lpstr>
      <vt:lpstr>Compiler Level Optimizations</vt:lpstr>
      <vt:lpstr>Evaluation</vt:lpstr>
      <vt:lpstr>What we tried &amp; further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永真 陳</dc:creator>
  <cp:lastModifiedBy>永真 陳</cp:lastModifiedBy>
  <cp:revision>28</cp:revision>
  <dcterms:created xsi:type="dcterms:W3CDTF">2024-01-03T18:42:43Z</dcterms:created>
  <dcterms:modified xsi:type="dcterms:W3CDTF">2024-01-08T06:49:44Z</dcterms:modified>
</cp:coreProperties>
</file>