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95" r:id="rId2"/>
    <p:sldId id="296" r:id="rId3"/>
    <p:sldId id="258" r:id="rId4"/>
    <p:sldId id="263" r:id="rId5"/>
    <p:sldId id="297" r:id="rId6"/>
    <p:sldId id="272" r:id="rId7"/>
    <p:sldId id="271" r:id="rId8"/>
    <p:sldId id="310" r:id="rId9"/>
    <p:sldId id="313" r:id="rId10"/>
    <p:sldId id="299" r:id="rId11"/>
    <p:sldId id="300" r:id="rId12"/>
    <p:sldId id="301" r:id="rId13"/>
    <p:sldId id="303" r:id="rId14"/>
    <p:sldId id="305" r:id="rId15"/>
    <p:sldId id="306" r:id="rId16"/>
    <p:sldId id="307" r:id="rId17"/>
    <p:sldId id="308" r:id="rId18"/>
    <p:sldId id="309" r:id="rId19"/>
    <p:sldId id="314" r:id="rId20"/>
    <p:sldId id="315" r:id="rId21"/>
    <p:sldId id="316" r:id="rId22"/>
    <p:sldId id="317" r:id="rId23"/>
    <p:sldId id="318" r:id="rId24"/>
    <p:sldId id="321" r:id="rId25"/>
    <p:sldId id="322" r:id="rId26"/>
    <p:sldId id="327" r:id="rId27"/>
    <p:sldId id="330" r:id="rId28"/>
    <p:sldId id="328" r:id="rId29"/>
    <p:sldId id="304" r:id="rId30"/>
    <p:sldId id="329" r:id="rId31"/>
    <p:sldId id="331" r:id="rId32"/>
    <p:sldId id="332" r:id="rId33"/>
    <p:sldId id="334" r:id="rId34"/>
    <p:sldId id="335" r:id="rId35"/>
    <p:sldId id="336" r:id="rId36"/>
    <p:sldId id="333" r:id="rId37"/>
    <p:sldId id="337" r:id="rId38"/>
    <p:sldId id="338" r:id="rId39"/>
    <p:sldId id="273" r:id="rId40"/>
    <p:sldId id="261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B5007-DC44-4380-BB00-BB778E080747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5194-FF73-45C4-ADBB-4BCCF592F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42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CA0FC3-32BD-4723-9DB0-99FBB2723C2A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801C76-1E0B-42E7-9D27-37AF8A0408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Программа повышения квалификации 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преподавателей высшей школы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“Совершенствование 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методического мастерства”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Тема 3</a:t>
            </a: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Всего тем -  5</a:t>
            </a: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©Автор-составитель М. И.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Потеев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, 2019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Академия профессионального роста</a:t>
            </a: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Основные характеристики теста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длина,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коэффициент надёжности,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коэффициент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валидности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частности,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длина теста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количество заданий, содержащихся в тесте.</a:t>
            </a: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Различают тесты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короткие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(семь – десять заданий)  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длинные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(десятки заданий).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2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Коэффициент надёжности теста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4572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коэффициент корреляции экспериментальных данных, полученных при обработке оценок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выпол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-нения двух половин одного и того же теста группой тестируемых или при обработке выполнения заданий одного и того же теста, но в разные моменты времени, или каким-либо другим способом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находится, соответственно, в диапазоне от нуля до единицы.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7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Коэффициент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валидности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 теста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коэффициент корреляции экспериментальных данных, полученных при обработке оценок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выпол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-нения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группой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тестируемых, с одной стороны, и оценок экспертами устных ответов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тестируемых,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другой стороны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находится, соответственно, в диапазоне от нуля до единицы.</a:t>
            </a:r>
          </a:p>
          <a:p>
            <a:pPr marL="0" indent="457200" algn="just">
              <a:lnSpc>
                <a:spcPct val="114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3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Оценка качества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Аванесов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В. С. Теоретические основы разработки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заданий              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тестовой форме. – М.,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1995.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167 с.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73787"/>
              </p:ext>
            </p:extLst>
          </p:nvPr>
        </p:nvGraphicFramePr>
        <p:xfrm>
          <a:off x="1331640" y="1844824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Значение коэффициента надёжности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Значение коэффициента 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валидности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Тест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3256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0,75 - 0,80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0,40 - 0,50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Удовлетвори-</a:t>
                      </a:r>
                    </a:p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тельный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0,81 - 0,90</a:t>
                      </a:r>
                      <a:endParaRPr lang="en-US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0,51 – 0,75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хороший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7440">
                <a:tc>
                  <a:txBody>
                    <a:bodyPr/>
                    <a:lstStyle/>
                    <a:p>
                      <a:pPr marL="0" indent="0" algn="ctr">
                        <a:buFont typeface="Wingdings"/>
                        <a:buNone/>
                      </a:pP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&gt; 0</a:t>
                      </a: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,90</a:t>
                      </a:r>
                      <a:endParaRPr lang="en-US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 algn="ctr">
                        <a:buFont typeface="Wingdings"/>
                        <a:buChar char="Ø"/>
                      </a:pPr>
                      <a:endParaRPr lang="en-US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&gt; </a:t>
                      </a: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отличный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9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Порядок разработки тестов (1)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Определение целей тестирования.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Подбор и составление заданий.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Эксперимент и сбор статистической информации.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Составление матрицы экспериментальных данных.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Упорядочение матрицы.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Чистка матрицы.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7. Оценка надёжности теста и, при необходимости,     её увеличение.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57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Порядок разработки тестов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8. Оценка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валидности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теста и, при необходимости,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её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увеличение.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9. Оптимизация порядка тестирования.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10. Экспериментальная проверка теста.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11. Введение теста в автоматизированную диалоговую систему.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12. Проверка и отладка теста в автоматизированном режиме.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8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Определение целей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тестирования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Тестирование, как вид контроля знаний, умений и навыков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может быть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предварительным, текущим,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темати-ческим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, итоговым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должно выполнять 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диагностическую, управляю-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щую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, обучающую, развивающую, воспитывающую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должно удовлетворять требованиям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систематич-ности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, углублённости, всесторонности, объектив-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, индивидуализации, гласности,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дифференци-рованности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оценок.</a:t>
            </a:r>
          </a:p>
        </p:txBody>
      </p:sp>
    </p:spTree>
    <p:extLst>
      <p:ext uri="{BB962C8B-B14F-4D97-AF65-F5344CB8AC3E}">
        <p14:creationId xmlns:p14="http://schemas.microsoft.com/office/powerpoint/2010/main" val="421405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целей тестирования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проверка знания формул, законов, принципов, теорем, правил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проверка умения давать определения, решать задачи, находить сходства и различия, представлять информацию на графиках и схемах, делать логические умозаключения, ориентироваться в частных случаях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определение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словарного запаса.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1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Подбор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 составление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заданий (1)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наиболее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часто осуществляются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форме выборки правильного и полного ответа из серии предложенных (правильных и неправильных, полных и неполных, точных и неточных, но, на первый взгляд, достаточно правдоподобных).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5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Подбор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 составление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заданий (2)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457200"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иногда осуществляются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85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выборки правильного ответа из двух предложенных вариантов (да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нет, ноль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единица,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true/false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т. п.)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85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завершения высказывания указанием или выбором пропущенного слова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85000"/>
              </a:lnSpc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85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ответа одним словом или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числом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расстановки элементов предложенного перечня     в правильной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5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Содержание программы</a:t>
            </a:r>
            <a:endParaRPr lang="ru-RU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621964"/>
              </p:ext>
            </p:extLst>
          </p:nvPr>
        </p:nvGraphicFramePr>
        <p:xfrm>
          <a:off x="609600" y="1600200"/>
          <a:ext cx="7924800" cy="382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64"/>
                <a:gridCol w="4896544"/>
                <a:gridCol w="2090192"/>
              </a:tblGrid>
              <a:tr h="701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Номер темы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темы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Зачётное число часов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01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Профессиональное образование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 профессиональные стандарты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731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Технологии обучения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831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Технологии тестирования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/>
                </a:tc>
              </a:tr>
              <a:tr h="70096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Мировые информационные образовательные ресурсы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</a:tr>
              <a:tr h="442205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Преподавание как театр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5" marB="45695"/>
                </a:tc>
              </a:tr>
              <a:tr h="42185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</a:t>
                      </a:r>
                      <a:r>
                        <a:rPr lang="ru-RU" sz="20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Срок освоения программы (час.) 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7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Подбор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 составление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заданий (3)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могут осуществляться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форме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постановки в соответствие элементов двух перечней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FontTx/>
              <a:buChar char="-"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 выборки из двух частей, когда в первой части надо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выбор правильного и полного ответа из серии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предложенных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вариантов, а во второй части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обосно-вать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его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многословного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ответа,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 ограничением по порядку следования слов и связям между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ними.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5000"/>
              </a:lnSpc>
              <a:spcBef>
                <a:spcPts val="0"/>
              </a:spcBef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2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Эксперимент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сбор статистической информации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проводятся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на достаточно представительной группе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испыту-емых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с использованием банка тестовых заданий,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сос-тавленных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количестве, превышающим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предполага-емую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длину теста в полтора - два раза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пронумеро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-ванных    в порядке повышения сложности 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выпол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-нения (по мнению разработчиков теста)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 применением оговоренной системы оценок (наиболее часто принимается такая система, при кото-рой за правильный ответ на задание теста начисляется один балл, за неправильный ответ не начисляется ничего, то есть начисляется ноль).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19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 матрицы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экспериментальных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2720512"/>
              </p:ext>
            </p:extLst>
          </p:nvPr>
        </p:nvGraphicFramePr>
        <p:xfrm>
          <a:off x="467544" y="1628800"/>
          <a:ext cx="7467600" cy="445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171832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</a:p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</a:p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Номера заданий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ru-RU" sz="12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∑</a:t>
                      </a:r>
                      <a:endParaRPr lang="ru-RU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46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63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06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543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Е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64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Ж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4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З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∑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1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Упорядочение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матрицы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Из теста исключают задания (столбцы), которые выполнили все (очень лёгкие, напр., 2) и которые не выполнил никто (очень трудные, напр., 11), так как они не выполняют дифференцирующую функцию.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Из рассмотрения исключают строки, содержащие только нули (испытуемые проявили полное незнание проверяемого учебного материала, напр.,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Меняют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местами строки и столбцы так, чтобы соответствующие суммы расположились в порядке убывания.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Если в матрице имеются строки, содержащие только одни единицы, то в тест добавляют несколько заданий повышенной сложности.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890785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 упорядоченной матрицы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1403325"/>
              </p:ext>
            </p:extLst>
          </p:nvPr>
        </p:nvGraphicFramePr>
        <p:xfrm>
          <a:off x="683568" y="1628800"/>
          <a:ext cx="7200800" cy="3878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658688"/>
                <a:gridCol w="576064"/>
                <a:gridCol w="648072"/>
                <a:gridCol w="648072"/>
                <a:gridCol w="936104"/>
              </a:tblGrid>
              <a:tr h="171832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</a:p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</a:p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Номера заданий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ru-RU" sz="12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200" b="0" dirty="0" smtClean="0">
                          <a:latin typeface="Times New Roman" pitchFamily="18" charset="0"/>
                          <a:cs typeface="Times New Roman" pitchFamily="18" charset="0"/>
                        </a:rPr>
                        <a:t>∑</a:t>
                      </a:r>
                      <a:endParaRPr lang="ru-RU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46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63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06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543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64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Е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4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З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Ж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∑</a:t>
                      </a:r>
                      <a:endParaRPr lang="ru-RU" sz="12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67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Чистка матрицы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Из рассмотрения исключают строки и столбцы, содержащие признаки случайности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(напр., строку с результатами испытуемого, не ответившего ни на одно задание, кроме одного, достаточно сложного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столбец, содержащий нулевой результат испытуемого, который ответил правильно на все другие задания,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кроме одного,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сравнительно лёгкого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строку с результатами испытуемого, имеющими явный разброс нулей и единиц и выражающими  к ним недоверие).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Ещё раз, при необходимости, меняют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местами строки и столбцы так, чтобы соответствующие суммы расположились в порядке убывания. 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7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Пример упорядоченной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вычищенной матрицы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8539303"/>
              </p:ext>
            </p:extLst>
          </p:nvPr>
        </p:nvGraphicFramePr>
        <p:xfrm>
          <a:off x="683568" y="1628800"/>
          <a:ext cx="662473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760040"/>
                <a:gridCol w="720080"/>
                <a:gridCol w="792088"/>
                <a:gridCol w="1152128"/>
              </a:tblGrid>
              <a:tr h="171832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</a:p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</a:p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Номера заданий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ru-RU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∑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46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863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06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543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764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Е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4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З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∑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6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Оценка надёжности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теста (1)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Используя информацию, содержащуюся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упоря-доченной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вычищенной матрице вычисляют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коэф-фициент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надёжности теста, то есть коэффициент корреляции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экспериментальных данных, полученных при обработке оценок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выполнения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двух половин одного и того же теста группой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тестируемых.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Можно показать, что в рассмотренном примере коэффициент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корреляции данных, содержащихся в двух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половинах теста, определяется равенством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,9.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98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Оценка надёжности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теста (2)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Так как найденная при этом величина является коэффициентом надёжности не исходного теста, а его половины (то есть теста, имеющего длину в два раза меньшую), то для определения нужной величины желательно знать связь коэффициентов надёжности длинного и короткого тестов.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3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Связь коэффициентов надёжности длинного и короткого тестов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выражается формулой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 = r n /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+ 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1)]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,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коэффициент надёжности длинного теста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коэффициент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надёжности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короткого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теста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число, показывающее, во сколько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первый     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тест длиннее второго.</a:t>
            </a:r>
          </a:p>
          <a:p>
            <a:pPr marL="0" indent="0" algn="r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Brown W. Some Experimental Results in the Correlation of Mental Abilities / British Journal of Psychology. 1910. V. 3,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№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2. P. 291 – 322.</a:t>
            </a:r>
          </a:p>
          <a:p>
            <a:pPr marL="0" indent="0" algn="r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Spearman C. Correlation Calculated from  Faulty Data / </a:t>
            </a:r>
          </a:p>
          <a:p>
            <a:pPr marL="0" indent="0" algn="r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British Journal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Psychology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1910. V. 3,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№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2. P.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271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295.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3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buFont typeface="Wingdings" pitchFamily="2" charset="2"/>
              <a:buNone/>
              <a:defRPr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 eaLnBrk="1" hangingPunct="1">
              <a:buFont typeface="Wingdings" pitchFamily="2" charset="2"/>
              <a:buNone/>
              <a:defRPr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Тема 3</a:t>
            </a:r>
          </a:p>
          <a:p>
            <a:pPr marL="0" indent="0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Технологии </a:t>
            </a:r>
          </a:p>
          <a:p>
            <a:pPr marL="0" indent="0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3600" b="1" smtClean="0">
                <a:latin typeface="Times New Roman" pitchFamily="18" charset="0"/>
                <a:cs typeface="Times New Roman" pitchFamily="18" charset="0"/>
              </a:rPr>
              <a:t>тестирования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Частный случай связи коэффициентов надёжности длинного и короткого тестов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4873752"/>
          </a:xfrm>
        </p:spPr>
        <p:txBody>
          <a:bodyPr>
            <a:normAutofit lnSpcReduction="10000"/>
          </a:bodyPr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случае, когда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(например, при вычислении коэффициента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надёжности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теста по корреляции данных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содержащихся в двух его половинах), связь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коэффициентов надёжности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полного и половинного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тестов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соответственно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выражается формулой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 =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 /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+ 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Следовательно, 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рассматриваемом примере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коэффициент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надёжности полного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теста выражается равенством 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0,947.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Увеличение надёжности теста (1)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возможно, например, увеличением его длины.</a:t>
            </a: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этого из формулы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найдём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(1 –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)] / 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(1 –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)],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желательная величина коэффициента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надёжности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проектируемого теста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коэффициент надёжности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составленного теста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число, показывающее, во сколько раз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надо увеличить длину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составленного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теста, чтобы величина коэффициента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надёжности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была не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63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Увеличение надёжности теста (2)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Например, в рассматриваемом случае, когда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,947, 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желательно иметь тест с коэффициентом надёжности 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,960, 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формуле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получим 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1,343.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означает, что для увеличения надёжности теста число заданий в нём надо увеличить в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полтора раза.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12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Оценка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валидности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теста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проводится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или напрямую (и чаще всего) экспертами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или экспериментально, когда сначала по контроли-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руемому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материалу испытуемые выполняют тест, затем беседуют с экспертами, а далее для совокупностей полученных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 этом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данных вычисляется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коэффи-циент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корреляции, принимаемый за коэффициент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валидности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проектируемого теста.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96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Состоятельный тест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тест, который имеет высокую надёжность и приемлемую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валидность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в котором задания, по результатам неоднократных экспериментов, расположены от простого к сложному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обеспечивает при упорядочении матрицы результатов тестирования сразу практически вычищенную матрицу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позволяет оптимизировать порядок тестирования.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5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порядка тестирования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тест является состоятельным, то он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позволяет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оптимизировать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порядок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тестирования по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затрачива-емому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контроль времени.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Такая возможность проиллюстрирована на следу-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ющем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слайде для теста, состоящего из 21 задания.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схеме показано, что сначала всем испытуемым предлагается выполнить задание 12, то есть задание средней сложности. Дальнейшее определяется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услови-ями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выполнения (плюс)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невыполнения (минус)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очеред-ного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задания. Из схемы видно, что при этом каждый испытуемый выполняет не 21задание, а всего 5. Тем самым сокращаются затраты времени на тестирование, в данном случае в четыре раза.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5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порядка тестирования (2)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 smtClean="0">
                <a:latin typeface="Times New Roman"/>
                <a:cs typeface="Times New Roman"/>
              </a:rPr>
              <a:t>                              -                                  </a:t>
            </a:r>
            <a:r>
              <a:rPr lang="ru-RU" b="1" dirty="0" smtClean="0">
                <a:latin typeface="Times New Roman"/>
                <a:cs typeface="Times New Roman"/>
              </a:rPr>
              <a:t>+</a:t>
            </a:r>
            <a:endParaRPr lang="ru-RU" b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-              +                            -                  +                       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/>
              <a:t>                           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/>
              <a:t>      -        +               -       +   -        +                -        +           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-          + -     +      -       + - + -         + -      +   -          +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932890" y="1688232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883995" y="2556301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108418" y="2531549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464548" y="1951296"/>
            <a:ext cx="1658543" cy="614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2"/>
          </p:cNvCxnSpPr>
          <p:nvPr/>
        </p:nvCxnSpPr>
        <p:spPr>
          <a:xfrm flipH="1">
            <a:off x="2357220" y="1916832"/>
            <a:ext cx="1575670" cy="68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1835696" y="4399901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5278" y="4399901"/>
            <a:ext cx="504056" cy="455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995936" y="4437112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235846" y="5661074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116224" y="5677543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995936" y="5710108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3006851" y="5702650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853164" y="5677543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72762" y="5726160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330680" y="5661074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987824" y="4437112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235846" y="4399977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346862" y="4399977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5083264" y="4426614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259632" y="3539516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347864" y="3553317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612168" y="3533654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052092" y="3509736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 стрелкой 36"/>
          <p:cNvCxnSpPr>
            <a:endCxn id="31" idx="1"/>
          </p:cNvCxnSpPr>
          <p:nvPr/>
        </p:nvCxnSpPr>
        <p:spPr>
          <a:xfrm>
            <a:off x="2389049" y="2908015"/>
            <a:ext cx="1032632" cy="71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" idx="3"/>
          </p:cNvCxnSpPr>
          <p:nvPr/>
        </p:nvCxnSpPr>
        <p:spPr>
          <a:xfrm flipH="1">
            <a:off x="1520441" y="2946546"/>
            <a:ext cx="437371" cy="600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5"/>
            <a:endCxn id="33" idx="0"/>
          </p:cNvCxnSpPr>
          <p:nvPr/>
        </p:nvCxnSpPr>
        <p:spPr>
          <a:xfrm>
            <a:off x="6538657" y="2921794"/>
            <a:ext cx="765463" cy="58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2"/>
          </p:cNvCxnSpPr>
          <p:nvPr/>
        </p:nvCxnSpPr>
        <p:spPr>
          <a:xfrm flipH="1">
            <a:off x="5018081" y="2760149"/>
            <a:ext cx="1090337" cy="877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0" idx="3"/>
          </p:cNvCxnSpPr>
          <p:nvPr/>
        </p:nvCxnSpPr>
        <p:spPr>
          <a:xfrm flipH="1">
            <a:off x="897306" y="3929761"/>
            <a:ext cx="436143" cy="47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697827" y="3958208"/>
            <a:ext cx="389897" cy="44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18" idx="0"/>
          </p:cNvCxnSpPr>
          <p:nvPr/>
        </p:nvCxnSpPr>
        <p:spPr>
          <a:xfrm flipH="1">
            <a:off x="4247964" y="3897923"/>
            <a:ext cx="433169" cy="539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5082365" y="3966936"/>
            <a:ext cx="219068" cy="47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28" idx="0"/>
          </p:cNvCxnSpPr>
          <p:nvPr/>
        </p:nvCxnSpPr>
        <p:spPr>
          <a:xfrm>
            <a:off x="7365772" y="3917519"/>
            <a:ext cx="233118" cy="482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27" idx="0"/>
          </p:cNvCxnSpPr>
          <p:nvPr/>
        </p:nvCxnSpPr>
        <p:spPr>
          <a:xfrm flipH="1">
            <a:off x="6487874" y="3855114"/>
            <a:ext cx="612906" cy="544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3759469" y="3950576"/>
            <a:ext cx="488495" cy="449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>
            <a:off x="3258879" y="3958208"/>
            <a:ext cx="162802" cy="46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9900592" y="4010517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7" idx="4"/>
            <a:endCxn id="24" idx="0"/>
          </p:cNvCxnSpPr>
          <p:nvPr/>
        </p:nvCxnSpPr>
        <p:spPr>
          <a:xfrm>
            <a:off x="897306" y="4855766"/>
            <a:ext cx="27484" cy="870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7" idx="5"/>
            <a:endCxn id="23" idx="1"/>
          </p:cNvCxnSpPr>
          <p:nvPr/>
        </p:nvCxnSpPr>
        <p:spPr>
          <a:xfrm>
            <a:off x="1075517" y="4789006"/>
            <a:ext cx="851464" cy="955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6" idx="4"/>
          </p:cNvCxnSpPr>
          <p:nvPr/>
        </p:nvCxnSpPr>
        <p:spPr>
          <a:xfrm>
            <a:off x="2087724" y="4857101"/>
            <a:ext cx="17468" cy="85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22" idx="1"/>
          </p:cNvCxnSpPr>
          <p:nvPr/>
        </p:nvCxnSpPr>
        <p:spPr>
          <a:xfrm>
            <a:off x="2267744" y="4855766"/>
            <a:ext cx="812924" cy="913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21" idx="0"/>
          </p:cNvCxnSpPr>
          <p:nvPr/>
        </p:nvCxnSpPr>
        <p:spPr>
          <a:xfrm>
            <a:off x="4224183" y="4943835"/>
            <a:ext cx="23781" cy="766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22" idx="0"/>
          </p:cNvCxnSpPr>
          <p:nvPr/>
        </p:nvCxnSpPr>
        <p:spPr>
          <a:xfrm>
            <a:off x="3239852" y="4924917"/>
            <a:ext cx="19027" cy="77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endCxn id="21" idx="1"/>
          </p:cNvCxnSpPr>
          <p:nvPr/>
        </p:nvCxnSpPr>
        <p:spPr>
          <a:xfrm>
            <a:off x="3421681" y="4894312"/>
            <a:ext cx="648072" cy="8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25" idx="0"/>
          </p:cNvCxnSpPr>
          <p:nvPr/>
        </p:nvCxnSpPr>
        <p:spPr>
          <a:xfrm>
            <a:off x="7582708" y="4883814"/>
            <a:ext cx="0" cy="77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28" idx="3"/>
          </p:cNvCxnSpPr>
          <p:nvPr/>
        </p:nvCxnSpPr>
        <p:spPr>
          <a:xfrm flipH="1">
            <a:off x="6612474" y="4790222"/>
            <a:ext cx="808205" cy="87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27" idx="4"/>
            <a:endCxn id="19" idx="0"/>
          </p:cNvCxnSpPr>
          <p:nvPr/>
        </p:nvCxnSpPr>
        <p:spPr>
          <a:xfrm>
            <a:off x="6487874" y="4857177"/>
            <a:ext cx="0" cy="80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20" idx="7"/>
          </p:cNvCxnSpPr>
          <p:nvPr/>
        </p:nvCxnSpPr>
        <p:spPr>
          <a:xfrm flipH="1">
            <a:off x="5546463" y="4790222"/>
            <a:ext cx="813983" cy="95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endCxn id="20" idx="0"/>
          </p:cNvCxnSpPr>
          <p:nvPr/>
        </p:nvCxnSpPr>
        <p:spPr>
          <a:xfrm>
            <a:off x="5335292" y="4894312"/>
            <a:ext cx="32960" cy="783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29" idx="3"/>
            <a:endCxn id="21" idx="7"/>
          </p:cNvCxnSpPr>
          <p:nvPr/>
        </p:nvCxnSpPr>
        <p:spPr>
          <a:xfrm flipH="1">
            <a:off x="4426175" y="4816859"/>
            <a:ext cx="730906" cy="960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607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порядка тестирования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Естественно, что надёжность укороченного теста меньше надёжности исходного теста. </a:t>
            </a: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Используя формулу (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), свойства бесконечно малых величин и разложение в степенной ряд, можно показать, что имеет место равенство</a:t>
            </a:r>
          </a:p>
          <a:p>
            <a:pPr marL="0" indent="45720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        R – r = n </a:t>
            </a:r>
            <a:r>
              <a:rPr lang="el-GR" sz="2600" b="1" dirty="0" smtClean="0">
                <a:latin typeface="Times New Roman"/>
                <a:cs typeface="Times New Roman"/>
              </a:rPr>
              <a:t>Δ</a:t>
            </a:r>
            <a:r>
              <a:rPr lang="en-US" sz="2600" b="1" dirty="0" smtClean="0">
                <a:latin typeface="Times New Roman"/>
                <a:cs typeface="Times New Roman"/>
              </a:rPr>
              <a:t>,       </a:t>
            </a:r>
            <a:r>
              <a:rPr lang="en-US" sz="2600" dirty="0" smtClean="0">
                <a:latin typeface="Times New Roman"/>
                <a:cs typeface="Times New Roman"/>
              </a:rPr>
              <a:t>(***)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коэффициент надёжности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исходного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теста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коэффициент надёжности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укороченного теста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600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число, показывающее, во сколько раз первый     </a:t>
            </a: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тест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длиннее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второго,</a:t>
            </a:r>
          </a:p>
          <a:p>
            <a:pPr marL="0" indent="457200">
              <a:lnSpc>
                <a:spcPct val="90000"/>
              </a:lnSpc>
              <a:spcBef>
                <a:spcPts val="0"/>
              </a:spcBef>
              <a:buNone/>
            </a:pPr>
            <a:r>
              <a:rPr lang="el-GR" sz="2600" b="1" dirty="0" smtClean="0">
                <a:latin typeface="Times New Roman"/>
                <a:cs typeface="Times New Roman"/>
              </a:rPr>
              <a:t>Δ</a:t>
            </a:r>
            <a:r>
              <a:rPr lang="ru-RU" sz="2600" b="1" dirty="0" smtClean="0">
                <a:latin typeface="Times New Roman"/>
                <a:cs typeface="Times New Roman"/>
              </a:rPr>
              <a:t> = 1 - </a:t>
            </a:r>
            <a:r>
              <a:rPr lang="en-US" sz="2600" b="1" i="1" dirty="0" smtClean="0">
                <a:latin typeface="Times New Roman"/>
                <a:cs typeface="Times New Roman"/>
              </a:rPr>
              <a:t>R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57200">
              <a:lnSpc>
                <a:spcPct val="70000"/>
              </a:lnSpc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70000"/>
              </a:lnSpc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r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Потеев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М.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И.Основы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аналитической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дидактики. –</a:t>
            </a:r>
          </a:p>
          <a:p>
            <a:pPr marL="0" indent="457200" algn="r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СПб: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ИТМО, 1992.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– С. 88.</a:t>
            </a:r>
            <a:endParaRPr lang="ru-RU" sz="2200" i="1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lnSpc>
                <a:spcPct val="70000"/>
              </a:lnSpc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70000"/>
              </a:lnSpc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00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порядка тестирования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(***)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показывает, что при описанном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спо-собе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оптимизации порядка тестирования уменьшение коэффициента надёжности теста пропорционально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-личинам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l-GR" b="1" dirty="0" smtClean="0">
                <a:latin typeface="Times New Roman"/>
                <a:cs typeface="Times New Roman"/>
              </a:rPr>
              <a:t>Δ</a:t>
            </a:r>
            <a:r>
              <a:rPr lang="ru-RU" b="1" dirty="0" smtClean="0">
                <a:latin typeface="Times New Roman"/>
                <a:cs typeface="Times New Roman"/>
              </a:rPr>
              <a:t>.</a:t>
            </a:r>
          </a:p>
          <a:p>
            <a:pPr marL="0" indent="4572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cs typeface="Times New Roman"/>
              </a:rPr>
              <a:t>Так как у состоятельного теста коэффициент надёж-</a:t>
            </a:r>
            <a:r>
              <a:rPr lang="ru-RU" dirty="0" err="1" smtClean="0">
                <a:latin typeface="Times New Roman"/>
                <a:cs typeface="Times New Roman"/>
              </a:rPr>
              <a:t>ности</a:t>
            </a:r>
            <a:r>
              <a:rPr lang="ru-RU" dirty="0" smtClean="0">
                <a:latin typeface="Times New Roman"/>
                <a:cs typeface="Times New Roman"/>
              </a:rPr>
              <a:t> достаточно высок (близок к единице), то </a:t>
            </a:r>
            <a:r>
              <a:rPr lang="ru-RU" dirty="0" err="1" smtClean="0">
                <a:latin typeface="Times New Roman"/>
                <a:cs typeface="Times New Roman"/>
              </a:rPr>
              <a:t>произ</a:t>
            </a:r>
            <a:r>
              <a:rPr lang="ru-RU" dirty="0" smtClean="0">
                <a:latin typeface="Times New Roman"/>
                <a:cs typeface="Times New Roman"/>
              </a:rPr>
              <a:t>-ведение  </a:t>
            </a:r>
            <a:r>
              <a:rPr lang="ru-RU" b="1" dirty="0" smtClean="0">
                <a:latin typeface="Times New Roman"/>
                <a:cs typeface="Times New Roman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l-GR" b="1" dirty="0" smtClean="0">
                <a:latin typeface="Times New Roman"/>
                <a:cs typeface="Times New Roman"/>
              </a:rPr>
              <a:t>Δ</a:t>
            </a:r>
            <a:r>
              <a:rPr lang="ru-RU" b="1" dirty="0" smtClean="0">
                <a:latin typeface="Times New Roman"/>
                <a:cs typeface="Times New Roman"/>
              </a:rPr>
              <a:t>) </a:t>
            </a:r>
            <a:r>
              <a:rPr lang="ru-RU" dirty="0" smtClean="0">
                <a:latin typeface="Times New Roman"/>
                <a:cs typeface="Times New Roman"/>
              </a:rPr>
              <a:t>будет невелико. </a:t>
            </a:r>
          </a:p>
          <a:p>
            <a:pPr marL="0" indent="457200" algn="just">
              <a:lnSpc>
                <a:spcPct val="80000"/>
              </a:lnSpc>
              <a:spcBef>
                <a:spcPts val="0"/>
              </a:spcBef>
              <a:buNone/>
            </a:pPr>
            <a:endParaRPr lang="ru-RU" dirty="0" smtClean="0">
              <a:latin typeface="Times New Roman"/>
              <a:cs typeface="Times New Roman"/>
            </a:endParaRPr>
          </a:p>
          <a:p>
            <a:pPr marL="0" indent="4572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cs typeface="Times New Roman"/>
              </a:rPr>
              <a:t>В частности, в рассмотренном примере, когда </a:t>
            </a:r>
            <a:r>
              <a:rPr lang="ru-RU" dirty="0" err="1" smtClean="0">
                <a:latin typeface="Times New Roman"/>
                <a:cs typeface="Times New Roman"/>
              </a:rPr>
              <a:t>ис-ходный</a:t>
            </a:r>
            <a:r>
              <a:rPr lang="ru-RU" dirty="0" smtClean="0">
                <a:latin typeface="Times New Roman"/>
                <a:cs typeface="Times New Roman"/>
              </a:rPr>
              <a:t> тест содержит 21 задание, а при оптимизации получаем тест, содержащий всего 5 заданий,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умень-шение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коэффициента надёжности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исходного теста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-дет равно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l-GR" b="1" dirty="0" smtClean="0">
                <a:latin typeface="Times New Roman"/>
                <a:cs typeface="Times New Roman"/>
              </a:rPr>
              <a:t>Δ</a:t>
            </a:r>
            <a:r>
              <a:rPr lang="ru-RU" b="1" dirty="0" smtClean="0">
                <a:latin typeface="Times New Roman"/>
                <a:cs typeface="Times New Roman"/>
              </a:rPr>
              <a:t>).</a:t>
            </a:r>
          </a:p>
          <a:p>
            <a:pPr marL="0" indent="4572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cs typeface="Times New Roman"/>
              </a:rPr>
              <a:t>Например,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= 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,98, то уменьшение составит всего лишь 0,08 и укороченный тест будет также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доста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-точно надёжным. </a:t>
            </a:r>
            <a:endParaRPr lang="ru-RU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5316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Компьютерное тестирование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уменьшает затраты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обучающего                                   на контроль успешности обучения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повышает объективность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оценки знаний обучающихся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позволяет оперативно получать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статистическую информацию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уровне освоения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обучающимися учебного материала, о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темах и вопросах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которые  вызывают у них затруднения и требуют дополнительной проработки,                                           о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качестве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самих тестов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позволяет использовать получаемую статистическую информацию для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управления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обучением, а также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повышения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валидности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и надежности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тестов. 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95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 освоения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повышение уровня знания методики разработки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применения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контрольно-измерительных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контрольно-оценочных средств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умения применять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современные оценочные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средства.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67335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Рекомендуемая литература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899592" y="2276872"/>
            <a:ext cx="7408862" cy="4032250"/>
          </a:xfrm>
        </p:spPr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Аванесов В. С.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Теоретические основы разработки заданий в тестовой форме. – М., 1995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– 167 с.</a:t>
            </a:r>
          </a:p>
          <a:p>
            <a:pPr marL="0" indent="0">
              <a:buNone/>
              <a:defRPr/>
            </a:pPr>
            <a:r>
              <a:rPr lang="ru-RU" sz="1800" b="1" i="1" dirty="0" err="1" smtClean="0">
                <a:latin typeface="Times New Roman" pitchFamily="18" charset="0"/>
                <a:cs typeface="Times New Roman" pitchFamily="18" charset="0"/>
              </a:rPr>
              <a:t>Колеченко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, А. К.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Энциклопедия педагогических технологий: материалы для специалиста образовательных учреждений / А. К.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Колеченко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. – СПб.: КАРО, 2006. – 368 с.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1800" b="1" i="1" dirty="0" err="1" smtClean="0">
                <a:latin typeface="Times New Roman" pitchFamily="18" charset="0"/>
                <a:cs typeface="Times New Roman" pitchFamily="18" charset="0"/>
              </a:rPr>
              <a:t>Потеев</a:t>
            </a:r>
            <a:r>
              <a:rPr lang="ru-RU" sz="18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М. </a:t>
            </a:r>
            <a:r>
              <a:rPr lang="ru-RU" sz="1800" b="1" i="1" dirty="0" err="1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Основы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аналитической дидактики [Текст] : учебное пособие / М. И.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Потеев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; Ин-т точной механики и оптики. - Санкт-Петербург : ИТМО, 1992. - 167 с. : ил.; 20 см.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sz="1800" b="1" i="1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Основные недостатки традиционных форм контроля в образовании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большие затраты труда и времени на устные опросы (на коллоквиумах, зачётах, экзаменах), проверку письмен-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контрольных и расчётно-графических работ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низкая оперативность в использовании результатов контроля для управления ходом учебного процесса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использование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грубой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четырёхбалльной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шкалы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оценок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абсолютно неудовлетворительная объективность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оцен-ки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знаний обучающихся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невозможность сопоставления оценок, полученных обучающимися у разных преподавателей или, тем более,      в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разных образовательных учреждениях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низкие показатели надёжности и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валидности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9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Надёжность контрольного задания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4320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32000" algn="just">
              <a:spcBef>
                <a:spcPts val="0"/>
              </a:spcBef>
              <a:buFont typeface="Wingdings" pitchFamily="2" charset="2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способность контрольного задания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достаточной для практики одинаковостью характеризовать уровень достижения обучающимся целей обучения как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нием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целом,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так и его частями, или по-другому,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тот же показатель одним и тем же заданием, но в разные моменты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8730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Валидность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контрольного задания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ru-RU" dirty="0"/>
          </a:p>
          <a:p>
            <a:pPr>
              <a:buFontTx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соответствие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контрольного задания целям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контроля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от англ.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действительный, имеющий силу.</a:t>
            </a:r>
          </a:p>
        </p:txBody>
      </p:sp>
    </p:spTree>
    <p:extLst>
      <p:ext uri="{BB962C8B-B14F-4D97-AF65-F5344CB8AC3E}">
        <p14:creationId xmlns:p14="http://schemas.microsoft.com/office/powerpoint/2010/main" val="38485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Тестирование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dirty="0"/>
              <a:t>   </a:t>
            </a:r>
            <a:endParaRPr lang="ru-RU" dirty="0" smtClean="0"/>
          </a:p>
          <a:p>
            <a:pPr marL="0" indent="457200"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вид контроля знаний, умений и навыков, состоя-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том, что 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сформированность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 обучающегося устанавливается использованием совокупности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заданий, которые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составлены однообразно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удовлетворяют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требованиям надежности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валид-ности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Тест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dirty="0"/>
              <a:t>   </a:t>
            </a:r>
            <a:endParaRPr lang="ru-RU" dirty="0" smtClean="0"/>
          </a:p>
          <a:p>
            <a:pPr marL="0" indent="457200"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совокупность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заданий, которые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составлены однообразно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удовлетворяют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требованиям надежности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валид-ности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Термин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тест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взят из английского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языка, в котором слово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означает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испытание, проверка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457200">
              <a:spcBef>
                <a:spcPts val="0"/>
              </a:spcBef>
              <a:buFont typeface="Wingdings" pitchFamily="2" charset="2"/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1470</TotalTime>
  <Words>2740</Words>
  <Application>Microsoft Office PowerPoint</Application>
  <PresentationFormat>Экран (4:3)</PresentationFormat>
  <Paragraphs>765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Эркер</vt:lpstr>
      <vt:lpstr>Академия профессионального роста</vt:lpstr>
      <vt:lpstr>Содержание программы</vt:lpstr>
      <vt:lpstr>Презентация PowerPoint</vt:lpstr>
      <vt:lpstr>Цель освоения темы</vt:lpstr>
      <vt:lpstr>Основные недостатки традиционных форм контроля в образовании</vt:lpstr>
      <vt:lpstr>Надёжность контрольного задания</vt:lpstr>
      <vt:lpstr>Валидность контрольного задания</vt:lpstr>
      <vt:lpstr>Тестирование</vt:lpstr>
      <vt:lpstr>Тест</vt:lpstr>
      <vt:lpstr>Основные характеристики теста</vt:lpstr>
      <vt:lpstr>Коэффициент надёжности теста</vt:lpstr>
      <vt:lpstr>Коэффициент валидности теста</vt:lpstr>
      <vt:lpstr>Оценка качества теста</vt:lpstr>
      <vt:lpstr>Порядок разработки тестов (1)</vt:lpstr>
      <vt:lpstr>Порядок разработки тестов (2)</vt:lpstr>
      <vt:lpstr>Определение целей тестирования</vt:lpstr>
      <vt:lpstr>Примеры целей тестирования </vt:lpstr>
      <vt:lpstr>Подбор и составление заданий (1)</vt:lpstr>
      <vt:lpstr>Подбор и составление заданий (2)</vt:lpstr>
      <vt:lpstr>Подбор и составление заданий (3)</vt:lpstr>
      <vt:lpstr>Эксперимент  и сбор статистической информации</vt:lpstr>
      <vt:lpstr>Пример матрицы  экспериментальных данных</vt:lpstr>
      <vt:lpstr>Упорядочение матрицы</vt:lpstr>
      <vt:lpstr>  Пример упорядоченной матрицы  </vt:lpstr>
      <vt:lpstr>Чистка матрицы</vt:lpstr>
      <vt:lpstr>  Пример упорядоченной  и вычищенной матрицы  </vt:lpstr>
      <vt:lpstr>Оценка надёжности теста (1)</vt:lpstr>
      <vt:lpstr>Оценка надёжности теста (2)</vt:lpstr>
      <vt:lpstr>Связь коэффициентов надёжности длинного и короткого тестов</vt:lpstr>
      <vt:lpstr>Частный случай связи коэффициентов надёжности длинного и короткого тестов</vt:lpstr>
      <vt:lpstr>Увеличение надёжности теста (1)</vt:lpstr>
      <vt:lpstr>Увеличение надёжности теста (2)</vt:lpstr>
      <vt:lpstr>Оценка валидности теста</vt:lpstr>
      <vt:lpstr>Состоятельный тест</vt:lpstr>
      <vt:lpstr>Оптимизация  порядка тестирования (1)</vt:lpstr>
      <vt:lpstr>Оптимизация  порядка тестирования (2)</vt:lpstr>
      <vt:lpstr>Оптимизация  порядка тестирования (3)</vt:lpstr>
      <vt:lpstr>Оптимизация  порядка тестирования (4)</vt:lpstr>
      <vt:lpstr>Компьютерное тестирование</vt:lpstr>
      <vt:lpstr>Рекомендуемая 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Академия профессионального роста</dc:title>
  <dc:creator>MIPOTEEV</dc:creator>
  <cp:lastModifiedBy>MIPOTEEV</cp:lastModifiedBy>
  <cp:revision>121</cp:revision>
  <dcterms:created xsi:type="dcterms:W3CDTF">2019-01-03T22:23:13Z</dcterms:created>
  <dcterms:modified xsi:type="dcterms:W3CDTF">2019-03-17T21:40:07Z</dcterms:modified>
</cp:coreProperties>
</file>