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324" r:id="rId2"/>
    <p:sldId id="325" r:id="rId3"/>
    <p:sldId id="258" r:id="rId4"/>
    <p:sldId id="263" r:id="rId5"/>
    <p:sldId id="326" r:id="rId6"/>
    <p:sldId id="327" r:id="rId7"/>
    <p:sldId id="320" r:id="rId8"/>
    <p:sldId id="321" r:id="rId9"/>
    <p:sldId id="281" r:id="rId10"/>
    <p:sldId id="268" r:id="rId11"/>
    <p:sldId id="267" r:id="rId12"/>
    <p:sldId id="266" r:id="rId13"/>
    <p:sldId id="269" r:id="rId14"/>
    <p:sldId id="271" r:id="rId15"/>
    <p:sldId id="284" r:id="rId16"/>
    <p:sldId id="272" r:id="rId17"/>
    <p:sldId id="315" r:id="rId18"/>
    <p:sldId id="285" r:id="rId19"/>
    <p:sldId id="275" r:id="rId20"/>
    <p:sldId id="270" r:id="rId21"/>
    <p:sldId id="277" r:id="rId22"/>
    <p:sldId id="278" r:id="rId23"/>
    <p:sldId id="290" r:id="rId24"/>
    <p:sldId id="286" r:id="rId25"/>
    <p:sldId id="288" r:id="rId26"/>
    <p:sldId id="287" r:id="rId27"/>
    <p:sldId id="289" r:id="rId28"/>
    <p:sldId id="298" r:id="rId29"/>
    <p:sldId id="299" r:id="rId30"/>
    <p:sldId id="301" r:id="rId31"/>
    <p:sldId id="302" r:id="rId32"/>
    <p:sldId id="303" r:id="rId33"/>
    <p:sldId id="304" r:id="rId34"/>
    <p:sldId id="305" r:id="rId35"/>
    <p:sldId id="306" r:id="rId36"/>
    <p:sldId id="273" r:id="rId37"/>
    <p:sldId id="319" r:id="rId38"/>
    <p:sldId id="276" r:id="rId39"/>
    <p:sldId id="280" r:id="rId40"/>
    <p:sldId id="279" r:id="rId41"/>
    <p:sldId id="274" r:id="rId42"/>
    <p:sldId id="309" r:id="rId43"/>
    <p:sldId id="310" r:id="rId44"/>
    <p:sldId id="311" r:id="rId45"/>
    <p:sldId id="307" r:id="rId46"/>
    <p:sldId id="313" r:id="rId47"/>
    <p:sldId id="312" r:id="rId48"/>
    <p:sldId id="283" r:id="rId49"/>
    <p:sldId id="292" r:id="rId50"/>
    <p:sldId id="316" r:id="rId51"/>
    <p:sldId id="261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7" autoAdjust="0"/>
  </p:normalViewPr>
  <p:slideViewPr>
    <p:cSldViewPr>
      <p:cViewPr>
        <p:scale>
          <a:sx n="75" d="100"/>
          <a:sy n="75" d="100"/>
        </p:scale>
        <p:origin x="-2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9BF84-0110-49FD-8010-2076FDF0259B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A9A7-EF10-4D3C-B4B2-F497528D4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39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CA0FC3-32BD-4723-9DB0-99FBB2723C2A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Программа повышения квалификации 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преподавателей высшей школы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“Совершенствование 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методического мастерства”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Тема 5</a:t>
            </a: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600" b="1" smtClean="0">
                <a:latin typeface="Times New Roman" pitchFamily="18" charset="0"/>
                <a:cs typeface="Times New Roman" pitchFamily="18" charset="0"/>
              </a:rPr>
              <a:t>Всего тем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-  5</a:t>
            </a: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©Автор-составитель М. И.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Потеев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, 2019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Академия профессионального роста</a:t>
            </a: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Система  Станиславского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Ремесло актёра учит, как выходить на сцену и играть.    А истинное искусство должно учить,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как сознательно возбуждать в себе бессознательную творческую природу    для сверхсознательного органического творчества.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425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8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Константин Сергеевич Станиславский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(1863–1938, настоящая фамилия Алексеев)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– гениальный русский актер,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талантливый театральный режиссер, многоопытный преподаватель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сценического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мастерства, выдающийся реформатор театра, автор идеи  формирования системы работы актёра над ролью и над собой, создатель уникальной системы, известной как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система Станиславского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Свою систему К. С. Станиславский описал в </a:t>
            </a:r>
            <a:r>
              <a:rPr lang="ru-RU" sz="3100" dirty="0" err="1" smtClean="0">
                <a:latin typeface="Times New Roman" pitchFamily="18" charset="0"/>
                <a:cs typeface="Times New Roman" pitchFamily="18" charset="0"/>
              </a:rPr>
              <a:t>автобиографи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-ческой книге </a:t>
            </a:r>
            <a:r>
              <a:rPr lang="ru-RU" sz="3100" b="1" i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100" b="1" i="1" dirty="0">
                <a:latin typeface="Times New Roman" pitchFamily="18" charset="0"/>
                <a:cs typeface="Times New Roman" pitchFamily="18" charset="0"/>
              </a:rPr>
              <a:t>Моя жизнь в искусстве</a:t>
            </a:r>
            <a:r>
              <a:rPr lang="ru-RU" sz="3100" b="1" i="1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Эта книга относится к числу классических трудов и является настольной уже для нескольких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поколений актеров, режиссеров,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культурологов, психологов, преподавателей театральных образовательных учреждений.</a:t>
            </a:r>
            <a:endParaRPr lang="ru-RU" sz="3100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</a:pPr>
            <a:endParaRPr lang="ru-RU" sz="31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89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Система  Станиславского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Результатом исканий всей моей жизни является так называемая моя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система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нащупанный мною метод актёрской работы, позволяющий актёру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созда-вать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образ роли, раскрывать в ней жизнь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человечес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-кого духа и естественно воплощать её на сцене          в красивой художественной форме.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 algn="r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М., 1980. – С. 427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1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Актерское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самочувствие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Естественное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обычное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актерское самочувствие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 то состояние человека на сцене, при котором он обязан внешне показывать то, чего не чувствует внутри. Это тот актерский вывих, при котором душа живет своими обыденными,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каждодневными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будничными побуждениями, заботами о семье, о насущном хлебе, о мелких обидах, об удачах или неудачах, а тело в это время обязано выражать самые возвышенные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порывы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героических чувств и страстей, сверхсознательной духовной жизни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309/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Творческое самочувствие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Ясно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почувствовав вред и неправильность актерского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самочувствия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я, естественно, стал искать иного душевного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телесного состояния артиста на сцене,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благотворного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а не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вредного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творческого процесса. В противоположность актерскому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самочувствию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условимся называть его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твор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ческим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самочувствием.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Я понял тогда, что к гениям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-не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почти всегда само собой приходит творческое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самочув-ствие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притом в высочайшей степени и полноте. Менее даровитые люди получают его реже, так сказать, по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воскрес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ным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дням. Еще менее талантливые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еще реже, так сказать, по двунадесятым праздникам. Посредственности же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удоста-иваются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его лишь в исключительных случаях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310/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1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Творческое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самочувствие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менее,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все люди от искусства, начиная от гения до простых талантов, в большей или меньшей степени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спо-собны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доходить какими-то неведомыми интуитивными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путя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-ми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 творческого самочувствия; но им не дано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распоряжать-ся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владеть им по собственному произволу. Они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получают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его от Аполлона в качестве небесного дара, и кажется, что мы, нашими человеческими средствами, не можем вызвать его в себе.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310/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33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Творческое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самочувствие 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Нет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ли каких-нибудь технических путей для создания творческого самочувствия?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 не значит, конечно, что я хочу искусственным путем создавать самое вдохновение. Нет, это невозможно! Не самое вдохновение, а лишь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благо-приятную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него почву хотел бы я научиться создавать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себе по произволу; ту атмосферу, при которой вдохновение чаще и охотнее снисходит к нам в душу. Когда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артист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гово-рит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«Я сегодня в духе! Я в ударе!», или: «Я играю 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наслаж-дением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!»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45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Творческое самочувствие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(4)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Лектор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не может надеяться на то, что он каждый раз будет «в ударе».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Надо тренировать себя, оттачивая мастерство оратора 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ар-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тиста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. Да, артиста... Потому что совершение лекции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,-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артисти-ческий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акт. Здесь имеет значение все. Как вы входите в аудиторию, удалось ли вам установить контакт со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слушателями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зрительное воздействие на них (использование доски, жесты, мимика),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слухо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-вое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воздействие (высота и тембр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голоса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дикция, интонация, паузы) и т. д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А. П. Минаков, цит. по книге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Этюды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о лекторах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Составитель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Н.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Н. Митрофанов.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М.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«Знание», 1974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457200">
              <a:spcBef>
                <a:spcPts val="0"/>
              </a:spcBef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96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Примеры слагаемых творческого самочувствия (по К. С. Станиславскому)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Духовный туалет.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Умение говорить.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Телесная свобода.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Чуткость к правде.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Полная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сосредоточенность.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Привычка.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Упражнения.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58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Духовный туалет (1)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боимся опоздать к выходу, мы боимся выйти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-ну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беспорядке, с неоконченным туалетом и гримом. Но мы не боимся опоздать к началу процесса переживания роли и всегда выходим без всякой внутренней подготовки, с пустой душой,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не стыдимся своей духовной наготы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314/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1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Содержание программы</a:t>
            </a:r>
            <a:endParaRPr lang="ru-RU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199639"/>
              </p:ext>
            </p:extLst>
          </p:nvPr>
        </p:nvGraphicFramePr>
        <p:xfrm>
          <a:off x="609600" y="1600200"/>
          <a:ext cx="7924800" cy="3822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64"/>
                <a:gridCol w="4896544"/>
                <a:gridCol w="2090192"/>
              </a:tblGrid>
              <a:tr h="701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Номер темы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темы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Зачётное число часов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01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Профессиональное образование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и профессиональные стандарты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Технологии обучения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831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ru-RU" sz="2000" b="1" smtClean="0">
                          <a:latin typeface="Times New Roman" pitchFamily="18" charset="0"/>
                          <a:cs typeface="Times New Roman" pitchFamily="18" charset="0"/>
                        </a:rPr>
                        <a:t>Технологии тестирования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  <a:tr h="70096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Мировые информационные образовательные ресурсы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5" marB="45695"/>
                </a:tc>
              </a:tr>
              <a:tr h="442205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Преподавание как театр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5" marB="45695"/>
                </a:tc>
              </a:tr>
              <a:tr h="42185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</a:t>
                      </a:r>
                      <a:r>
                        <a:rPr lang="ru-RU" sz="20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Срок освоения программы (час.)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7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Духовный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туалет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Нужна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какая-то духовная подготовка перед началом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творчества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каждый раз, при каждом повторении его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Необ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-ходим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 только телесный, но главным образом и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духовный туалет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перед спектаклем. Нужно, прежде чем творить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уметь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войти в ту духовную атмосферу, в которой только и возможно творческое таинство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307/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155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Духовный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туалет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понедельник и в среду, едва проснувшись, Мари уже волнуется, нервничает. В пять часов у нее лекция. После завтрака она запирается у себя в кабинете на набережной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Бетюн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Она готовит лекцию, пишет на листе бумаги план. В половине пятого идет в лабораторию и снова уединяется в маленькой комнате отдыха. Она томится, напряжена и недоступна.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уже двадцать пять лет, как Мари преподает. И всегда, каждый раз, как ей предстоит войти в малый амфитеатр, где ее ждут двадцать или тридцать студентов, встающих при ее входе, ее охватывает робость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Кюри Е. Мария Кюри. – М., 1967. – С. 331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27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Мария Склодовская-Кюри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(1867-1934)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французская и польская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учёная-эксперимента-тор,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педагог, общественный деятель.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Первый дважды лауреат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Нобелевской премии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(1903 - по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физике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1911 -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химии). Первой из женщин была лауреатом Нобелевской премии, членом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Парижской медицинской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академии,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препо-давателем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Сорбонны. Совместно с Анри Беккерелем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Пьером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Кюри,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открыла явление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радиоактивности 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предложила термин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«радиоактивность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».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Совместно 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Пье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-ром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Кюри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открыла химические элементы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радий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полоний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Участвовала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создании  в Париже и Варшаве институтов Кюри. </a:t>
            </a:r>
          </a:p>
        </p:txBody>
      </p:sp>
    </p:spTree>
    <p:extLst>
      <p:ext uri="{BB962C8B-B14F-4D97-AF65-F5344CB8AC3E}">
        <p14:creationId xmlns:p14="http://schemas.microsoft.com/office/powerpoint/2010/main" val="257802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Умение говорить (1)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… актер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должен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уметь говорить.</a:t>
            </a:r>
          </a:p>
          <a:p>
            <a:pPr marL="0" indent="45720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Не странно ли: надо было прожить почти шесть десятков лет, чтобы понять, т. е. почувствовать всем своим существом, эту простую и всем известную истину, которой не знает огромное большинство актеров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45720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387/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81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Умение говорить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когда я попробовал облагородить свою речь, я понял, что это очень трудно сделать, и испугался вставшей передо мной трудной задачи. Вот когда я до конца понял, что мы не только на сцене, но и в жизни говорим пошло и безграмотно; что наша житейская тривиальная простота речи недопустима на сцене; что уметь просто и красиво говорить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целая наука, у которой должны быть свои законы. Но я не знал 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45720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388/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65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Умение говорить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тот вечер, на концерте, мне почудилось, что прежде всего надо искать этих основ в музыке. Речь, стих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та же музыка, то же пение. Голос должен петь и в разговоре, и в стихе, звучать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по-скрипичному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а не стучать словами, как горох 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доску.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388/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98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Умение говорить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876800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счастье иметь в своем распоряжении такты, паузы, метроном, камертон, гармонизацию, контрапункт,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вырабо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танные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упражнения для развития техники, терминологию, обозначающую те или иные артистические представления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понятия о творческих ощущениях и переживаниях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необходимость этой терминологии давно уже признаны в музыке. Там есть узаконенные основы, 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кото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можно опираться, чтобы творить не на авось, как у нас. Случайности не могут быть основой, а без основ не будет подлинного искусства, а будет лишь дилетантизм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389/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23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Умение говорить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Сколько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новых возможностей откроет нам музыкальная звучная речь для выявления внутренней жизни на сцене! Только тогда мы поймем, как мы смешны теперь своими доморощенными средствами и приемами речи с пятью-шестью нотами голосового регистра. Что можно выразить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этих пяти стучащих нотах? А ведь ими мы хотим передать сложные чувства. Это все равно, что попытаться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балалай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передавать Девятую симфонию Бетховена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457200"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389/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86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Умение говорить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76800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Один из лекторов, … прослушавший себя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(в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магнито-фонной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записи),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 крайне удивлён тем, что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пользуется чрезвычайно длинными и витиеватыми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перио-дами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которые иногда плохо связаны между собой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явно злоупотреблял превосходной степенью имён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прилага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-тельных, часто говоря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важнейший, наилучший и т. п.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иногда неправильно ставит ударения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не умеет правильно дышать во время лекции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выпаливая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длиннейшую фразу, … непременно прерывает речь на полуслове, … и с шумом, поспешно втягивает в себя воздух…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Зиновьев С. И. Лекция в советской высшей школе. –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М., 1962. – 136 с.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2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Умение говорить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Будь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я музыкантом, я, думается, мог бы положить лекцию Менделеева на музыку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любой из тех, на чью долю выпало счастье его слушать, безошибочно узнал бы звуки этого мощного голоса, переходившего от ясно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слышного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последнем углу аудитории шепотка 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громо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подобным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возгласам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Вейнберг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П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/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Из воспоминаний о Дмитрии Ивановиче Менделееве как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лекторе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Ленинградский университет 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 воспоминаниях современников. – В 3-х томах. -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Л.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изд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во ЛГУ, 1963. - Т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.- С. 141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8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buFont typeface="Wingdings" pitchFamily="2" charset="2"/>
              <a:buNone/>
              <a:defRPr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buFont typeface="Wingdings" pitchFamily="2" charset="2"/>
              <a:buNone/>
              <a:defRPr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buFont typeface="Wingdings" pitchFamily="2" charset="2"/>
              <a:buNone/>
              <a:defRPr/>
            </a:pPr>
            <a:r>
              <a:rPr lang="ru-RU" sz="1800" b="1" i="1" smtClean="0">
                <a:latin typeface="Times New Roman" pitchFamily="18" charset="0"/>
                <a:cs typeface="Times New Roman" pitchFamily="18" charset="0"/>
              </a:rPr>
              <a:t>Тема 5</a:t>
            </a: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  <a:defRPr/>
            </a:pP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Преподавание </a:t>
            </a:r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как театр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1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Борис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Петрович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Вейнберг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(1871‒1942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Ленинград),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советский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геофизик, выпускник Петербургского университета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(1893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В период 1910-1924 гг. работал 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Томском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университете, сначала в должности приват-доцента, затем ординарного профессора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кафедры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физики. Один из инициаторов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создания в Томске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1910 г. Сибирских высших женских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курсов.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течение нескольких лет был их директором.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1924 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директор Главной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-физической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обсерватории, руководитель отдела Института земного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магнетизма (Петроград - Ленинград).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бытность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слушал лекции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Д. И.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Менделеева. Составил и сохранил для потомков их стенограмму.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воспоминаний о Дмитрии Ивановиче Менделееве как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лекторе.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61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Умение говорить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Большое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значение придавал А. Ф. Кони «орудиям речи»: живому слову, логике, образам. Он ратовал за чистоту русского языка лектора, выделив в своей программе специальный пункт по весьма актуальной в эти годы «проблеме порчи языка». Не были второстепенными для него и такие вопросы, которые лекторы обычно недооценивали: порядок расположения слов и букв, значение жестов оратора, ритма, дикции, пауз и знаков препинания в речи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Ерошкин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Н. П.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Искусство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речи А. Ф.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Кóни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//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Этюды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лекторах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 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Составитель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Митрофанов.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М.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«Знание»,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1974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Умение говорить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Он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(А. Ф. Кони)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говорит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 громко, не скоро, редко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вышая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голос, но постоянно меняя тон, свободно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приспособ-ляющийся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всем оттенкам мысли и чувства. Он почти не делает жестов; движение сосредоточивается у него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чертах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лица. Он не колеблется в выборе выражений, не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останавли-вается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нерешительности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не уклоняется в сторону; слово всецело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находится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его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власти.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Арсеньев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К. К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 Русское судебное красноречие.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«Вестник Европы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».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1888. Т. 2. – С.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810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Цит. по книге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Этюды о лекторах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Составитель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Н.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Н. Митрофанов.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М.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«Знание», 1974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80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Анатолий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Фёдорович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Ко́ни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(1844 - 1927,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Ленинград)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– выдающийся российский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юрист, судья, государственный и общественный деятель, литератор, судебный оратор, действительный тайный советник, член Государственного совета Российской империи (1907—1917). 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Почётный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академик Санкт-Петербургской академии наук по разряду изящной словесности (1900), доктор уголовного права Харьковского университета (1890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 1918 года преподавал в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Институте живого слова,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созданного в Петрограде на базе существовавших ранее курсов художественного слова. Читал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лекции по прикладной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этике и курсу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Живое слово и приёмы обращения с ним в различных областях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0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Умение говорить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Ключевский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всегда читал «тихо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»… Вместе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тем все говорят о «привлекательном», даже «необыкновенно привлекательном» голосе, о «прозрачности звуковой стороны». При тихой речи она была слышна каждому в аудитории, набитой сотнями человек.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 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Ключевского (он очень любил музыку)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какой-то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внутренний музыкальный ритм в построении фраз.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Долгая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упорная борьба с природным недостатком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Ключев-ский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с девяти лет был заикой)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содействовала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…  прекрасной дик-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Ключевского: он «отчеканивал» каждое предложение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осо-бенно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окончания произносимых им слов так, что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вниматель-ного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слушателя не мог пропасть ни один звук, ни одна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интонация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негромко, но необыкновенно ясно звучащего голоса»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(пишет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его ученик профессор А. И.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Яковлев).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Нечкина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М.В. Лекционное мастерство В. О. Ключевского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//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Этюды о лекторах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 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Составитель Н.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Н. Митрофанов.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М.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«Знание», 1974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457200">
              <a:spcBef>
                <a:spcPts val="0"/>
              </a:spcBef>
              <a:buNone/>
            </a:pP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38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Василий Осипович Ключевский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(1841 -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1911, Москва)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российский историк, ординарный профессор Московского университета, заслуженный профессор Московского университета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; ординар-ный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академик Императорской Санкт-Петербургской академии наук (сверх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штата)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истории и древностям русским (1900), председатель Императорского Общества истории и древностей российских при Московском университете, тайный советник.</a:t>
            </a:r>
          </a:p>
        </p:txBody>
      </p:sp>
    </p:spTree>
    <p:extLst>
      <p:ext uri="{BB962C8B-B14F-4D97-AF65-F5344CB8AC3E}">
        <p14:creationId xmlns:p14="http://schemas.microsoft.com/office/powerpoint/2010/main" val="4225718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Телесная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свобода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творческом состоянии большую роль играет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телесная свобода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отсутствие всякого мышечного напряжения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пол-ное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подчинение всего физического аппарата приказам воли артиста. Благодаря такой дисциплине получается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превосход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организованная творческая работа, при которой артист может свободно и беспрепятственно выражать телом то, что чувствует душа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14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Телесная свобода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живописной львиной головой, с прекраснейшим лицом, опираясь на вытянутые руки с подогнутыми паль­цами, стоит высокий и кряжистый Менделеев на кафед­ре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говорит. Это его обычная и любимая поза по сви­детельству современников и таким изобразил его ака­демик Шервуд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бронзе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писала ученица Д. И. Мен­делеева, первая женщина-лаборант в Главной палате мер и весов О. Э.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Озаровская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ставшая впоследствии актрисой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Ларин О. Я. Свет истины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//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Этюды о лекторах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 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Составитель Н.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Н. Митрофанов.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М.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«Знание», 1974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681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90600"/>
          </a:xfrm>
        </p:spPr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Чуткость к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правде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Актер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прежде всего должен верить всему, что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происхо-дит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вокруг, и главным образом тому, что он сам делает.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Ве-рить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же можно только правде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Надо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поэтому постоянно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чув-ствовать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эту правду, находить ее, а для этого необходимо развивать в себе артистическую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чуткость к правде. </a:t>
            </a: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способность надо довести до такой степени, чтобы решительно ничто на сцене не совершалось, не говорилось, не воспринималось без предварительной очистки через фильтр артистического чувства правды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2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Чуткость к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правде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Читая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студентам курс элементарной геометрии,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Лоба-чевский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постепенно приходил к мысли, что в этой на первый взгляд строгой и обоснованной науке очень много темных мест. Вкоренившаяся вера в безупречную строгость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геоме-трических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доказательств постепенно таяла. Он с горечью восклицает: «Эвклидовы начала, несмотря на глубокую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древ-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их, несмотря на все блистательные успехи наши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-тематике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сохранили до сих пор первобытные свои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недостат-ки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В самом деле, кто не согласится, что никакая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матема-тическая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наука не должна бы начинаться с таких темных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по-нятий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с каких, повторяя Эвклида, начинаем 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геомет-рию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Колесников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 Лобачевский / Жизнь замечательных людей.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400. - М.: Молодая гвардия, 1965.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– С. 81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2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Цель освоения темы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Повышение уровня знания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основ эффективного педагогического общения, законов риторики 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требований к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публичному выступлению.</a:t>
            </a:r>
          </a:p>
          <a:p>
            <a:pPr eaLnBrk="1" hangingPunct="1"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67335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Ни­колай Ива­нович Ло­бачев­ский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(1792-1856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выдающийся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русский математик, один из создателей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не­ев­кли­довой ге­омет­рии, талантливый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органи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-затор университетского образования в России, рек­тор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Ка­зан­ско­го уни­вер­си­тета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1827-1846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09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Полная сосредоточенность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Творчество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есть прежде всего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полная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сосредоточен-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всей духовной и физической природы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Она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захваты-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вает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 только зрение и слух, но все пять чувств человека. Она захватывает кроме того и тело, и мысль, и ум, и волю,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чувство, и память, и воображение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312/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249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Полная сосредоточенность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… стоит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мне только оглядеть аудиторию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… и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произнести стереотипное: «В прошлой лекции мы остановились на…», как фразы длинной вереницей вылетают из моей души и – пошла писать губерния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Говорю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я неудержимо быстро, страстно, и, кажется, нет той силы, которая могла бы прервать течение моей речи. Чтобы читать хорошо, то есть нескучно и с пользой для слушателей, нужно, кроме таланта, иметь еще сноровку и опыт, нужно обладать самым ясным представлением о своих силах, о тех, кому читаешь, и о том, что составляет предмет твоей речи. Кроме того, надо быть человеком себе на уме, следить зорко и ни на одну секунду не терять поля зрения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Чехов А. П. Скучная история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80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Полная сосредоточенность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Хороший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дирижер, передавая мысль композитора, делает сразу двадцать дел: читает партитуру, машет палочкой, следит за певцом, делает движение в сторону то барабана, то валторны и проч. То же самое и я, когда читаю. Предо мною полтораста лиц, непохожих одно на другое, и триста глаз, глядящих мне прямо в лицо. Цель моя – победить эту многоголовую гидру. Если я каждую минуту, пока читаю, имею ясное представление о степени ее внимания и о силе разумения, то она в моей власти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Чехов А. П. Скучная история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26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Полная сосредоточенность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Другой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мой противник сидит во мне самом. Это – бесконечное разнообразие форм, явлений и законов и множество ими обусловленных своих и чужих мыслей. Каждую минуту я должен иметь ловкость выхватывать из этого громадного материала самое важное и нужное и так же быстро, как течет моя речь, облекать свою мысль в такую форму, которая была бы доступна разумению гидры и возбуждала бы ее внимание, причем надо зорко следить, чтобы мысли передавались не по мере их накопления, а в известном порядке, необходимом для правильной компоновки картины, какую я хочу нарисовать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Чехов А. П. Скучная история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58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Привычка (1)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… в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нашем деле все должно быть проведено через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привычку,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которая превращает новое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мое собственное, органическое, во вторую натуру. Лишь после этого можно пользоваться новым, не думая о его механике. Это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относи-лось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 к данному случаю: творческое самочувствие могло оказаться спасительным для артиста лишь после того, что оно станет для него нормальным, естественным,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единствен-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ным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21-322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12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Привычка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Далее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я стараюсь, чтобы речь моя была </a:t>
            </a:r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литературна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определения кратки и точны, фраза возможно проста и красива. Каждую минуту я должен осаживать себя и помнить, что в моем распоряжении имеются только час и сорок минут. Одним словом, работы немало. В одно и то же время приходится изображать из себя и ученого, и педагога, и оратора, и плохо дело, если оратор победит в вас педагога и ученого или наоборот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Чехов А. П. Скучная история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94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Times New Roman" pitchFamily="18" charset="0"/>
                <a:cs typeface="Times New Roman" pitchFamily="18" charset="0"/>
              </a:rPr>
              <a:t>Привычка 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Никакой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спорт, никакие развлечения и игры никогда не доставляли мне такого наслаждения, как чтение лекций. Только на лекции я мог весь отдаваться страсти и понимал, что вдохновение не выдумка поэтов, а существует на самом деле. И я думаю, Геркулес после самого пикантного из своих подвигов не чувствовал такого сладостного изнеможения, какое переживал я всякий раз после лекций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Чехов А. П. Скучная история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42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Упражнения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сделать, чтобы это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(творческое)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состояние не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являлось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случайным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создавалось по произволу самого артиста,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         «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заказу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» его?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Если невозможно овладеть им сразу, то нельзя ли это делать по частям, — так сказать, складывая его из отдельных элементов? Если надо каждый из них вырабатывать в себе отдельно, систематически, целым рядом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упражнений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пусть!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0/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2216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Упражнения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Почему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скрипач, играющий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оркестре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первую или десятую скрипку, должен ежедневно,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целыми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часами, делать экзерсисы? Почему танцор ежедневно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над каждым мускулом своего тела? Почему художник, скульптор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ежедневно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пишет и лепит и пропущенный без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день считает безвозвратно погибшим …?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большие артисты писали об артистической технике, все они до глубокой старости ежедневно развивают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поддерживают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свою технику пением, фехтованием, гимнастикой, спортом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Все они годами изучают психологию роли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внутренне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работают над ней, и только доморощенные гении кичатся своей близостью 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Аполлону…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421/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1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должен быть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     учёным,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               философом,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                        артистом,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                                 воспитателем,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                                               Человеком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r">
              <a:buFont typeface="Wingdings" pitchFamily="2" charset="2"/>
              <a:buNone/>
            </a:pPr>
            <a:endParaRPr lang="ru-RU" i="1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Font typeface="Wingdings" pitchFamily="2" charset="2"/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А. П. Минаков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высшей школы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6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Упражнения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существует искусства, которое не требовало бы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туозности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и не существует окончательной меры для полноты этой виртуозности.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Замечательный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французский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художник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Дега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говорил: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Если у тебя есть мастерства на сто тысяч франков, купи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его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еще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на пять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су".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С. Станиславский. Моя жизнь в искусстве. </a:t>
            </a:r>
          </a:p>
          <a:p>
            <a:pPr marL="0" indent="0" algn="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М., 1980. – С.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026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Рекомендуемая литература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1538" y="1772816"/>
            <a:ext cx="7408862" cy="44644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Станиславский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К. С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Моя жизнь в искусстве.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., 1980.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Кони А. Ф.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Советы лекторам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Избр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произведения: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2-х 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- 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., 1959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.- 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.- 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129-139.</a:t>
            </a:r>
          </a:p>
          <a:p>
            <a:pPr marL="0" indent="0">
              <a:buNone/>
              <a:defRPr/>
            </a:pP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Потеев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М. И.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Театр одного актера // Энергия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понима-ния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Размышления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высшей школе // Альманах. Л.: ЛГУ, 1990.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133 - 139.</a:t>
            </a:r>
          </a:p>
          <a:p>
            <a:pPr marL="0" indent="0">
              <a:buNone/>
              <a:defRPr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ru-RU" sz="1800" b="1" i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450" y="1989138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(1893 -1954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профессор, доктор физико-математических наук, специалист в области теоретической механики. Преподавал и вёл научную деятельность в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Московском государственном университете,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Московском текстильном институте,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Военно-воздушной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академии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Е.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Жуковского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талантливый педагог высшей школы нашей страны, проницательный учёный-механик, выдающийся воспитатель молодёжи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, внёсший огромный вклад в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достижения русской педагогической науки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Font typeface="Wingdings" pitchFamily="2" charset="2"/>
              <a:buNone/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Космодемьянский А. А. Теоретическая механика  </a:t>
            </a:r>
          </a:p>
          <a:p>
            <a:pPr marL="0" indent="0" algn="r">
              <a:buFont typeface="Wingdings" pitchFamily="2" charset="2"/>
              <a:buNone/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и современная техника. – М.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Просвещение, 1969. – С. 93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sz="2800" i="1" dirty="0" smtClean="0"/>
          </a:p>
        </p:txBody>
      </p:sp>
      <p:sp>
        <p:nvSpPr>
          <p:cNvPr id="3072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Андрей Петрович Минаков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264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Преподавание – не наука, а искусство. Преподавание, очевидно, имеет много общего с театральным искусством. Преподавание, хоть это и меньше заметно – имеет также нечто общее с музыкой. Временами преподавание может приближаться к поэзии …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Пойа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Дж.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Математическое открытие. </a:t>
            </a:r>
          </a:p>
          <a:p>
            <a:pPr marL="0" indent="457200" algn="r">
              <a:spcBef>
                <a:spcPts val="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Решение задач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основные понятия, изучение и преподавание. – М.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Наука, 1976.- 448 с.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2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Джорж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Пойа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(1887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 Будапешт, 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Венгрия -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  1985,  США)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известный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матема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-тик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специалист по теории чисел,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функциональному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анали-зу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 математической статистике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комбинаторике.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Окончил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 Будапештский университет (1912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). В 1914-1940 гг.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работал в Высшей технической школе в Цюрихе (с 1928 года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профессор).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1940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года - в США, профессор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Стэндфордского университета.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Внёс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большой вклад в популяризацию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науки. Опубликовал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несколько книг о том, как решают задачи и как надо учить решать задачи, разработал ряд методических примеров,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демонстри-рующих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типичные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ошибки.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1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Сравнение условий работы </a:t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актёра и преподавателя перед публикой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006182"/>
              </p:ext>
            </p:extLst>
          </p:nvPr>
        </p:nvGraphicFramePr>
        <p:xfrm>
          <a:off x="457200" y="1600200"/>
          <a:ext cx="8229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3168352"/>
                <a:gridCol w="3394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Вид условий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Актёр (драматический)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Преподаватель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Место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Сцена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Аудитория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Автор текста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Драматург (Грибоедов, Островский, Чехов и др.)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Сам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Автор поз, движений</a:t>
                      </a:r>
                      <a:r>
                        <a:rPr lang="ru-RU" smtClean="0">
                          <a:latin typeface="Times New Roman" pitchFamily="18" charset="0"/>
                          <a:cs typeface="Times New Roman" pitchFamily="18" charset="0"/>
                        </a:rPr>
                        <a:t>, мимики 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 пр.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Сам и, главным образом, режиссёр (Ефремов, 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Плучек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, Товстоногов и др. )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Сам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Фон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Декорации, выполненные </a:t>
                      </a:r>
                    </a:p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 эскизам художника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Аудиторная доска, экран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Освещение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Софиты, устанавливаемые и управляемые мастерами осветительного цеха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Осветительные приборы, устанавливаемые работниками хозяйственной службы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Помощь и содействие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Мастера света, звука, сцены, гримёры, костюмеры 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Один, как перст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19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1472</TotalTime>
  <Words>3703</Words>
  <Application>Microsoft Office PowerPoint</Application>
  <PresentationFormat>Экран (4:3)</PresentationFormat>
  <Paragraphs>306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Ясность</vt:lpstr>
      <vt:lpstr>Академия профессионального роста</vt:lpstr>
      <vt:lpstr>Содержание программы</vt:lpstr>
      <vt:lpstr>Презентация PowerPoint</vt:lpstr>
      <vt:lpstr>Цель освоения темы </vt:lpstr>
      <vt:lpstr> “Преподаватель высшей школы</vt:lpstr>
      <vt:lpstr>Андрей Петрович Минаков</vt:lpstr>
      <vt:lpstr>Презентация PowerPoint</vt:lpstr>
      <vt:lpstr>Джорж Пойа</vt:lpstr>
      <vt:lpstr>Сравнение условий работы  актёра и преподавателя перед публикой</vt:lpstr>
      <vt:lpstr>Система  Станиславского</vt:lpstr>
      <vt:lpstr> Константин Сергеевич Станиславский</vt:lpstr>
      <vt:lpstr>Система  Станиславского</vt:lpstr>
      <vt:lpstr>Актерское самочувствие</vt:lpstr>
      <vt:lpstr>Творческое самочувствие (1)</vt:lpstr>
      <vt:lpstr>Творческое самочувствие (2)</vt:lpstr>
      <vt:lpstr>Творческое самочувствие (3)</vt:lpstr>
      <vt:lpstr>Творческое самочувствие (4)</vt:lpstr>
      <vt:lpstr>Примеры слагаемых творческого самочувствия (по К. С. Станиславскому)</vt:lpstr>
      <vt:lpstr> Духовный туалет (1) </vt:lpstr>
      <vt:lpstr> Духовный туалет (2) </vt:lpstr>
      <vt:lpstr> Духовный туалет (3) </vt:lpstr>
      <vt:lpstr>Мария Склодовская-Кюри</vt:lpstr>
      <vt:lpstr>Умение говорить (1)</vt:lpstr>
      <vt:lpstr>Умение говорить (2)</vt:lpstr>
      <vt:lpstr>Умение говорить (3)</vt:lpstr>
      <vt:lpstr>Умение говорить (4)</vt:lpstr>
      <vt:lpstr>Умение говорить (5)</vt:lpstr>
      <vt:lpstr>Умение говорить (6)</vt:lpstr>
      <vt:lpstr>Умение говорить (7)</vt:lpstr>
      <vt:lpstr>Борис Петрович Вейнберг </vt:lpstr>
      <vt:lpstr>Умение говорить (8)</vt:lpstr>
      <vt:lpstr>Умение говорить (9)</vt:lpstr>
      <vt:lpstr>Анатолий Фёдорович Ко́ни</vt:lpstr>
      <vt:lpstr>Умение говорить (10)</vt:lpstr>
      <vt:lpstr>Василий Осипович Ключевский</vt:lpstr>
      <vt:lpstr>Телесная свобода (1)</vt:lpstr>
      <vt:lpstr>Телесная свобода (2)</vt:lpstr>
      <vt:lpstr>Чуткость к правде (1)</vt:lpstr>
      <vt:lpstr>Чуткость к правде (2)</vt:lpstr>
      <vt:lpstr>Ни­колай Ива­нович Ло­бачев­ский</vt:lpstr>
      <vt:lpstr>Полная сосредоточенность (1)</vt:lpstr>
      <vt:lpstr>Полная сосредоточенность (2)</vt:lpstr>
      <vt:lpstr>Полная сосредоточенность (3)</vt:lpstr>
      <vt:lpstr>Полная сосредоточенность (4)</vt:lpstr>
      <vt:lpstr>Привычка (1)</vt:lpstr>
      <vt:lpstr>Привычка (2)</vt:lpstr>
      <vt:lpstr>Привычка (3)</vt:lpstr>
      <vt:lpstr>Упражнения (1)</vt:lpstr>
      <vt:lpstr>Упражнения (2)</vt:lpstr>
      <vt:lpstr>Упражнения (3)</vt:lpstr>
      <vt:lpstr>Рекомендуемая 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Академия профессионального роста</dc:title>
  <dc:creator>MIPOTEEV</dc:creator>
  <cp:lastModifiedBy>MIPOTEEV</cp:lastModifiedBy>
  <cp:revision>124</cp:revision>
  <dcterms:created xsi:type="dcterms:W3CDTF">2019-01-03T22:23:13Z</dcterms:created>
  <dcterms:modified xsi:type="dcterms:W3CDTF">2019-03-22T14:50:53Z</dcterms:modified>
</cp:coreProperties>
</file>