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T Lakes Neue Bold" charset="1" panose="02010001040000080307"/>
      <p:regular r:id="rId22"/>
    </p:embeddedFont>
    <p:embeddedFont>
      <p:font typeface="Raleway Bold" charset="1" panose="00000000000000000000"/>
      <p:regular r:id="rId23"/>
    </p:embeddedFont>
    <p:embeddedFont>
      <p:font typeface="Raleway" charset="1" panose="00000000000000000000"/>
      <p:regular r:id="rId24"/>
    </p:embeddedFont>
    <p:embeddedFont>
      <p:font typeface="TT Lakes Neue" charset="1" panose="02010001040000080307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71022"/>
            <a:ext cx="5126886" cy="5033670"/>
          </a:xfrm>
          <a:custGeom>
            <a:avLst/>
            <a:gdLst/>
            <a:ahLst/>
            <a:cxnLst/>
            <a:rect r="r" b="b" t="t" l="l"/>
            <a:pathLst>
              <a:path h="5033670" w="5126886">
                <a:moveTo>
                  <a:pt x="0" y="0"/>
                </a:moveTo>
                <a:lnTo>
                  <a:pt x="5126886" y="0"/>
                </a:lnTo>
                <a:lnTo>
                  <a:pt x="5126886" y="5033670"/>
                </a:lnTo>
                <a:lnTo>
                  <a:pt x="0" y="503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3079" y="5395257"/>
            <a:ext cx="14241841" cy="210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62"/>
              </a:lnSpc>
              <a:spcBef>
                <a:spcPct val="0"/>
              </a:spcBef>
            </a:pPr>
            <a:r>
              <a:rPr lang="en-US" b="true" sz="15248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CAPTIONING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46870" y="3076272"/>
            <a:ext cx="7394260" cy="210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62"/>
              </a:lnSpc>
              <a:spcBef>
                <a:spcPct val="0"/>
              </a:spcBef>
            </a:pPr>
            <a:r>
              <a:rPr lang="en-US" b="true" sz="15248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IMAGE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79255" y="1403151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4"/>
                </a:lnTo>
                <a:lnTo>
                  <a:pt x="0" y="1757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235731"/>
            <a:ext cx="7282472" cy="13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000" b="true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Ramez Fawzy Ragheb</a:t>
            </a:r>
          </a:p>
          <a:p>
            <a:pPr algn="l">
              <a:lnSpc>
                <a:spcPts val="53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Ziad Waleed Waheed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6726" y="1028700"/>
            <a:ext cx="12908952" cy="3238973"/>
          </a:xfrm>
          <a:custGeom>
            <a:avLst/>
            <a:gdLst/>
            <a:ahLst/>
            <a:cxnLst/>
            <a:rect r="r" b="b" t="t" l="l"/>
            <a:pathLst>
              <a:path h="3238973" w="12908952">
                <a:moveTo>
                  <a:pt x="0" y="0"/>
                </a:moveTo>
                <a:lnTo>
                  <a:pt x="12908952" y="0"/>
                </a:lnTo>
                <a:lnTo>
                  <a:pt x="12908952" y="3238973"/>
                </a:lnTo>
                <a:lnTo>
                  <a:pt x="0" y="323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29031" y="2033956"/>
            <a:ext cx="11793892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TRAINING PROCESS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00474" y="4562897"/>
            <a:ext cx="18688947" cy="4399785"/>
            <a:chOff x="0" y="0"/>
            <a:chExt cx="4922192" cy="11587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22192" cy="1158791"/>
            </a:xfrm>
            <a:custGeom>
              <a:avLst/>
              <a:gdLst/>
              <a:ahLst/>
              <a:cxnLst/>
              <a:rect r="r" b="b" t="t" l="l"/>
              <a:pathLst>
                <a:path h="1158791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158791"/>
                  </a:lnTo>
                  <a:lnTo>
                    <a:pt x="0" y="1158791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4922192" cy="1130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97793" y="4787409"/>
            <a:ext cx="14092413" cy="447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2426" indent="-286213" lvl="1">
              <a:lnSpc>
                <a:spcPts val="4427"/>
              </a:lnSpc>
              <a:buFont typeface="Arial"/>
              <a:buChar char="•"/>
            </a:pPr>
            <a:r>
              <a:rPr lang="en-US" b="true" sz="2651" spc="235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Epochs:</a:t>
            </a:r>
            <a:r>
              <a:rPr lang="en-US" sz="2651" spc="23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30</a:t>
            </a:r>
          </a:p>
          <a:p>
            <a:pPr algn="l" marL="572426" indent="-286213" lvl="1">
              <a:lnSpc>
                <a:spcPts val="4427"/>
              </a:lnSpc>
              <a:buFont typeface="Arial"/>
              <a:buChar char="•"/>
            </a:pPr>
            <a:r>
              <a:rPr lang="en-US" b="true" sz="2651" spc="235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Ba</a:t>
            </a:r>
            <a:r>
              <a:rPr lang="en-US" b="true" sz="2651" spc="235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tch Size: </a:t>
            </a:r>
            <a:r>
              <a:rPr lang="en-US" sz="2651" spc="23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32</a:t>
            </a:r>
          </a:p>
          <a:p>
            <a:pPr algn="l" marL="572426" indent="-286213" lvl="1">
              <a:lnSpc>
                <a:spcPts val="4427"/>
              </a:lnSpc>
              <a:buFont typeface="Arial"/>
              <a:buChar char="•"/>
            </a:pPr>
            <a:r>
              <a:rPr lang="en-US" b="true" sz="2651" spc="235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Optimizer</a:t>
            </a:r>
            <a:r>
              <a:rPr lang="en-US" b="true" sz="2651" spc="235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:</a:t>
            </a:r>
            <a:r>
              <a:rPr lang="en-US" sz="2651" spc="23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651" spc="23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Ada</a:t>
            </a:r>
            <a:r>
              <a:rPr lang="en-US" sz="2651" spc="23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</a:p>
          <a:p>
            <a:pPr algn="l" marL="572426" indent="-286213" lvl="1">
              <a:lnSpc>
                <a:spcPts val="4427"/>
              </a:lnSpc>
              <a:buFont typeface="Arial"/>
              <a:buChar char="•"/>
            </a:pPr>
            <a:r>
              <a:rPr lang="en-US" b="true" sz="2651" spc="235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Loss F</a:t>
            </a:r>
            <a:r>
              <a:rPr lang="en-US" b="true" sz="2651" spc="235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unction:</a:t>
            </a:r>
            <a:r>
              <a:rPr lang="en-US" sz="2651" spc="23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Categorical Crossentropy</a:t>
            </a:r>
          </a:p>
          <a:p>
            <a:pPr algn="l" marL="572426" indent="-286213" lvl="1">
              <a:lnSpc>
                <a:spcPts val="4427"/>
              </a:lnSpc>
              <a:buFont typeface="Arial"/>
              <a:buChar char="•"/>
            </a:pPr>
            <a:r>
              <a:rPr lang="en-US" b="true" sz="2651" spc="235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Training Loop:</a:t>
            </a:r>
          </a:p>
          <a:p>
            <a:pPr algn="l" marL="1144852" indent="-381617" lvl="2">
              <a:lnSpc>
                <a:spcPts val="4427"/>
              </a:lnSpc>
              <a:buFont typeface="Arial"/>
              <a:buChar char="⚬"/>
            </a:pPr>
            <a:r>
              <a:rPr lang="en-US" sz="2651" spc="23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For each epoch, a new data generator is created</a:t>
            </a:r>
          </a:p>
          <a:p>
            <a:pPr algn="l" marL="1144852" indent="-381617" lvl="2">
              <a:lnSpc>
                <a:spcPts val="4427"/>
              </a:lnSpc>
              <a:buFont typeface="Arial"/>
              <a:buChar char="⚬"/>
            </a:pPr>
            <a:r>
              <a:rPr lang="en-US" sz="2651" spc="23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Trained using model.fit() with steps_per_epoch</a:t>
            </a:r>
          </a:p>
          <a:p>
            <a:pPr algn="l">
              <a:lnSpc>
                <a:spcPts val="4427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50494" y="3340354"/>
            <a:ext cx="4387011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LOGIC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19896" y="2066512"/>
            <a:ext cx="13448209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CAPTION GENERATION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1939" y="4943475"/>
            <a:ext cx="14092413" cy="4230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784" indent="-329392" lvl="1">
              <a:lnSpc>
                <a:spcPts val="5675"/>
              </a:lnSpc>
              <a:buFont typeface="Arial"/>
              <a:buChar char="•"/>
            </a:pPr>
            <a:r>
              <a:rPr lang="en-US" b="true" sz="3051" spc="11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Start with: </a:t>
            </a:r>
            <a:r>
              <a:rPr lang="en-US" sz="3051" spc="11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3051" spc="11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"startseq" </a:t>
            </a:r>
            <a:r>
              <a:rPr lang="en-US" sz="3051" spc="11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tok</a:t>
            </a:r>
            <a:r>
              <a:rPr lang="en-US" sz="3051" spc="11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</a:t>
            </a:r>
          </a:p>
          <a:p>
            <a:pPr algn="l" marL="658784" indent="-329392" lvl="1">
              <a:lnSpc>
                <a:spcPts val="5675"/>
              </a:lnSpc>
              <a:buFont typeface="Arial"/>
              <a:buChar char="•"/>
            </a:pPr>
            <a:r>
              <a:rPr lang="en-US" b="true" sz="3051" spc="11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Lo</a:t>
            </a:r>
            <a:r>
              <a:rPr lang="en-US" b="true" sz="3051" spc="11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op:</a:t>
            </a:r>
          </a:p>
          <a:p>
            <a:pPr algn="l" marL="1317568" indent="-439189" lvl="2">
              <a:lnSpc>
                <a:spcPts val="5675"/>
              </a:lnSpc>
              <a:buFont typeface="Arial"/>
              <a:buChar char="⚬"/>
            </a:pPr>
            <a:r>
              <a:rPr lang="en-US" sz="3051" spc="11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Predict next word using current sequence</a:t>
            </a:r>
          </a:p>
          <a:p>
            <a:pPr algn="l" marL="1317568" indent="-439189" lvl="2">
              <a:lnSpc>
                <a:spcPts val="5675"/>
              </a:lnSpc>
              <a:buFont typeface="Arial"/>
              <a:buChar char="⚬"/>
            </a:pPr>
            <a:r>
              <a:rPr lang="en-US" sz="3051" spc="11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Append word and continue</a:t>
            </a:r>
          </a:p>
          <a:p>
            <a:pPr algn="l" marL="1317568" indent="-439189" lvl="2">
              <a:lnSpc>
                <a:spcPts val="5675"/>
              </a:lnSpc>
              <a:buFont typeface="Arial"/>
              <a:buChar char="⚬"/>
            </a:pPr>
            <a:r>
              <a:rPr lang="en-US" sz="3051" spc="11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Stop if </a:t>
            </a:r>
            <a:r>
              <a:rPr lang="en-US" b="true" sz="3051" spc="11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"endseq"</a:t>
            </a:r>
            <a:r>
              <a:rPr lang="en-US" sz="3051" spc="11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generated or max length is reached</a:t>
            </a:r>
          </a:p>
          <a:p>
            <a:pPr algn="l" marL="658784" indent="-329392" lvl="1">
              <a:lnSpc>
                <a:spcPts val="5675"/>
              </a:lnSpc>
              <a:buFont typeface="Arial"/>
              <a:buChar char="•"/>
            </a:pPr>
            <a:r>
              <a:rPr lang="en-US" b="true" sz="3051" spc="11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Fun</a:t>
            </a:r>
            <a:r>
              <a:rPr lang="en-US" b="true" sz="3051" spc="11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ction</a:t>
            </a:r>
            <a:r>
              <a:rPr lang="en-US" b="true" sz="3051" spc="11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: </a:t>
            </a:r>
            <a:r>
              <a:rPr lang="en-US" b="true" sz="3051" spc="11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pre</a:t>
            </a:r>
            <a:r>
              <a:rPr lang="en-US" b="true" sz="3051" spc="11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dict_captio</a:t>
            </a:r>
            <a:r>
              <a:rPr lang="en-US" b="true" sz="3051" spc="11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n() </a:t>
            </a:r>
            <a:r>
              <a:rPr lang="en-US" sz="3051" spc="11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implements this logic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973125" y="5143500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3125" y="5143500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04549" y="3406224"/>
            <a:ext cx="11278902" cy="6542816"/>
          </a:xfrm>
          <a:custGeom>
            <a:avLst/>
            <a:gdLst/>
            <a:ahLst/>
            <a:cxnLst/>
            <a:rect r="r" b="b" t="t" l="l"/>
            <a:pathLst>
              <a:path h="6542816" w="11278902">
                <a:moveTo>
                  <a:pt x="0" y="0"/>
                </a:moveTo>
                <a:lnTo>
                  <a:pt x="11278902" y="0"/>
                </a:lnTo>
                <a:lnTo>
                  <a:pt x="11278902" y="6542815"/>
                </a:lnTo>
                <a:lnTo>
                  <a:pt x="0" y="6542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50494" y="2238398"/>
            <a:ext cx="4387011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LOGIC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9896" y="955031"/>
            <a:ext cx="13448209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CAPTION GENERATION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38357" y="3388655"/>
            <a:ext cx="7707780" cy="112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8"/>
              </a:lnSpc>
              <a:spcBef>
                <a:spcPct val="0"/>
              </a:spcBef>
            </a:pPr>
            <a:r>
              <a:rPr lang="en-US" b="true" sz="81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BLEU SCORE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04365" y="2114813"/>
            <a:ext cx="11575765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EVALUATION WITH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7509" y="4862118"/>
            <a:ext cx="15882556" cy="516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217" indent="-330108" lvl="1">
              <a:lnSpc>
                <a:spcPts val="5259"/>
              </a:lnSpc>
              <a:buFont typeface="Arial"/>
              <a:buChar char="•"/>
            </a:pP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Metric:</a:t>
            </a: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3057" spc="29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BLEU </a:t>
            </a: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(Bilingual Evaluation Understudy)</a:t>
            </a:r>
          </a:p>
          <a:p>
            <a:pPr algn="l" marL="660217" indent="-330108" lvl="1">
              <a:lnSpc>
                <a:spcPts val="5259"/>
              </a:lnSpc>
              <a:buFont typeface="Arial"/>
              <a:buChar char="•"/>
            </a:pP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BLEU-1</a:t>
            </a: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:</a:t>
            </a:r>
            <a:r>
              <a:rPr lang="en-US" sz="3057" spc="290">
                <a:solidFill>
                  <a:srgbClr val="21DEE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Unigram match</a:t>
            </a:r>
          </a:p>
          <a:p>
            <a:pPr algn="l" marL="660217" indent="-330108" lvl="1">
              <a:lnSpc>
                <a:spcPts val="5259"/>
              </a:lnSpc>
              <a:buFont typeface="Arial"/>
              <a:buChar char="•"/>
            </a:pP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BLEU-2:</a:t>
            </a: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B</a:t>
            </a: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igram match</a:t>
            </a:r>
          </a:p>
          <a:p>
            <a:pPr algn="l" marL="660217" indent="-330108" lvl="1">
              <a:lnSpc>
                <a:spcPts val="5259"/>
              </a:lnSpc>
              <a:buFont typeface="Arial"/>
              <a:buChar char="•"/>
            </a:pP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Pu</a:t>
            </a: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rpose:</a:t>
            </a: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Measures how closely predicted captions match real ones</a:t>
            </a:r>
          </a:p>
          <a:p>
            <a:pPr algn="l" marL="660217" indent="-330108" lvl="1">
              <a:lnSpc>
                <a:spcPts val="5259"/>
              </a:lnSpc>
              <a:buFont typeface="Arial"/>
              <a:buChar char="•"/>
            </a:pP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Tes</a:t>
            </a: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 Loop:</a:t>
            </a:r>
            <a:r>
              <a:rPr lang="en-US" b="true" sz="3057" spc="29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</a:p>
          <a:p>
            <a:pPr algn="l" marL="1320434" indent="-440145" lvl="2">
              <a:lnSpc>
                <a:spcPts val="4770"/>
              </a:lnSpc>
              <a:buFont typeface="Arial"/>
              <a:buChar char="⚬"/>
            </a:pP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Compare predictions to ground truth</a:t>
            </a:r>
          </a:p>
          <a:p>
            <a:pPr algn="l" marL="1320434" indent="-440145" lvl="2">
              <a:lnSpc>
                <a:spcPts val="4770"/>
              </a:lnSpc>
              <a:buFont typeface="Arial"/>
              <a:buChar char="⚬"/>
            </a:pP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Calculate and print BLEU scores</a:t>
            </a:r>
          </a:p>
          <a:p>
            <a:pPr algn="l">
              <a:lnSpc>
                <a:spcPts val="52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90110" y="2153589"/>
            <a:ext cx="7707780" cy="112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8"/>
              </a:lnSpc>
              <a:spcBef>
                <a:spcPct val="0"/>
              </a:spcBef>
            </a:pPr>
            <a:r>
              <a:rPr lang="en-US" b="true" sz="81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&amp;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52736" y="1003159"/>
            <a:ext cx="10582527" cy="3436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DEMO</a:t>
            </a:r>
          </a:p>
          <a:p>
            <a:pPr algn="ctr">
              <a:lnSpc>
                <a:spcPts val="8936"/>
              </a:lnSpc>
            </a:pPr>
          </a:p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VISUALIZATION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2722" y="4505851"/>
            <a:ext cx="15882556" cy="529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217" indent="-330108" lvl="1">
              <a:lnSpc>
                <a:spcPts val="5259"/>
              </a:lnSpc>
              <a:buFont typeface="Arial"/>
              <a:buChar char="•"/>
            </a:pP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Function:</a:t>
            </a: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generate_caption(image_name))</a:t>
            </a:r>
          </a:p>
          <a:p>
            <a:pPr algn="l" marL="1320434" indent="-440145" lvl="2">
              <a:lnSpc>
                <a:spcPts val="5259"/>
              </a:lnSpc>
              <a:buFont typeface="Arial"/>
              <a:buChar char="⚬"/>
            </a:pP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Loads and displays an image</a:t>
            </a:r>
          </a:p>
          <a:p>
            <a:pPr algn="l" marL="1320434" indent="-440145" lvl="2">
              <a:lnSpc>
                <a:spcPts val="5259"/>
              </a:lnSpc>
              <a:buFont typeface="Arial"/>
              <a:buChar char="⚬"/>
            </a:pP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Prints all ground-truth captions</a:t>
            </a:r>
          </a:p>
          <a:p>
            <a:pPr algn="l" marL="1320434" indent="-440145" lvl="2">
              <a:lnSpc>
                <a:spcPts val="5259"/>
              </a:lnSpc>
              <a:buFont typeface="Arial"/>
              <a:buChar char="⚬"/>
            </a:pP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Predicts a caption using the trained model</a:t>
            </a:r>
          </a:p>
          <a:p>
            <a:pPr algn="l" marL="660217" indent="-330108" lvl="1">
              <a:lnSpc>
                <a:spcPts val="5259"/>
              </a:lnSpc>
              <a:buFont typeface="Arial"/>
              <a:buChar char="•"/>
            </a:pP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Example</a:t>
            </a:r>
            <a:r>
              <a:rPr lang="en-US" b="true" sz="3057" spc="290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:</a:t>
            </a:r>
            <a:r>
              <a:rPr lang="en-US" sz="3057" spc="290">
                <a:solidFill>
                  <a:srgbClr val="21DEE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l" marL="1320434" indent="-440145" lvl="2">
              <a:lnSpc>
                <a:spcPts val="5259"/>
              </a:lnSpc>
              <a:buFont typeface="Arial"/>
              <a:buChar char="⚬"/>
            </a:pPr>
            <a:r>
              <a:rPr lang="en-US" b="true" sz="3057" spc="29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Input:</a:t>
            </a: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photo</a:t>
            </a:r>
          </a:p>
          <a:p>
            <a:pPr algn="l" marL="1320434" indent="-440145" lvl="2">
              <a:lnSpc>
                <a:spcPts val="5259"/>
              </a:lnSpc>
              <a:buFont typeface="Arial"/>
              <a:buChar char="⚬"/>
            </a:pPr>
            <a:r>
              <a:rPr lang="en-US" b="true" sz="3057" spc="29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Output:</a:t>
            </a:r>
            <a:r>
              <a:rPr lang="en-US" sz="3057" spc="29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Visual + actual + predicted captions</a:t>
            </a:r>
          </a:p>
          <a:p>
            <a:pPr algn="l">
              <a:lnSpc>
                <a:spcPts val="52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34005" y="4337895"/>
            <a:ext cx="11301259" cy="5904908"/>
          </a:xfrm>
          <a:custGeom>
            <a:avLst/>
            <a:gdLst/>
            <a:ahLst/>
            <a:cxnLst/>
            <a:rect r="r" b="b" t="t" l="l"/>
            <a:pathLst>
              <a:path h="5904908" w="11301259">
                <a:moveTo>
                  <a:pt x="0" y="0"/>
                </a:moveTo>
                <a:lnTo>
                  <a:pt x="11301259" y="0"/>
                </a:lnTo>
                <a:lnTo>
                  <a:pt x="11301259" y="5904908"/>
                </a:lnTo>
                <a:lnTo>
                  <a:pt x="0" y="590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90110" y="2153589"/>
            <a:ext cx="7707780" cy="112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8"/>
              </a:lnSpc>
              <a:spcBef>
                <a:spcPct val="0"/>
              </a:spcBef>
            </a:pPr>
            <a:r>
              <a:rPr lang="en-US" b="true" sz="81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&amp;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52736" y="984109"/>
            <a:ext cx="10582527" cy="3436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DEMO</a:t>
            </a:r>
          </a:p>
          <a:p>
            <a:pPr algn="ctr">
              <a:lnSpc>
                <a:spcPts val="8936"/>
              </a:lnSpc>
            </a:pPr>
          </a:p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VISUALIZATION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984803" y="-1314334"/>
            <a:ext cx="8318394" cy="13299759"/>
          </a:xfrm>
          <a:custGeom>
            <a:avLst/>
            <a:gdLst/>
            <a:ahLst/>
            <a:cxnLst/>
            <a:rect r="r" b="b" t="t" l="l"/>
            <a:pathLst>
              <a:path h="13299759" w="8318394">
                <a:moveTo>
                  <a:pt x="0" y="0"/>
                </a:moveTo>
                <a:lnTo>
                  <a:pt x="8318394" y="0"/>
                </a:lnTo>
                <a:lnTo>
                  <a:pt x="8318394" y="13299759"/>
                </a:lnTo>
                <a:lnTo>
                  <a:pt x="0" y="1329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95089" y="4598153"/>
            <a:ext cx="5097823" cy="163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45623" y="3359600"/>
            <a:ext cx="5796755" cy="163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THANK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494121" y="857710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11894" y="6911137"/>
            <a:ext cx="10664211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b="true" sz="699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DR: MOHAMMED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41982" y="2194824"/>
            <a:ext cx="6436672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09345" y="2194824"/>
            <a:ext cx="5445585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PROJECT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2703" y="4241420"/>
            <a:ext cx="13938558" cy="444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022" indent="-362511" lvl="1">
              <a:lnSpc>
                <a:spcPts val="5070"/>
              </a:lnSpc>
              <a:buFont typeface="Arial"/>
              <a:buChar char="•"/>
            </a:pPr>
            <a:r>
              <a:rPr lang="en-US" b="true" sz="3358" spc="36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Project Title:</a:t>
            </a:r>
            <a:r>
              <a:rPr lang="en-US" sz="3358" spc="3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Image Captioning using Deep Learning</a:t>
            </a:r>
          </a:p>
          <a:p>
            <a:pPr algn="l" marL="725022" indent="-362511" lvl="1">
              <a:lnSpc>
                <a:spcPts val="5070"/>
              </a:lnSpc>
              <a:buFont typeface="Arial"/>
              <a:buChar char="•"/>
            </a:pPr>
            <a:r>
              <a:rPr lang="en-US" b="true" sz="3358" spc="36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Goal:</a:t>
            </a:r>
            <a:r>
              <a:rPr lang="en-US" sz="3358" spc="3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Automatically generate textual descriptions for images</a:t>
            </a:r>
          </a:p>
          <a:p>
            <a:pPr algn="l" marL="725022" indent="-362511" lvl="1">
              <a:lnSpc>
                <a:spcPts val="5070"/>
              </a:lnSpc>
              <a:buFont typeface="Arial"/>
              <a:buChar char="•"/>
            </a:pPr>
            <a:r>
              <a:rPr lang="en-US" b="true" sz="3358" spc="36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Architecture Overview:</a:t>
            </a:r>
          </a:p>
          <a:p>
            <a:pPr algn="l">
              <a:lnSpc>
                <a:spcPts val="5070"/>
              </a:lnSpc>
            </a:pPr>
            <a:r>
              <a:rPr lang="en-US" sz="3358" spc="3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 </a:t>
            </a:r>
            <a:r>
              <a:rPr lang="en-US" b="true" sz="3358" spc="36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CNN</a:t>
            </a:r>
            <a:r>
              <a:rPr lang="en-US" sz="3358" spc="3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(VGG16) to extract visual features</a:t>
            </a:r>
          </a:p>
          <a:p>
            <a:pPr algn="l">
              <a:lnSpc>
                <a:spcPts val="5070"/>
              </a:lnSpc>
            </a:pPr>
            <a:r>
              <a:rPr lang="en-US" sz="3358" spc="3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  </a:t>
            </a:r>
            <a:r>
              <a:rPr lang="en-US" b="true" sz="3358" spc="36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RNN </a:t>
            </a:r>
            <a:r>
              <a:rPr lang="en-US" sz="3358" spc="3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(LSTM) to generate text sequence</a:t>
            </a:r>
          </a:p>
          <a:p>
            <a:pPr algn="l">
              <a:lnSpc>
                <a:spcPts val="5070"/>
              </a:lnSpc>
            </a:pPr>
            <a:r>
              <a:rPr lang="en-US" sz="3358" spc="3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  </a:t>
            </a:r>
            <a:r>
              <a:rPr lang="en-US" b="true" sz="3358" spc="36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BLEU </a:t>
            </a:r>
            <a:r>
              <a:rPr lang="en-US" sz="3358" spc="3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Score to evaluate caption quality</a:t>
            </a:r>
          </a:p>
          <a:p>
            <a:pPr algn="l">
              <a:lnSpc>
                <a:spcPts val="507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6356" y="-1898039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97736" y="3825597"/>
            <a:ext cx="2227234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&amp;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1913" y="2700393"/>
            <a:ext cx="6638880" cy="4569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LIBRARIES</a:t>
            </a:r>
          </a:p>
          <a:p>
            <a:pPr algn="ctr">
              <a:lnSpc>
                <a:spcPts val="8936"/>
              </a:lnSpc>
            </a:pPr>
          </a:p>
          <a:p>
            <a:pPr algn="ctr">
              <a:lnSpc>
                <a:spcPts val="8936"/>
              </a:lnSpc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TOOLS</a:t>
            </a:r>
          </a:p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1944039"/>
            <a:ext cx="8585215" cy="7342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217" indent="-330108" lvl="1">
              <a:lnSpc>
                <a:spcPts val="4678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os, pickle: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File management and saving features</a:t>
            </a:r>
          </a:p>
          <a:p>
            <a:pPr algn="l" marL="660217" indent="-330108" lvl="1">
              <a:lnSpc>
                <a:spcPts val="4678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numpy:</a:t>
            </a:r>
            <a:r>
              <a:rPr lang="en-US" sz="3057" spc="272">
                <a:solidFill>
                  <a:srgbClr val="21DEE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Numerical operations on arrays</a:t>
            </a:r>
          </a:p>
          <a:p>
            <a:pPr algn="l" marL="660217" indent="-330108" lvl="1">
              <a:lnSpc>
                <a:spcPts val="4678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tqdm: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Visual progress bar during iteration</a:t>
            </a:r>
          </a:p>
          <a:p>
            <a:pPr algn="l" marL="660217" indent="-330108" lvl="1">
              <a:lnSpc>
                <a:spcPts val="4678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tensorflow.keras: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Deep learning (VGG16, LSTM, Embedding, etc.)</a:t>
            </a:r>
          </a:p>
          <a:p>
            <a:pPr algn="l" marL="660217" indent="-330108" lvl="1">
              <a:lnSpc>
                <a:spcPts val="4678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PIL, matplotlib:</a:t>
            </a:r>
            <a:r>
              <a:rPr lang="en-US" b="true" sz="3057" spc="27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Image loading and visualization</a:t>
            </a:r>
          </a:p>
          <a:p>
            <a:pPr algn="l" marL="660217" indent="-330108" lvl="1">
              <a:lnSpc>
                <a:spcPts val="3730"/>
              </a:lnSpc>
              <a:buFont typeface="Arial"/>
              <a:buChar char="•"/>
            </a:pPr>
            <a:r>
              <a:rPr lang="en-US" b="true" sz="3057" spc="272">
                <a:solidFill>
                  <a:srgbClr val="84E3F8"/>
                </a:solidFill>
                <a:latin typeface="Raleway Bold"/>
                <a:ea typeface="Raleway Bold"/>
                <a:cs typeface="Raleway Bold"/>
                <a:sym typeface="Raleway Bold"/>
              </a:rPr>
              <a:t>nltk:</a:t>
            </a:r>
            <a:r>
              <a:rPr lang="en-US" b="true" sz="3057" spc="27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Text cleaning, tokenization, stopwords</a:t>
            </a:r>
          </a:p>
          <a:p>
            <a:pPr algn="l">
              <a:lnSpc>
                <a:spcPts val="373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2163" y="1937915"/>
            <a:ext cx="17083674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 EXTRACTION WITH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44619" y="3062830"/>
            <a:ext cx="6798762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VGG16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1602" y="4272411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65212" y="459059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98136" y="4515193"/>
            <a:ext cx="7382120" cy="446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1"/>
              </a:lnSpc>
              <a:spcBef>
                <a:spcPct val="0"/>
              </a:spcBef>
            </a:pPr>
            <a:r>
              <a:rPr lang="en-US" b="true" sz="3133" spc="3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VGG16: </a:t>
            </a:r>
            <a:r>
              <a:rPr lang="en-US" sz="3133" spc="3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PRE-TRAINED ON IMAGENET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21602" y="5555751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65212" y="5873937"/>
            <a:ext cx="298655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98136" y="5715157"/>
            <a:ext cx="10838484" cy="865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17"/>
              </a:lnSpc>
              <a:spcBef>
                <a:spcPct val="0"/>
              </a:spcBef>
            </a:pPr>
            <a:r>
              <a:rPr lang="en-US" b="true" sz="3129" spc="3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MODIFIED: </a:t>
            </a:r>
            <a:r>
              <a:rPr lang="en-US" sz="3129" spc="3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REMOVED FINAL CLASSIFICATION LAYER, USING THE SECOND-TO-LAST LAYER (FC2)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21602" y="6992684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65212" y="7310871"/>
            <a:ext cx="298655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98136" y="7035988"/>
            <a:ext cx="9845245" cy="252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7"/>
              </a:lnSpc>
            </a:pPr>
            <a:r>
              <a:rPr lang="en-US" b="true" sz="3129" spc="3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IMAGE PREPROCESSING: </a:t>
            </a:r>
          </a:p>
          <a:p>
            <a:pPr algn="l" marL="675766" indent="-337883" lvl="1">
              <a:lnSpc>
                <a:spcPts val="4037"/>
              </a:lnSpc>
              <a:buFont typeface="Arial"/>
              <a:buChar char="•"/>
            </a:pPr>
            <a:r>
              <a:rPr lang="en-US" sz="3129" spc="3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TO 224×224</a:t>
            </a:r>
          </a:p>
          <a:p>
            <a:pPr algn="l" marL="675766" indent="-337883" lvl="1">
              <a:lnSpc>
                <a:spcPts val="4037"/>
              </a:lnSpc>
              <a:buFont typeface="Arial"/>
              <a:buChar char="•"/>
            </a:pPr>
            <a:r>
              <a:rPr lang="en-US" sz="3129" spc="3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PREPROCESS AND RESHAPE FOR MODEL INPUT</a:t>
            </a:r>
          </a:p>
          <a:p>
            <a:pPr algn="l">
              <a:lnSpc>
                <a:spcPts val="4037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21602" y="9117377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65212" y="9435563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4.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98136" y="9360158"/>
            <a:ext cx="12139153" cy="446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1"/>
              </a:lnSpc>
              <a:spcBef>
                <a:spcPct val="0"/>
              </a:spcBef>
            </a:pPr>
            <a:r>
              <a:rPr lang="en-US" b="true" sz="3133" spc="3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OUTPUT:</a:t>
            </a:r>
            <a:r>
              <a:rPr lang="en-US" sz="3133" spc="34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4096</a:t>
            </a:r>
            <a:r>
              <a:rPr lang="en-US" sz="3133" spc="3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-DIMENSIONAL FEATURE VECTOR PER IMAGE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40668" y="4043037"/>
            <a:ext cx="11206665" cy="6046174"/>
          </a:xfrm>
          <a:custGeom>
            <a:avLst/>
            <a:gdLst/>
            <a:ahLst/>
            <a:cxnLst/>
            <a:rect r="r" b="b" t="t" l="l"/>
            <a:pathLst>
              <a:path h="6046174" w="11206665">
                <a:moveTo>
                  <a:pt x="0" y="0"/>
                </a:moveTo>
                <a:lnTo>
                  <a:pt x="11206664" y="0"/>
                </a:lnTo>
                <a:lnTo>
                  <a:pt x="11206664" y="6046174"/>
                </a:lnTo>
                <a:lnTo>
                  <a:pt x="0" y="6046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4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2163" y="1741363"/>
            <a:ext cx="17083674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 EXTRACTION WITH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44619" y="3015205"/>
            <a:ext cx="6798762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VGG16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24539"/>
            <a:ext cx="10229509" cy="13795182"/>
            <a:chOff x="0" y="0"/>
            <a:chExt cx="2694192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94192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94192">
                  <a:moveTo>
                    <a:pt x="0" y="0"/>
                  </a:moveTo>
                  <a:lnTo>
                    <a:pt x="2694192" y="0"/>
                  </a:lnTo>
                  <a:lnTo>
                    <a:pt x="2694192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94192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5250" y="5350626"/>
            <a:ext cx="10510275" cy="1146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3"/>
              </a:lnSpc>
              <a:spcBef>
                <a:spcPct val="0"/>
              </a:spcBef>
            </a:pPr>
            <a:r>
              <a:rPr lang="en-US" b="true" sz="822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0273" y="3990508"/>
            <a:ext cx="8769729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TEXT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746043" y="2131011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189653" y="244919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96304" y="2449197"/>
            <a:ext cx="3811192" cy="370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1"/>
              </a:lnSpc>
              <a:spcBef>
                <a:spcPct val="0"/>
              </a:spcBef>
            </a:pPr>
            <a:r>
              <a:rPr lang="en-US" b="true" sz="26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TEXT CLEANING: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33264" y="3110312"/>
            <a:ext cx="6377190" cy="127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91" indent="-254545" lvl="1">
              <a:lnSpc>
                <a:spcPts val="2499"/>
              </a:lnSpc>
              <a:buFont typeface="Arial"/>
              <a:buChar char="•"/>
            </a:pPr>
            <a:r>
              <a:rPr lang="en-US" sz="235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Lowercasing </a:t>
            </a:r>
          </a:p>
          <a:p>
            <a:pPr algn="l" marL="509091" indent="-254545" lvl="1">
              <a:lnSpc>
                <a:spcPts val="2499"/>
              </a:lnSpc>
              <a:buFont typeface="Arial"/>
              <a:buChar char="•"/>
            </a:pPr>
            <a:r>
              <a:rPr lang="en-US" sz="235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remove special characters</a:t>
            </a:r>
          </a:p>
          <a:p>
            <a:pPr algn="l" marL="509091" indent="-254545" lvl="1">
              <a:lnSpc>
                <a:spcPts val="2499"/>
              </a:lnSpc>
              <a:buFont typeface="Arial"/>
              <a:buChar char="•"/>
            </a:pPr>
            <a:r>
              <a:rPr lang="en-US" sz="235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URLs</a:t>
            </a:r>
          </a:p>
          <a:p>
            <a:pPr algn="l" marL="509091" indent="-254545" lvl="1">
              <a:lnSpc>
                <a:spcPts val="2499"/>
              </a:lnSpc>
              <a:buFont typeface="Arial"/>
              <a:buChar char="•"/>
            </a:pPr>
            <a:r>
              <a:rPr lang="en-US" sz="235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stopwords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746043" y="4702473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189653" y="5020660"/>
            <a:ext cx="298655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6304" y="5011135"/>
            <a:ext cx="5257077" cy="31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  <a:spcBef>
                <a:spcPct val="0"/>
              </a:spcBef>
            </a:pPr>
            <a:r>
              <a:rPr lang="en-US" b="true" sz="22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TOKENIZATION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96304" y="5620562"/>
            <a:ext cx="6377190" cy="337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1"/>
              </a:lnSpc>
              <a:spcBef>
                <a:spcPct val="0"/>
              </a:spcBef>
            </a:pPr>
            <a:r>
              <a:rPr lang="en-US" sz="235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Using NLTK's word_tokenize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746043" y="6337019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189653" y="6655206"/>
            <a:ext cx="283352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96304" y="6655206"/>
            <a:ext cx="5257077" cy="370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1"/>
              </a:lnSpc>
              <a:spcBef>
                <a:spcPct val="0"/>
              </a:spcBef>
            </a:pPr>
            <a:r>
              <a:rPr lang="en-US" b="true" sz="26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STRUCTURE CAPTIONS: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33264" y="7316320"/>
            <a:ext cx="6377190" cy="32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91" indent="-254545" lvl="1">
              <a:lnSpc>
                <a:spcPts val="2499"/>
              </a:lnSpc>
              <a:buFont typeface="Arial"/>
              <a:buChar char="•"/>
            </a:pPr>
            <a:r>
              <a:rPr lang="en-US" sz="235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 "startseq" and "endseq" tokens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746043" y="8289917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189653" y="8608104"/>
            <a:ext cx="298655" cy="2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4.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96304" y="8598579"/>
            <a:ext cx="5257077" cy="31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7"/>
              </a:lnSpc>
              <a:spcBef>
                <a:spcPct val="0"/>
              </a:spcBef>
            </a:pPr>
            <a:r>
              <a:rPr lang="en-US" b="true" sz="22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PURPOSE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96304" y="9208006"/>
            <a:ext cx="6377190" cy="337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1"/>
              </a:lnSpc>
              <a:spcBef>
                <a:spcPct val="0"/>
              </a:spcBef>
            </a:pPr>
            <a:r>
              <a:rPr lang="en-US" sz="235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Normalize and prepare text for training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1843" y="1906905"/>
            <a:ext cx="8465255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PREPARATION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60902" y="1906905"/>
            <a:ext cx="8903481" cy="116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175678" y="5918734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1939" y="3899143"/>
            <a:ext cx="16253697" cy="6446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217" indent="-330108" lvl="1">
              <a:lnSpc>
                <a:spcPts val="5106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Image-Caption Mapping: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Each image is linked to multiple captions</a:t>
            </a:r>
          </a:p>
          <a:p>
            <a:pPr algn="l" marL="660217" indent="-330108" lvl="1">
              <a:lnSpc>
                <a:spcPts val="5106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Toke</a:t>
            </a: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nizer: 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Converts words into sequences of integers</a:t>
            </a:r>
          </a:p>
          <a:p>
            <a:pPr algn="l" marL="660217" indent="-330108" lvl="1">
              <a:lnSpc>
                <a:spcPts val="5106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Max Leng</a:t>
            </a: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th: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Longest caption length is calculated</a:t>
            </a:r>
          </a:p>
          <a:p>
            <a:pPr algn="l" marL="660217" indent="-330108" lvl="1">
              <a:lnSpc>
                <a:spcPts val="5106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</a:t>
            </a: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rain/Test Split:</a:t>
            </a: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90% training, 10% testing</a:t>
            </a:r>
          </a:p>
          <a:p>
            <a:pPr algn="l" marL="660217" indent="-330108" lvl="1">
              <a:lnSpc>
                <a:spcPts val="5106"/>
              </a:lnSpc>
              <a:buFont typeface="Arial"/>
              <a:buChar char="•"/>
            </a:pP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Data</a:t>
            </a:r>
            <a:r>
              <a:rPr lang="en-US" b="true" sz="3057" spc="272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 Generator:</a:t>
            </a:r>
          </a:p>
          <a:p>
            <a:pPr algn="l" marL="1980650" indent="-495163" lvl="3">
              <a:lnSpc>
                <a:spcPts val="5106"/>
              </a:lnSpc>
              <a:buFont typeface="Arial"/>
              <a:buChar char="￭"/>
            </a:pP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Dynamically yields batches</a:t>
            </a:r>
          </a:p>
          <a:p>
            <a:pPr algn="l" marL="1980650" indent="-495163" lvl="3">
              <a:lnSpc>
                <a:spcPts val="5106"/>
              </a:lnSpc>
              <a:buFont typeface="Arial"/>
              <a:buChar char="￭"/>
            </a:pP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Avoids memory overload</a:t>
            </a:r>
          </a:p>
          <a:p>
            <a:pPr algn="l" marL="1980650" indent="-495163" lvl="3">
              <a:lnSpc>
                <a:spcPts val="5106"/>
              </a:lnSpc>
              <a:buFont typeface="Arial"/>
              <a:buChar char="￭"/>
            </a:pPr>
            <a:r>
              <a:rPr lang="en-US" sz="3057" spc="272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Generates input-output pairs (image + partial caption → next word)</a:t>
            </a:r>
          </a:p>
          <a:p>
            <a:pPr algn="l">
              <a:lnSpc>
                <a:spcPts val="5106"/>
              </a:lnSpc>
            </a:pPr>
          </a:p>
          <a:p>
            <a:pPr algn="l">
              <a:lnSpc>
                <a:spcPts val="510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99249" y="3417906"/>
            <a:ext cx="10889501" cy="993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71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(ENCODER–DECODER)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72500" y="2163114"/>
            <a:ext cx="13742999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MODEL ARCHITECTURE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8092" y="6321573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98042" y="8169056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11353" y="4617171"/>
            <a:ext cx="14092413" cy="5198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015" indent="-297008" lvl="1">
              <a:lnSpc>
                <a:spcPts val="4594"/>
              </a:lnSpc>
              <a:buFont typeface="Arial"/>
              <a:buChar char="•"/>
            </a:pPr>
            <a:r>
              <a:rPr lang="en-US" b="true" sz="2751" spc="244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Image Input (Encoder):</a:t>
            </a:r>
            <a:r>
              <a:rPr lang="en-US" sz="2751" spc="24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l" marL="1188031" indent="-396010" lvl="2">
              <a:lnSpc>
                <a:spcPts val="4594"/>
              </a:lnSpc>
              <a:buFont typeface="Arial"/>
              <a:buChar char="⚬"/>
            </a:pPr>
            <a:r>
              <a:rPr lang="en-US" sz="2751" spc="24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Input: 4096-dim feature vector</a:t>
            </a:r>
          </a:p>
          <a:p>
            <a:pPr algn="l" marL="1188031" indent="-396010" lvl="2">
              <a:lnSpc>
                <a:spcPts val="4594"/>
              </a:lnSpc>
              <a:buFont typeface="Arial"/>
              <a:buChar char="⚬"/>
            </a:pPr>
            <a:r>
              <a:rPr lang="en-US" sz="2751" spc="24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Dropout → Dense(256, ReLU)</a:t>
            </a:r>
          </a:p>
          <a:p>
            <a:pPr algn="l" marL="594015" indent="-297008" lvl="1">
              <a:lnSpc>
                <a:spcPts val="4594"/>
              </a:lnSpc>
              <a:buFont typeface="Arial"/>
              <a:buChar char="•"/>
            </a:pPr>
            <a:r>
              <a:rPr lang="en-US" b="true" sz="2751" spc="244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Text I</a:t>
            </a:r>
            <a:r>
              <a:rPr lang="en-US" b="true" sz="2751" spc="244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nput (Decoder):</a:t>
            </a:r>
          </a:p>
          <a:p>
            <a:pPr algn="l" marL="1188031" indent="-396010" lvl="2">
              <a:lnSpc>
                <a:spcPts val="4594"/>
              </a:lnSpc>
              <a:buFont typeface="Arial"/>
              <a:buChar char="⚬"/>
            </a:pPr>
            <a:r>
              <a:rPr lang="en-US" sz="2751" spc="24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Embedding → Dropout → LSTM(256)</a:t>
            </a:r>
          </a:p>
          <a:p>
            <a:pPr algn="l" marL="594015" indent="-297008" lvl="1">
              <a:lnSpc>
                <a:spcPts val="4594"/>
              </a:lnSpc>
              <a:buFont typeface="Arial"/>
              <a:buChar char="•"/>
            </a:pPr>
            <a:r>
              <a:rPr lang="en-US" b="true" sz="2751" spc="244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Merged Decoder</a:t>
            </a:r>
            <a:r>
              <a:rPr lang="en-US" b="true" sz="2751" spc="244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:</a:t>
            </a:r>
            <a:r>
              <a:rPr lang="en-US" sz="2751" spc="24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</a:p>
          <a:p>
            <a:pPr algn="l" marL="1188031" indent="-396010" lvl="2">
              <a:lnSpc>
                <a:spcPts val="4594"/>
              </a:lnSpc>
              <a:buFont typeface="Arial"/>
              <a:buChar char="⚬"/>
            </a:pPr>
            <a:r>
              <a:rPr lang="en-US" sz="2751" spc="24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Add([image_feature, text_feature])</a:t>
            </a:r>
          </a:p>
          <a:p>
            <a:pPr algn="l" marL="1188031" indent="-396010" lvl="2">
              <a:lnSpc>
                <a:spcPts val="4594"/>
              </a:lnSpc>
              <a:buFont typeface="Arial"/>
              <a:buChar char="⚬"/>
            </a:pPr>
            <a:r>
              <a:rPr lang="en-US" sz="2751" spc="24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Dense(256) → Dense(vocab_size, softmax)</a:t>
            </a:r>
          </a:p>
          <a:p>
            <a:pPr algn="l" marL="594015" indent="-297008" lvl="1">
              <a:lnSpc>
                <a:spcPts val="4594"/>
              </a:lnSpc>
              <a:buFont typeface="Arial"/>
              <a:buChar char="•"/>
            </a:pPr>
            <a:r>
              <a:rPr lang="en-US" b="true" sz="2751" spc="244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Ou</a:t>
            </a:r>
            <a:r>
              <a:rPr lang="en-US" b="true" sz="2751" spc="244">
                <a:solidFill>
                  <a:srgbClr val="21DEE8"/>
                </a:solidFill>
                <a:latin typeface="Raleway Bold"/>
                <a:ea typeface="Raleway Bold"/>
                <a:cs typeface="Raleway Bold"/>
                <a:sym typeface="Raleway Bold"/>
              </a:rPr>
              <a:t>tput:</a:t>
            </a:r>
            <a:r>
              <a:rPr lang="en-US" sz="2751" spc="24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Next word in the caption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98042" y="8169056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1818" y="4742094"/>
            <a:ext cx="14924363" cy="4869073"/>
          </a:xfrm>
          <a:custGeom>
            <a:avLst/>
            <a:gdLst/>
            <a:ahLst/>
            <a:cxnLst/>
            <a:rect r="r" b="b" t="t" l="l"/>
            <a:pathLst>
              <a:path h="4869073" w="14924363">
                <a:moveTo>
                  <a:pt x="0" y="0"/>
                </a:moveTo>
                <a:lnTo>
                  <a:pt x="14924364" y="0"/>
                </a:lnTo>
                <a:lnTo>
                  <a:pt x="14924364" y="4869074"/>
                </a:lnTo>
                <a:lnTo>
                  <a:pt x="0" y="48690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99249" y="3417906"/>
            <a:ext cx="10889501" cy="993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71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(ENCODER–DECODER)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2500" y="2163114"/>
            <a:ext cx="13742999" cy="116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6"/>
              </a:lnSpc>
              <a:spcBef>
                <a:spcPct val="0"/>
              </a:spcBef>
            </a:pPr>
            <a:r>
              <a:rPr lang="en-US" b="true" sz="84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MODEL ARCHITECTURE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DAGsTOAxA1Q</dc:identifier>
  <dcterms:modified xsi:type="dcterms:W3CDTF">2011-08-01T06:04:30Z</dcterms:modified>
  <cp:revision>1</cp:revision>
  <dc:title>Blue Modern AI Technology Presentation</dc:title>
</cp:coreProperties>
</file>