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sp>
        <p:nvSpPr>
          <p:cNvPr id="4" name="Text 2"/>
          <p:cNvSpPr/>
          <p:nvPr/>
        </p:nvSpPr>
        <p:spPr>
          <a:xfrm>
            <a:off x="4605814" y="3126105"/>
            <a:ext cx="5418653" cy="6772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5333"/>
              </a:lnSpc>
              <a:buNone/>
            </a:pPr>
            <a:r>
              <a:rPr lang="en-US" sz="4267" b="1" spc="-128" kern="0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FreeLance</a:t>
            </a:r>
            <a:endParaRPr lang="en-US" sz="4267" dirty="0"/>
          </a:p>
        </p:txBody>
      </p:sp>
      <p:sp>
        <p:nvSpPr>
          <p:cNvPr id="5" name="Text 3"/>
          <p:cNvSpPr/>
          <p:nvPr/>
        </p:nvSpPr>
        <p:spPr>
          <a:xfrm>
            <a:off x="812840" y="4128373"/>
            <a:ext cx="13004721" cy="97512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560"/>
              </a:lnSpc>
              <a:buNone/>
            </a:pPr>
            <a:r>
              <a:rPr lang="en-US" sz="1707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Embrace the freedom and flexibility of the freelance lifestyle. As a freelancer, you'll have the opportunity to work on a diverse range of projects, set your own schedule, and build a career tailored to your passions and strengths. Unlock the path to professional fulfillment and financial independence in this vibrant, ever-evolving world of freelance work.</a:t>
            </a:r>
            <a:endParaRPr lang="en-US" sz="1707" dirty="0"/>
          </a:p>
        </p:txBody>
      </p:sp>
      <p:pic>
        <p:nvPicPr>
          <p:cNvPr id="6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4241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4241">
              <a:alpha val="80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812840" y="774740"/>
            <a:ext cx="5418653" cy="6772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5333"/>
              </a:lnSpc>
              <a:buNone/>
            </a:pPr>
            <a:r>
              <a:rPr lang="en-US" sz="4267" b="1" spc="-128" kern="0" dirty="0">
                <a:solidFill>
                  <a:srgbClr val="FFFFFF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Scheme</a:t>
            </a:r>
            <a:endParaRPr lang="en-US" sz="4267" dirty="0"/>
          </a:p>
        </p:txBody>
      </p:sp>
      <p:sp>
        <p:nvSpPr>
          <p:cNvPr id="7" name="Shape 4"/>
          <p:cNvSpPr/>
          <p:nvPr/>
        </p:nvSpPr>
        <p:spPr>
          <a:xfrm>
            <a:off x="7293531" y="1777008"/>
            <a:ext cx="43339" cy="5677853"/>
          </a:xfrm>
          <a:prstGeom prst="roundRect">
            <a:avLst>
              <a:gd name="adj" fmla="val 225054"/>
            </a:avLst>
          </a:prstGeom>
          <a:solidFill>
            <a:srgbClr val="4A357D"/>
          </a:solidFill>
          <a:ln/>
        </p:spPr>
      </p:sp>
      <p:sp>
        <p:nvSpPr>
          <p:cNvPr id="8" name="Shape 5"/>
          <p:cNvSpPr/>
          <p:nvPr/>
        </p:nvSpPr>
        <p:spPr>
          <a:xfrm>
            <a:off x="6312813" y="2243018"/>
            <a:ext cx="758547" cy="43339"/>
          </a:xfrm>
          <a:prstGeom prst="roundRect">
            <a:avLst>
              <a:gd name="adj" fmla="val 225054"/>
            </a:avLst>
          </a:prstGeom>
          <a:solidFill>
            <a:srgbClr val="95B1DE"/>
          </a:solidFill>
          <a:ln/>
        </p:spPr>
      </p:sp>
      <p:sp>
        <p:nvSpPr>
          <p:cNvPr id="9" name="Shape 6"/>
          <p:cNvSpPr/>
          <p:nvPr/>
        </p:nvSpPr>
        <p:spPr>
          <a:xfrm>
            <a:off x="7071360" y="2020848"/>
            <a:ext cx="487680" cy="487680"/>
          </a:xfrm>
          <a:prstGeom prst="roundRect">
            <a:avLst>
              <a:gd name="adj" fmla="val 20000"/>
            </a:avLst>
          </a:prstGeom>
          <a:solidFill>
            <a:srgbClr val="AFCBF8"/>
          </a:solidFill>
          <a:ln w="7620">
            <a:solidFill>
              <a:srgbClr val="95B1DE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7254002" y="2061448"/>
            <a:ext cx="122277" cy="4063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00"/>
              </a:lnSpc>
              <a:buNone/>
            </a:pPr>
            <a:r>
              <a:rPr lang="en-US" sz="2560" b="1" spc="-77" kern="0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1</a:t>
            </a:r>
            <a:endParaRPr lang="en-US" sz="2560" dirty="0"/>
          </a:p>
        </p:txBody>
      </p:sp>
      <p:sp>
        <p:nvSpPr>
          <p:cNvPr id="11" name="Text 8"/>
          <p:cNvSpPr/>
          <p:nvPr/>
        </p:nvSpPr>
        <p:spPr>
          <a:xfrm>
            <a:off x="1729145" y="1993702"/>
            <a:ext cx="3477578" cy="4063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00"/>
              </a:lnSpc>
              <a:buNone/>
            </a:pPr>
            <a:r>
              <a:rPr lang="en-US" sz="2560" b="1" spc="-77" kern="0" dirty="0">
                <a:solidFill>
                  <a:srgbClr val="FDFAF7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what's freelance work?</a:t>
            </a:r>
            <a:endParaRPr lang="en-US" sz="2560" dirty="0"/>
          </a:p>
        </p:txBody>
      </p:sp>
      <p:sp>
        <p:nvSpPr>
          <p:cNvPr id="12" name="Text 9"/>
          <p:cNvSpPr/>
          <p:nvPr/>
        </p:nvSpPr>
        <p:spPr>
          <a:xfrm>
            <a:off x="812840" y="2530078"/>
            <a:ext cx="5310307" cy="3250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560"/>
              </a:lnSpc>
              <a:buNone/>
            </a:pPr>
            <a:r>
              <a:rPr lang="en-US" sz="1707" dirty="0">
                <a:solidFill>
                  <a:srgbClr val="E5E0DF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Refers, Flexibility, Responsible, Increasingly.</a:t>
            </a:r>
            <a:endParaRPr lang="en-US" sz="1707" dirty="0"/>
          </a:p>
        </p:txBody>
      </p:sp>
      <p:sp>
        <p:nvSpPr>
          <p:cNvPr id="13" name="Shape 10"/>
          <p:cNvSpPr/>
          <p:nvPr/>
        </p:nvSpPr>
        <p:spPr>
          <a:xfrm>
            <a:off x="7559040" y="3326606"/>
            <a:ext cx="758547" cy="43339"/>
          </a:xfrm>
          <a:prstGeom prst="roundRect">
            <a:avLst>
              <a:gd name="adj" fmla="val 225054"/>
            </a:avLst>
          </a:prstGeom>
          <a:solidFill>
            <a:srgbClr val="95B1DE"/>
          </a:solidFill>
          <a:ln/>
        </p:spPr>
      </p:sp>
      <p:sp>
        <p:nvSpPr>
          <p:cNvPr id="14" name="Shape 11"/>
          <p:cNvSpPr/>
          <p:nvPr/>
        </p:nvSpPr>
        <p:spPr>
          <a:xfrm>
            <a:off x="7071360" y="3104436"/>
            <a:ext cx="487680" cy="487680"/>
          </a:xfrm>
          <a:prstGeom prst="roundRect">
            <a:avLst>
              <a:gd name="adj" fmla="val 20000"/>
            </a:avLst>
          </a:prstGeom>
          <a:solidFill>
            <a:srgbClr val="AFCBF8"/>
          </a:solidFill>
          <a:ln w="7620">
            <a:solidFill>
              <a:srgbClr val="95B1DE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7225427" y="3145036"/>
            <a:ext cx="179427" cy="4063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00"/>
              </a:lnSpc>
              <a:buNone/>
            </a:pPr>
            <a:r>
              <a:rPr lang="en-US" sz="2560" b="1" spc="-77" kern="0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2</a:t>
            </a:r>
            <a:endParaRPr lang="en-US" sz="2560" dirty="0"/>
          </a:p>
        </p:txBody>
      </p:sp>
      <p:sp>
        <p:nvSpPr>
          <p:cNvPr id="16" name="Text 13"/>
          <p:cNvSpPr/>
          <p:nvPr/>
        </p:nvSpPr>
        <p:spPr>
          <a:xfrm>
            <a:off x="8507254" y="3077289"/>
            <a:ext cx="4038243" cy="4063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200"/>
              </a:lnSpc>
              <a:buNone/>
            </a:pPr>
            <a:r>
              <a:rPr lang="en-US" sz="2560" b="1" spc="-77" kern="0" dirty="0">
                <a:solidFill>
                  <a:srgbClr val="E5E0DF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How do I start freelancing?</a:t>
            </a:r>
            <a:endParaRPr lang="en-US" sz="2560" dirty="0"/>
          </a:p>
        </p:txBody>
      </p:sp>
      <p:sp>
        <p:nvSpPr>
          <p:cNvPr id="17" name="Text 14"/>
          <p:cNvSpPr/>
          <p:nvPr/>
        </p:nvSpPr>
        <p:spPr>
          <a:xfrm>
            <a:off x="8507254" y="3613666"/>
            <a:ext cx="5310307" cy="3250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560"/>
              </a:lnSpc>
              <a:buNone/>
            </a:pPr>
            <a:r>
              <a:rPr lang="en-US" sz="1707" dirty="0">
                <a:solidFill>
                  <a:srgbClr val="E5E0DF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Identify, Establish, Provide. </a:t>
            </a:r>
            <a:endParaRPr lang="en-US" sz="1707" dirty="0"/>
          </a:p>
        </p:txBody>
      </p:sp>
      <p:sp>
        <p:nvSpPr>
          <p:cNvPr id="18" name="Shape 15"/>
          <p:cNvSpPr/>
          <p:nvPr/>
        </p:nvSpPr>
        <p:spPr>
          <a:xfrm>
            <a:off x="6312813" y="4301847"/>
            <a:ext cx="758547" cy="43339"/>
          </a:xfrm>
          <a:prstGeom prst="roundRect">
            <a:avLst>
              <a:gd name="adj" fmla="val 225054"/>
            </a:avLst>
          </a:prstGeom>
          <a:solidFill>
            <a:srgbClr val="95B1DE"/>
          </a:solidFill>
          <a:ln/>
        </p:spPr>
      </p:sp>
      <p:sp>
        <p:nvSpPr>
          <p:cNvPr id="19" name="Shape 16"/>
          <p:cNvSpPr/>
          <p:nvPr/>
        </p:nvSpPr>
        <p:spPr>
          <a:xfrm>
            <a:off x="7071360" y="4079677"/>
            <a:ext cx="487680" cy="487680"/>
          </a:xfrm>
          <a:prstGeom prst="roundRect">
            <a:avLst>
              <a:gd name="adj" fmla="val 20000"/>
            </a:avLst>
          </a:prstGeom>
          <a:solidFill>
            <a:srgbClr val="AFCBF8"/>
          </a:solidFill>
          <a:ln w="7620">
            <a:solidFill>
              <a:srgbClr val="95B1DE"/>
            </a:solidFill>
            <a:prstDash val="solid"/>
          </a:ln>
        </p:spPr>
      </p:sp>
      <p:sp>
        <p:nvSpPr>
          <p:cNvPr id="20" name="Text 17"/>
          <p:cNvSpPr/>
          <p:nvPr/>
        </p:nvSpPr>
        <p:spPr>
          <a:xfrm>
            <a:off x="7222688" y="4120277"/>
            <a:ext cx="185023" cy="4063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00"/>
              </a:lnSpc>
              <a:buNone/>
            </a:pPr>
            <a:r>
              <a:rPr lang="en-US" sz="2560" b="1" spc="-77" kern="0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3</a:t>
            </a:r>
            <a:endParaRPr lang="en-US" sz="2560" dirty="0"/>
          </a:p>
        </p:txBody>
      </p:sp>
      <p:sp>
        <p:nvSpPr>
          <p:cNvPr id="21" name="Text 18"/>
          <p:cNvSpPr/>
          <p:nvPr/>
        </p:nvSpPr>
        <p:spPr>
          <a:xfrm>
            <a:off x="812840" y="4052530"/>
            <a:ext cx="5310307" cy="81272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3200"/>
              </a:lnSpc>
              <a:buNone/>
            </a:pPr>
            <a:r>
              <a:rPr lang="en-US" sz="2560" b="1" spc="-77" kern="0" dirty="0">
                <a:solidFill>
                  <a:srgbClr val="E5E0DF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What are the key advantages and disadvantages of freelance work?</a:t>
            </a:r>
            <a:endParaRPr lang="en-US" sz="2560" dirty="0"/>
          </a:p>
        </p:txBody>
      </p:sp>
      <p:sp>
        <p:nvSpPr>
          <p:cNvPr id="22" name="Text 19"/>
          <p:cNvSpPr/>
          <p:nvPr/>
        </p:nvSpPr>
        <p:spPr>
          <a:xfrm>
            <a:off x="812840" y="4995267"/>
            <a:ext cx="5310307" cy="3250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560"/>
              </a:lnSpc>
              <a:buNone/>
            </a:pPr>
            <a:r>
              <a:rPr lang="en-US" sz="1707" dirty="0">
                <a:solidFill>
                  <a:srgbClr val="E5E0DF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Ability,  Higher Income,  Autonomy.</a:t>
            </a:r>
            <a:endParaRPr lang="en-US" sz="1707" dirty="0"/>
          </a:p>
        </p:txBody>
      </p:sp>
      <p:sp>
        <p:nvSpPr>
          <p:cNvPr id="23" name="Text 20"/>
          <p:cNvSpPr/>
          <p:nvPr/>
        </p:nvSpPr>
        <p:spPr>
          <a:xfrm>
            <a:off x="812840" y="5450324"/>
            <a:ext cx="5310307" cy="3250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r" indent="0" marL="0">
              <a:lnSpc>
                <a:spcPts val="2560"/>
              </a:lnSpc>
              <a:buNone/>
            </a:pPr>
            <a:r>
              <a:rPr lang="en-US" sz="1707" dirty="0">
                <a:solidFill>
                  <a:srgbClr val="E5E0DF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Irregular Income, self-discipline, self-motivation.</a:t>
            </a:r>
            <a:endParaRPr lang="en-US" sz="1707" dirty="0"/>
          </a:p>
        </p:txBody>
      </p:sp>
      <p:sp>
        <p:nvSpPr>
          <p:cNvPr id="24" name="Shape 21"/>
          <p:cNvSpPr/>
          <p:nvPr/>
        </p:nvSpPr>
        <p:spPr>
          <a:xfrm>
            <a:off x="7559040" y="5488305"/>
            <a:ext cx="758547" cy="43339"/>
          </a:xfrm>
          <a:prstGeom prst="roundRect">
            <a:avLst>
              <a:gd name="adj" fmla="val 225054"/>
            </a:avLst>
          </a:prstGeom>
          <a:solidFill>
            <a:srgbClr val="95B1DE"/>
          </a:solidFill>
          <a:ln/>
        </p:spPr>
      </p:sp>
      <p:sp>
        <p:nvSpPr>
          <p:cNvPr id="25" name="Shape 22"/>
          <p:cNvSpPr/>
          <p:nvPr/>
        </p:nvSpPr>
        <p:spPr>
          <a:xfrm>
            <a:off x="7071360" y="5266134"/>
            <a:ext cx="487680" cy="487680"/>
          </a:xfrm>
          <a:prstGeom prst="roundRect">
            <a:avLst>
              <a:gd name="adj" fmla="val 20000"/>
            </a:avLst>
          </a:prstGeom>
          <a:solidFill>
            <a:srgbClr val="AFCBF8"/>
          </a:solidFill>
          <a:ln w="7620">
            <a:solidFill>
              <a:srgbClr val="95B1DE"/>
            </a:solidFill>
            <a:prstDash val="solid"/>
          </a:ln>
        </p:spPr>
      </p:sp>
      <p:sp>
        <p:nvSpPr>
          <p:cNvPr id="26" name="Text 23"/>
          <p:cNvSpPr/>
          <p:nvPr/>
        </p:nvSpPr>
        <p:spPr>
          <a:xfrm>
            <a:off x="7217688" y="5306735"/>
            <a:ext cx="195024" cy="4063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00"/>
              </a:lnSpc>
              <a:buNone/>
            </a:pPr>
            <a:r>
              <a:rPr lang="en-US" sz="2560" b="1" spc="-77" kern="0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4</a:t>
            </a:r>
            <a:endParaRPr lang="en-US" sz="2560" dirty="0"/>
          </a:p>
        </p:txBody>
      </p:sp>
      <p:sp>
        <p:nvSpPr>
          <p:cNvPr id="27" name="Text 24"/>
          <p:cNvSpPr/>
          <p:nvPr/>
        </p:nvSpPr>
        <p:spPr>
          <a:xfrm>
            <a:off x="8507254" y="5238988"/>
            <a:ext cx="5310307" cy="121908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3200"/>
              </a:lnSpc>
              <a:buNone/>
            </a:pPr>
            <a:r>
              <a:rPr lang="en-US" sz="2560" b="1" spc="-77" kern="0" dirty="0">
                <a:solidFill>
                  <a:srgbClr val="E5E0DF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How has the rise of freelance work impacted the traditional job market?</a:t>
            </a:r>
            <a:endParaRPr lang="en-US" sz="2560" dirty="0"/>
          </a:p>
        </p:txBody>
      </p:sp>
      <p:sp>
        <p:nvSpPr>
          <p:cNvPr id="28" name="Text 25"/>
          <p:cNvSpPr/>
          <p:nvPr/>
        </p:nvSpPr>
        <p:spPr>
          <a:xfrm>
            <a:off x="8507254" y="6588085"/>
            <a:ext cx="5310307" cy="65008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560"/>
              </a:lnSpc>
              <a:buNone/>
            </a:pPr>
            <a:r>
              <a:rPr lang="en-US" sz="1707" dirty="0">
                <a:solidFill>
                  <a:srgbClr val="E5E0DF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Impacted, Opportunities, Confines, Led To Shift, Increasingly.</a:t>
            </a:r>
            <a:endParaRPr lang="en-US" sz="1707" dirty="0"/>
          </a:p>
        </p:txBody>
      </p:sp>
      <p:pic>
        <p:nvPicPr>
          <p:cNvPr id="29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12721" y="2997279"/>
            <a:ext cx="7477720" cy="9347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7360"/>
              </a:lnSpc>
              <a:buNone/>
            </a:pPr>
            <a:r>
              <a:rPr lang="en-US" sz="5888" b="1" spc="-177" kern="0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Thank You</a:t>
            </a:r>
            <a:endParaRPr lang="en-US" sz="5888" dirty="0"/>
          </a:p>
        </p:txBody>
      </p:sp>
      <p:sp>
        <p:nvSpPr>
          <p:cNvPr id="6" name="Text 3"/>
          <p:cNvSpPr/>
          <p:nvPr/>
        </p:nvSpPr>
        <p:spPr>
          <a:xfrm>
            <a:off x="812721" y="4257080"/>
            <a:ext cx="7518559" cy="97512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560"/>
              </a:lnSpc>
              <a:buNone/>
            </a:pPr>
            <a:r>
              <a:rPr lang="en-US" sz="1707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We appreciate you taking the time to review this launch briefing. Please let us know if you have any other questions as you prepare your team for the upcoming release.</a:t>
            </a:r>
            <a:endParaRPr lang="en-US" sz="1707" dirty="0"/>
          </a:p>
        </p:txBody>
      </p:sp>
      <p:pic>
        <p:nvPicPr>
          <p:cNvPr id="7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2024-06-03T22:00:07Z</dcterms:created>
  <dcterms:modified xsi:type="dcterms:W3CDTF">2024-06-03T22:00:07Z</dcterms:modified>
</cp:coreProperties>
</file>