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6"/>
  </p:notesMasterIdLst>
  <p:sldIdLst>
    <p:sldId id="306" r:id="rId5"/>
    <p:sldId id="307" r:id="rId6"/>
    <p:sldId id="308" r:id="rId7"/>
    <p:sldId id="309" r:id="rId8"/>
    <p:sldId id="294" r:id="rId9"/>
    <p:sldId id="295" r:id="rId10"/>
    <p:sldId id="313" r:id="rId11"/>
    <p:sldId id="314" r:id="rId12"/>
    <p:sldId id="315" r:id="rId13"/>
    <p:sldId id="316" r:id="rId14"/>
    <p:sldId id="304" r:id="rId15"/>
    <p:sldId id="317" r:id="rId16"/>
    <p:sldId id="305" r:id="rId17"/>
    <p:sldId id="318" r:id="rId18"/>
    <p:sldId id="319" r:id="rId19"/>
    <p:sldId id="320" r:id="rId20"/>
    <p:sldId id="321" r:id="rId21"/>
    <p:sldId id="328" r:id="rId22"/>
    <p:sldId id="329" r:id="rId23"/>
    <p:sldId id="330" r:id="rId24"/>
    <p:sldId id="331" r:id="rId25"/>
    <p:sldId id="324" r:id="rId26"/>
    <p:sldId id="325" r:id="rId27"/>
    <p:sldId id="326" r:id="rId28"/>
    <p:sldId id="332" r:id="rId29"/>
    <p:sldId id="333" r:id="rId30"/>
    <p:sldId id="322" r:id="rId31"/>
    <p:sldId id="323" r:id="rId32"/>
    <p:sldId id="327" r:id="rId33"/>
    <p:sldId id="311" r:id="rId34"/>
    <p:sldId id="3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5AF855-6C4D-410E-839A-184DCE3EC842}">
          <p14:sldIdLst>
            <p14:sldId id="306"/>
            <p14:sldId id="307"/>
            <p14:sldId id="308"/>
            <p14:sldId id="309"/>
            <p14:sldId id="294"/>
            <p14:sldId id="295"/>
            <p14:sldId id="313"/>
            <p14:sldId id="314"/>
            <p14:sldId id="315"/>
            <p14:sldId id="316"/>
            <p14:sldId id="304"/>
            <p14:sldId id="317"/>
            <p14:sldId id="305"/>
            <p14:sldId id="318"/>
            <p14:sldId id="319"/>
            <p14:sldId id="320"/>
            <p14:sldId id="321"/>
            <p14:sldId id="328"/>
            <p14:sldId id="329"/>
            <p14:sldId id="330"/>
            <p14:sldId id="331"/>
            <p14:sldId id="324"/>
            <p14:sldId id="325"/>
            <p14:sldId id="326"/>
            <p14:sldId id="332"/>
            <p14:sldId id="333"/>
            <p14:sldId id="322"/>
            <p14:sldId id="323"/>
            <p14:sldId id="327"/>
            <p14:sldId id="311"/>
            <p14:sldId id="312"/>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E8E8DF-1B3C-4AD1-957F-35B61EBF99BC}" v="23" dt="2023-02-03T16:42:41.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3" autoAdjust="0"/>
    <p:restoredTop sz="84967" autoAdjust="0"/>
  </p:normalViewPr>
  <p:slideViewPr>
    <p:cSldViewPr snapToGrid="0">
      <p:cViewPr varScale="1">
        <p:scale>
          <a:sx n="78" d="100"/>
          <a:sy n="78" d="100"/>
        </p:scale>
        <p:origin x="902" y="6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 Id="rId4" Type="http://schemas.openxmlformats.org/officeDocument/2006/relationships/image" Target="../media/image25.jpe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pc="400" dirty="0"/>
              <a:t>How to Buy Sell Used Car</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Ziad Elassal</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Power of electric cars</a:t>
            </a:r>
          </a:p>
        </p:txBody>
      </p:sp>
      <p:sp>
        <p:nvSpPr>
          <p:cNvPr id="15" name="Content Placeholder 14">
            <a:extLst>
              <a:ext uri="{FF2B5EF4-FFF2-40B4-BE49-F238E27FC236}">
                <a16:creationId xmlns:a16="http://schemas.microsoft.com/office/drawing/2014/main" id="{0F433B32-78A3-5354-5722-AC2B56B1F362}"/>
              </a:ext>
            </a:extLst>
          </p:cNvPr>
          <p:cNvSpPr>
            <a:spLocks noGrp="1"/>
          </p:cNvSpPr>
          <p:nvPr>
            <p:ph sz="quarter" idx="4"/>
          </p:nvPr>
        </p:nvSpPr>
        <p:spPr>
          <a:xfrm>
            <a:off x="1788431" y="5336067"/>
            <a:ext cx="7229917" cy="3684588"/>
          </a:xfrm>
        </p:spPr>
        <p:txBody>
          <a:bodyPr/>
          <a:lstStyle/>
          <a:p>
            <a:r>
              <a:rPr lang="en-US" dirty="0"/>
              <a:t>For electric cars the kWh does not represent the range of prices of the car as it might be affected by the year and the body type and other luxuries present in the car</a:t>
            </a:r>
          </a:p>
        </p:txBody>
      </p:sp>
      <p:pic>
        <p:nvPicPr>
          <p:cNvPr id="17" name="Picture 16">
            <a:extLst>
              <a:ext uri="{FF2B5EF4-FFF2-40B4-BE49-F238E27FC236}">
                <a16:creationId xmlns:a16="http://schemas.microsoft.com/office/drawing/2014/main" id="{FB7DBD68-E64D-0933-ECFC-795D3BFFFE9F}"/>
              </a:ext>
            </a:extLst>
          </p:cNvPr>
          <p:cNvPicPr>
            <a:picLocks noChangeAspect="1"/>
          </p:cNvPicPr>
          <p:nvPr/>
        </p:nvPicPr>
        <p:blipFill>
          <a:blip r:embed="rId2"/>
          <a:stretch>
            <a:fillRect/>
          </a:stretch>
        </p:blipFill>
        <p:spPr>
          <a:xfrm>
            <a:off x="1218519" y="1823813"/>
            <a:ext cx="9754961" cy="3210373"/>
          </a:xfrm>
          <a:prstGeom prst="rect">
            <a:avLst/>
          </a:prstGeom>
        </p:spPr>
      </p:pic>
    </p:spTree>
    <p:extLst>
      <p:ext uri="{BB962C8B-B14F-4D97-AF65-F5344CB8AC3E}">
        <p14:creationId xmlns:p14="http://schemas.microsoft.com/office/powerpoint/2010/main" val="21787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Power of Gas cars</a:t>
            </a:r>
          </a:p>
        </p:txBody>
      </p:sp>
      <p:sp>
        <p:nvSpPr>
          <p:cNvPr id="15" name="Content Placeholder 14">
            <a:extLst>
              <a:ext uri="{FF2B5EF4-FFF2-40B4-BE49-F238E27FC236}">
                <a16:creationId xmlns:a16="http://schemas.microsoft.com/office/drawing/2014/main" id="{0F433B32-78A3-5354-5722-AC2B56B1F362}"/>
              </a:ext>
            </a:extLst>
          </p:cNvPr>
          <p:cNvSpPr>
            <a:spLocks noGrp="1"/>
          </p:cNvSpPr>
          <p:nvPr>
            <p:ph sz="quarter" idx="4"/>
          </p:nvPr>
        </p:nvSpPr>
        <p:spPr>
          <a:xfrm>
            <a:off x="1788431" y="5336067"/>
            <a:ext cx="7229917" cy="3684588"/>
          </a:xfrm>
        </p:spPr>
        <p:txBody>
          <a:bodyPr/>
          <a:lstStyle/>
          <a:p>
            <a:r>
              <a:rPr lang="en-US" dirty="0"/>
              <a:t>For Gas cars the CC does not represent the range of prices of the car as it might be affected by the year and the body type and other luxuries present in the car</a:t>
            </a:r>
          </a:p>
        </p:txBody>
      </p:sp>
      <p:pic>
        <p:nvPicPr>
          <p:cNvPr id="19" name="Picture 18">
            <a:extLst>
              <a:ext uri="{FF2B5EF4-FFF2-40B4-BE49-F238E27FC236}">
                <a16:creationId xmlns:a16="http://schemas.microsoft.com/office/drawing/2014/main" id="{F6484B65-B7B1-C629-6ED0-FA8A867C4EE1}"/>
              </a:ext>
            </a:extLst>
          </p:cNvPr>
          <p:cNvPicPr>
            <a:picLocks noChangeAspect="1"/>
          </p:cNvPicPr>
          <p:nvPr/>
        </p:nvPicPr>
        <p:blipFill>
          <a:blip r:embed="rId2"/>
          <a:stretch>
            <a:fillRect/>
          </a:stretch>
        </p:blipFill>
        <p:spPr>
          <a:xfrm>
            <a:off x="1675574" y="1373678"/>
            <a:ext cx="8139442" cy="3891050"/>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208230" y="1088136"/>
            <a:ext cx="10836998" cy="2340864"/>
          </a:xfrm>
        </p:spPr>
        <p:txBody>
          <a:bodyPr/>
          <a:lstStyle/>
          <a:p>
            <a:pPr algn="r"/>
            <a:r>
              <a:rPr lang="en-US" dirty="0"/>
              <a:t>Mileage and price</a:t>
            </a:r>
          </a:p>
        </p:txBody>
      </p:sp>
    </p:spTree>
    <p:extLst>
      <p:ext uri="{BB962C8B-B14F-4D97-AF65-F5344CB8AC3E}">
        <p14:creationId xmlns:p14="http://schemas.microsoft.com/office/powerpoint/2010/main" val="41697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56072"/>
            <a:ext cx="10515600" cy="1325563"/>
          </a:xfrm>
        </p:spPr>
        <p:txBody>
          <a:bodyPr>
            <a:normAutofit/>
          </a:bodyPr>
          <a:lstStyle/>
          <a:p>
            <a:r>
              <a:rPr lang="en-US" sz="5400" dirty="0"/>
              <a:t>Mileage</a:t>
            </a:r>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1754878" y="4128326"/>
            <a:ext cx="6112583" cy="166188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The miles that car has been through affects directly the rice so it’s better to consider it while buying used car</a:t>
            </a:r>
          </a:p>
        </p:txBody>
      </p:sp>
      <p:pic>
        <p:nvPicPr>
          <p:cNvPr id="18" name="Picture 17">
            <a:extLst>
              <a:ext uri="{FF2B5EF4-FFF2-40B4-BE49-F238E27FC236}">
                <a16:creationId xmlns:a16="http://schemas.microsoft.com/office/drawing/2014/main" id="{2D6DE7B4-AB37-F552-F12D-61A299B56559}"/>
              </a:ext>
            </a:extLst>
          </p:cNvPr>
          <p:cNvPicPr>
            <a:picLocks noChangeAspect="1"/>
          </p:cNvPicPr>
          <p:nvPr/>
        </p:nvPicPr>
        <p:blipFill>
          <a:blip r:embed="rId2"/>
          <a:stretch>
            <a:fillRect/>
          </a:stretch>
        </p:blipFill>
        <p:spPr>
          <a:xfrm>
            <a:off x="1266116" y="1606000"/>
            <a:ext cx="9478698" cy="3353268"/>
          </a:xfrm>
          <a:prstGeom prst="rect">
            <a:avLst/>
          </a:prstGeom>
        </p:spPr>
      </p:pic>
    </p:spTree>
    <p:extLst>
      <p:ext uri="{BB962C8B-B14F-4D97-AF65-F5344CB8AC3E}">
        <p14:creationId xmlns:p14="http://schemas.microsoft.com/office/powerpoint/2010/main" val="140345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208230" y="1088136"/>
            <a:ext cx="10836998" cy="2340864"/>
          </a:xfrm>
        </p:spPr>
        <p:txBody>
          <a:bodyPr/>
          <a:lstStyle/>
          <a:p>
            <a:pPr algn="r"/>
            <a:r>
              <a:rPr lang="en-US" sz="6000" dirty="0">
                <a:solidFill>
                  <a:schemeClr val="bg1"/>
                </a:solidFill>
              </a:rPr>
              <a:t>Best selling </a:t>
            </a:r>
            <a:r>
              <a:rPr lang="en-US" dirty="0"/>
              <a:t>cities</a:t>
            </a:r>
          </a:p>
        </p:txBody>
      </p:sp>
    </p:spTree>
    <p:extLst>
      <p:ext uri="{BB962C8B-B14F-4D97-AF65-F5344CB8AC3E}">
        <p14:creationId xmlns:p14="http://schemas.microsoft.com/office/powerpoint/2010/main" val="263190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56072"/>
            <a:ext cx="10515600" cy="1325563"/>
          </a:xfrm>
        </p:spPr>
        <p:txBody>
          <a:bodyPr>
            <a:normAutofit/>
          </a:bodyPr>
          <a:lstStyle/>
          <a:p>
            <a:r>
              <a:rPr lang="en-US" sz="5400" dirty="0"/>
              <a:t>Best selling cities in </a:t>
            </a:r>
            <a:r>
              <a:rPr lang="en-US" sz="5400" dirty="0" err="1"/>
              <a:t>pakistan</a:t>
            </a:r>
            <a:endParaRPr lang="en-US" sz="5400" dirty="0"/>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1383686" y="1593356"/>
            <a:ext cx="6112583" cy="166188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b="0" dirty="0">
                <a:latin typeface="Times New Roman" panose="02020603050405020304" pitchFamily="18" charset="0"/>
                <a:cs typeface="Times New Roman" panose="02020603050405020304" pitchFamily="18" charset="0"/>
              </a:rPr>
              <a:t>The city that has most car in Pakistan is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Lahore Punjab so this an open market that you can sell the car quickly with proper price based on it’s body type and year the year model </a:t>
            </a:r>
            <a:r>
              <a:rPr lang="en-US" altLang="en-US" sz="1800" b="0" dirty="0">
                <a:solidFill>
                  <a:srgbClr val="000000"/>
                </a:solidFill>
                <a:latin typeface="Times New Roman" panose="02020603050405020304" pitchFamily="18" charset="0"/>
                <a:cs typeface="Times New Roman" panose="02020603050405020304" pitchFamily="18" charset="0"/>
              </a:rPr>
              <a:t>of a car</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800" dirty="0"/>
          </a:p>
        </p:txBody>
      </p:sp>
      <p:pic>
        <p:nvPicPr>
          <p:cNvPr id="8" name="Picture 7">
            <a:extLst>
              <a:ext uri="{FF2B5EF4-FFF2-40B4-BE49-F238E27FC236}">
                <a16:creationId xmlns:a16="http://schemas.microsoft.com/office/drawing/2014/main" id="{054B353F-9C64-D8E5-EDF8-ABBA4F635BD3}"/>
              </a:ext>
            </a:extLst>
          </p:cNvPr>
          <p:cNvPicPr>
            <a:picLocks noChangeAspect="1"/>
          </p:cNvPicPr>
          <p:nvPr/>
        </p:nvPicPr>
        <p:blipFill>
          <a:blip r:embed="rId2"/>
          <a:stretch>
            <a:fillRect/>
          </a:stretch>
        </p:blipFill>
        <p:spPr>
          <a:xfrm>
            <a:off x="6096000" y="3042643"/>
            <a:ext cx="5664553" cy="2734822"/>
          </a:xfrm>
          <a:prstGeom prst="rect">
            <a:avLst/>
          </a:prstGeom>
        </p:spPr>
      </p:pic>
      <p:pic>
        <p:nvPicPr>
          <p:cNvPr id="10" name="Picture 9">
            <a:extLst>
              <a:ext uri="{FF2B5EF4-FFF2-40B4-BE49-F238E27FC236}">
                <a16:creationId xmlns:a16="http://schemas.microsoft.com/office/drawing/2014/main" id="{9AAEEA7C-F455-B65C-D0C2-D6E6E9B8B03F}"/>
              </a:ext>
            </a:extLst>
          </p:cNvPr>
          <p:cNvPicPr>
            <a:picLocks noChangeAspect="1"/>
          </p:cNvPicPr>
          <p:nvPr/>
        </p:nvPicPr>
        <p:blipFill>
          <a:blip r:embed="rId3"/>
          <a:stretch>
            <a:fillRect/>
          </a:stretch>
        </p:blipFill>
        <p:spPr>
          <a:xfrm>
            <a:off x="1038194" y="3163487"/>
            <a:ext cx="5057806" cy="2658073"/>
          </a:xfrm>
          <a:prstGeom prst="rect">
            <a:avLst/>
          </a:prstGeom>
        </p:spPr>
      </p:pic>
    </p:spTree>
    <p:extLst>
      <p:ext uri="{BB962C8B-B14F-4D97-AF65-F5344CB8AC3E}">
        <p14:creationId xmlns:p14="http://schemas.microsoft.com/office/powerpoint/2010/main" val="207283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72016" y="1405007"/>
            <a:ext cx="10836998" cy="2340864"/>
          </a:xfrm>
        </p:spPr>
        <p:txBody>
          <a:bodyPr/>
          <a:lstStyle/>
          <a:p>
            <a:pPr algn="r"/>
            <a:r>
              <a:rPr lang="en-US" sz="6000" dirty="0">
                <a:solidFill>
                  <a:schemeClr val="bg1"/>
                </a:solidFill>
              </a:rPr>
              <a:t>Price with the Year Model</a:t>
            </a:r>
          </a:p>
        </p:txBody>
      </p:sp>
    </p:spTree>
    <p:extLst>
      <p:ext uri="{BB962C8B-B14F-4D97-AF65-F5344CB8AC3E}">
        <p14:creationId xmlns:p14="http://schemas.microsoft.com/office/powerpoint/2010/main" val="284624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56072"/>
            <a:ext cx="10515600" cy="1325563"/>
          </a:xfrm>
        </p:spPr>
        <p:txBody>
          <a:bodyPr>
            <a:normAutofit/>
          </a:bodyPr>
          <a:lstStyle/>
          <a:p>
            <a:r>
              <a:rPr lang="en-US" sz="5400" dirty="0"/>
              <a:t>Year Model</a:t>
            </a:r>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1383686" y="1593356"/>
            <a:ext cx="6208605" cy="18356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b="0" dirty="0">
                <a:latin typeface="Times New Roman" panose="02020603050405020304" pitchFamily="18" charset="0"/>
                <a:cs typeface="Times New Roman" panose="02020603050405020304" pitchFamily="18" charset="0"/>
              </a:rPr>
              <a:t>The year model does affect the car price mostly the newer car has higher price but there might be some odds but it rarely as the car might was used for rent so its state is not that good .</a:t>
            </a: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might notice th</a:t>
            </a:r>
            <a:r>
              <a:rPr lang="en-US" altLang="en-US" sz="1800" b="0" dirty="0">
                <a:latin typeface="Times New Roman" panose="02020603050405020304" pitchFamily="18" charset="0"/>
                <a:cs typeface="Times New Roman" panose="02020603050405020304" pitchFamily="18" charset="0"/>
              </a:rPr>
              <a:t>at the number of cars in 2008 to 2010 and 2019 to 2021 is less than usual this because of the global crisis that faces the world at this time great depression and Covid-19</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800" dirty="0"/>
          </a:p>
        </p:txBody>
      </p:sp>
      <p:pic>
        <p:nvPicPr>
          <p:cNvPr id="4" name="Picture 3">
            <a:extLst>
              <a:ext uri="{FF2B5EF4-FFF2-40B4-BE49-F238E27FC236}">
                <a16:creationId xmlns:a16="http://schemas.microsoft.com/office/drawing/2014/main" id="{898B64F0-AF8C-BF11-8F82-5120F3B8D903}"/>
              </a:ext>
            </a:extLst>
          </p:cNvPr>
          <p:cNvPicPr>
            <a:picLocks noChangeAspect="1"/>
          </p:cNvPicPr>
          <p:nvPr/>
        </p:nvPicPr>
        <p:blipFill>
          <a:blip r:embed="rId2"/>
          <a:stretch>
            <a:fillRect/>
          </a:stretch>
        </p:blipFill>
        <p:spPr>
          <a:xfrm>
            <a:off x="6296817" y="3119392"/>
            <a:ext cx="5468035" cy="2658073"/>
          </a:xfrm>
          <a:prstGeom prst="rect">
            <a:avLst/>
          </a:prstGeom>
        </p:spPr>
      </p:pic>
      <p:pic>
        <p:nvPicPr>
          <p:cNvPr id="6" name="Picture 5">
            <a:extLst>
              <a:ext uri="{FF2B5EF4-FFF2-40B4-BE49-F238E27FC236}">
                <a16:creationId xmlns:a16="http://schemas.microsoft.com/office/drawing/2014/main" id="{21C25356-8758-6596-7F44-B2EA095467A2}"/>
              </a:ext>
            </a:extLst>
          </p:cNvPr>
          <p:cNvPicPr>
            <a:picLocks noChangeAspect="1"/>
          </p:cNvPicPr>
          <p:nvPr/>
        </p:nvPicPr>
        <p:blipFill>
          <a:blip r:embed="rId3"/>
          <a:stretch>
            <a:fillRect/>
          </a:stretch>
        </p:blipFill>
        <p:spPr>
          <a:xfrm>
            <a:off x="839788" y="3119392"/>
            <a:ext cx="5457029" cy="2678541"/>
          </a:xfrm>
          <a:prstGeom prst="rect">
            <a:avLst/>
          </a:prstGeom>
        </p:spPr>
      </p:pic>
    </p:spTree>
    <p:extLst>
      <p:ext uri="{BB962C8B-B14F-4D97-AF65-F5344CB8AC3E}">
        <p14:creationId xmlns:p14="http://schemas.microsoft.com/office/powerpoint/2010/main" val="385090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08642" y="1187724"/>
            <a:ext cx="10836998" cy="2340864"/>
          </a:xfrm>
        </p:spPr>
        <p:txBody>
          <a:bodyPr/>
          <a:lstStyle/>
          <a:p>
            <a:pPr algn="r"/>
            <a:r>
              <a:rPr lang="en-US" sz="6000" dirty="0">
                <a:solidFill>
                  <a:schemeClr val="bg1"/>
                </a:solidFill>
              </a:rPr>
              <a:t>Car  Assembly </a:t>
            </a:r>
          </a:p>
        </p:txBody>
      </p:sp>
    </p:spTree>
    <p:extLst>
      <p:ext uri="{BB962C8B-B14F-4D97-AF65-F5344CB8AC3E}">
        <p14:creationId xmlns:p14="http://schemas.microsoft.com/office/powerpoint/2010/main" val="2598593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56072"/>
            <a:ext cx="10515600" cy="1325563"/>
          </a:xfrm>
        </p:spPr>
        <p:txBody>
          <a:bodyPr>
            <a:normAutofit/>
          </a:bodyPr>
          <a:lstStyle/>
          <a:p>
            <a:r>
              <a:rPr lang="en-US" sz="5400" dirty="0"/>
              <a:t>Car assembly </a:t>
            </a:r>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1284098" y="622844"/>
            <a:ext cx="6208605" cy="18356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It represent a critical feature that distinguish prices over years as the car that is collected outside the country  is more expensive that the local collected one</a:t>
            </a:r>
          </a:p>
        </p:txBody>
      </p:sp>
      <p:pic>
        <p:nvPicPr>
          <p:cNvPr id="7" name="Picture 6">
            <a:extLst>
              <a:ext uri="{FF2B5EF4-FFF2-40B4-BE49-F238E27FC236}">
                <a16:creationId xmlns:a16="http://schemas.microsoft.com/office/drawing/2014/main" id="{A2B62AE3-00E9-CC74-FDC2-364E794B3ADF}"/>
              </a:ext>
            </a:extLst>
          </p:cNvPr>
          <p:cNvPicPr>
            <a:picLocks noChangeAspect="1"/>
          </p:cNvPicPr>
          <p:nvPr/>
        </p:nvPicPr>
        <p:blipFill>
          <a:blip r:embed="rId2"/>
          <a:stretch>
            <a:fillRect/>
          </a:stretch>
        </p:blipFill>
        <p:spPr>
          <a:xfrm>
            <a:off x="974986" y="2616450"/>
            <a:ext cx="10667771" cy="3707463"/>
          </a:xfrm>
          <a:prstGeom prst="rect">
            <a:avLst/>
          </a:prstGeom>
        </p:spPr>
      </p:pic>
    </p:spTree>
    <p:extLst>
      <p:ext uri="{BB962C8B-B14F-4D97-AF65-F5344CB8AC3E}">
        <p14:creationId xmlns:p14="http://schemas.microsoft.com/office/powerpoint/2010/main" val="275974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202936" y="3127248"/>
            <a:ext cx="5833872" cy="3529584"/>
          </a:xfrm>
        </p:spPr>
        <p:txBody>
          <a:bodyPr>
            <a:normAutofit fontScale="92500" lnSpcReduction="20000"/>
          </a:bodyPr>
          <a:lstStyle/>
          <a:p>
            <a:pPr algn="r"/>
            <a:r>
              <a:rPr lang="en-US" sz="1800" dirty="0">
                <a:solidFill>
                  <a:schemeClr val="bg1"/>
                </a:solidFill>
              </a:rPr>
              <a:t>Description of data</a:t>
            </a:r>
          </a:p>
          <a:p>
            <a:pPr algn="r"/>
            <a:r>
              <a:rPr lang="en-US" sz="1800" dirty="0">
                <a:solidFill>
                  <a:schemeClr val="bg1"/>
                </a:solidFill>
              </a:rPr>
              <a:t>Range of prices based on body type</a:t>
            </a:r>
          </a:p>
          <a:p>
            <a:pPr algn="r"/>
            <a:r>
              <a:rPr lang="en-US" sz="1800" dirty="0">
                <a:solidFill>
                  <a:schemeClr val="bg1"/>
                </a:solidFill>
              </a:rPr>
              <a:t>Is the power of car enough</a:t>
            </a:r>
          </a:p>
          <a:p>
            <a:pPr algn="r"/>
            <a:r>
              <a:rPr lang="en-US" dirty="0"/>
              <a:t>Mileage and price</a:t>
            </a:r>
          </a:p>
          <a:p>
            <a:pPr algn="r"/>
            <a:r>
              <a:rPr lang="en-US" sz="1800" dirty="0">
                <a:solidFill>
                  <a:schemeClr val="bg1"/>
                </a:solidFill>
              </a:rPr>
              <a:t>Best selling </a:t>
            </a:r>
            <a:r>
              <a:rPr lang="en-US" dirty="0"/>
              <a:t>cities</a:t>
            </a:r>
          </a:p>
          <a:p>
            <a:pPr algn="r"/>
            <a:r>
              <a:rPr lang="en-US" sz="1800" dirty="0">
                <a:solidFill>
                  <a:schemeClr val="bg1"/>
                </a:solidFill>
              </a:rPr>
              <a:t>Price with the Year Model</a:t>
            </a:r>
          </a:p>
          <a:p>
            <a:pPr algn="r"/>
            <a:r>
              <a:rPr lang="en-US" sz="1800" dirty="0">
                <a:solidFill>
                  <a:schemeClr val="bg1"/>
                </a:solidFill>
              </a:rPr>
              <a:t>Car  Assembly</a:t>
            </a:r>
          </a:p>
          <a:p>
            <a:pPr algn="r"/>
            <a:r>
              <a:rPr lang="en-US" sz="1800" dirty="0">
                <a:solidFill>
                  <a:schemeClr val="bg1"/>
                </a:solidFill>
              </a:rPr>
              <a:t>Car Transmission</a:t>
            </a:r>
          </a:p>
          <a:p>
            <a:pPr algn="r"/>
            <a:r>
              <a:rPr lang="en-US" sz="1800" dirty="0">
                <a:solidFill>
                  <a:schemeClr val="bg1"/>
                </a:solidFill>
              </a:rPr>
              <a:t>Open Markets </a:t>
            </a:r>
          </a:p>
          <a:p>
            <a:pPr algn="r"/>
            <a:r>
              <a:rPr lang="en-US" sz="1800" dirty="0">
                <a:solidFill>
                  <a:schemeClr val="bg1"/>
                </a:solidFill>
              </a:rPr>
              <a:t> City of registration</a:t>
            </a:r>
          </a:p>
          <a:p>
            <a:pPr algn="r"/>
            <a:r>
              <a:rPr lang="en-US" sz="1800" dirty="0">
                <a:solidFill>
                  <a:schemeClr val="bg1"/>
                </a:solidFill>
              </a:rPr>
              <a:t>Price and age</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767098" y="1720068"/>
            <a:ext cx="3225840" cy="365125"/>
          </a:xfrm>
        </p:spPr>
        <p:txBody>
          <a:bodyPr/>
          <a:lstStyle/>
          <a:p>
            <a:r>
              <a:rPr lang="en-US" dirty="0"/>
              <a:t>How to Buy and sell used car</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pic>
        <p:nvPicPr>
          <p:cNvPr id="11" name="Picture Placeholder 10" descr="A picture containing application&#10;&#10;Description automatically generated">
            <a:extLst>
              <a:ext uri="{FF2B5EF4-FFF2-40B4-BE49-F238E27FC236}">
                <a16:creationId xmlns:a16="http://schemas.microsoft.com/office/drawing/2014/main" id="{3319DF64-E1A6-D4C1-4FD4-5B130100EB0D}"/>
              </a:ext>
            </a:extLst>
          </p:cNvPr>
          <p:cNvPicPr>
            <a:picLocks noGrp="1" noChangeAspect="1"/>
          </p:cNvPicPr>
          <p:nvPr>
            <p:ph type="pic" sz="quarter" idx="14"/>
          </p:nvPr>
        </p:nvPicPr>
        <p:blipFill rotWithShape="1">
          <a:blip r:embed="rId2"/>
          <a:srcRect l="4016" t="740" r="-5742" b="-740"/>
          <a:stretch/>
        </p:blipFill>
        <p:spPr>
          <a:xfrm>
            <a:off x="1028385" y="2564813"/>
            <a:ext cx="6264841" cy="3707971"/>
          </a:xfrm>
        </p:spPr>
      </p:pic>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08642" y="1187724"/>
            <a:ext cx="10836998" cy="2340864"/>
          </a:xfrm>
        </p:spPr>
        <p:txBody>
          <a:bodyPr/>
          <a:lstStyle/>
          <a:p>
            <a:pPr algn="r"/>
            <a:r>
              <a:rPr lang="en-US" sz="6000" dirty="0">
                <a:solidFill>
                  <a:schemeClr val="bg1"/>
                </a:solidFill>
              </a:rPr>
              <a:t>Car transmission </a:t>
            </a:r>
          </a:p>
        </p:txBody>
      </p:sp>
    </p:spTree>
    <p:extLst>
      <p:ext uri="{BB962C8B-B14F-4D97-AF65-F5344CB8AC3E}">
        <p14:creationId xmlns:p14="http://schemas.microsoft.com/office/powerpoint/2010/main" val="3003465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56072"/>
            <a:ext cx="10515600" cy="1325563"/>
          </a:xfrm>
        </p:spPr>
        <p:txBody>
          <a:bodyPr>
            <a:normAutofit/>
          </a:bodyPr>
          <a:lstStyle/>
          <a:p>
            <a:r>
              <a:rPr lang="en-US" sz="5400" dirty="0"/>
              <a:t>Car Transmission  </a:t>
            </a:r>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1607371" y="483827"/>
            <a:ext cx="6208605" cy="18356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It represent a critical feature that distinguish prices over years as the car that is collected outside the country  is more expensive that the local collected one</a:t>
            </a:r>
          </a:p>
        </p:txBody>
      </p:sp>
      <p:pic>
        <p:nvPicPr>
          <p:cNvPr id="4" name="Picture 3">
            <a:extLst>
              <a:ext uri="{FF2B5EF4-FFF2-40B4-BE49-F238E27FC236}">
                <a16:creationId xmlns:a16="http://schemas.microsoft.com/office/drawing/2014/main" id="{0B3E58F2-991F-4619-F821-FEA917A01198}"/>
              </a:ext>
            </a:extLst>
          </p:cNvPr>
          <p:cNvPicPr>
            <a:picLocks noChangeAspect="1"/>
          </p:cNvPicPr>
          <p:nvPr/>
        </p:nvPicPr>
        <p:blipFill rotWithShape="1">
          <a:blip r:embed="rId2"/>
          <a:srcRect l="6944" t="2477" r="11824"/>
          <a:stretch/>
        </p:blipFill>
        <p:spPr>
          <a:xfrm>
            <a:off x="992908" y="2458488"/>
            <a:ext cx="10206183" cy="3915685"/>
          </a:xfrm>
          <a:prstGeom prst="rect">
            <a:avLst/>
          </a:prstGeom>
        </p:spPr>
      </p:pic>
    </p:spTree>
    <p:extLst>
      <p:ext uri="{BB962C8B-B14F-4D97-AF65-F5344CB8AC3E}">
        <p14:creationId xmlns:p14="http://schemas.microsoft.com/office/powerpoint/2010/main" val="135031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08642" y="1187724"/>
            <a:ext cx="10836998" cy="2340864"/>
          </a:xfrm>
        </p:spPr>
        <p:txBody>
          <a:bodyPr/>
          <a:lstStyle/>
          <a:p>
            <a:pPr algn="r"/>
            <a:r>
              <a:rPr lang="en-US" sz="6000" dirty="0">
                <a:solidFill>
                  <a:schemeClr val="bg1"/>
                </a:solidFill>
              </a:rPr>
              <a:t> City of </a:t>
            </a:r>
            <a:r>
              <a:rPr lang="en-US" sz="6000" dirty="0" err="1">
                <a:solidFill>
                  <a:schemeClr val="bg1"/>
                </a:solidFill>
              </a:rPr>
              <a:t>regitration</a:t>
            </a:r>
            <a:endParaRPr lang="en-US" sz="6000" dirty="0">
              <a:solidFill>
                <a:schemeClr val="bg1"/>
              </a:solidFill>
            </a:endParaRPr>
          </a:p>
        </p:txBody>
      </p:sp>
    </p:spTree>
    <p:extLst>
      <p:ext uri="{BB962C8B-B14F-4D97-AF65-F5344CB8AC3E}">
        <p14:creationId xmlns:p14="http://schemas.microsoft.com/office/powerpoint/2010/main" val="1729648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56072"/>
            <a:ext cx="10515600" cy="1325563"/>
          </a:xfrm>
        </p:spPr>
        <p:txBody>
          <a:bodyPr>
            <a:normAutofit/>
          </a:bodyPr>
          <a:lstStyle/>
          <a:p>
            <a:r>
              <a:rPr lang="en-US" sz="5400" dirty="0"/>
              <a:t>City of registration </a:t>
            </a:r>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1084922" y="269759"/>
            <a:ext cx="6208605" cy="18356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The city of registration is not a very critical feature that affect the price  as it has so much variety </a:t>
            </a:r>
          </a:p>
        </p:txBody>
      </p:sp>
      <p:pic>
        <p:nvPicPr>
          <p:cNvPr id="5" name="Picture 4">
            <a:extLst>
              <a:ext uri="{FF2B5EF4-FFF2-40B4-BE49-F238E27FC236}">
                <a16:creationId xmlns:a16="http://schemas.microsoft.com/office/drawing/2014/main" id="{664307A3-F511-63FB-5CED-91C110D34BE8}"/>
              </a:ext>
            </a:extLst>
          </p:cNvPr>
          <p:cNvPicPr>
            <a:picLocks noChangeAspect="1"/>
          </p:cNvPicPr>
          <p:nvPr/>
        </p:nvPicPr>
        <p:blipFill>
          <a:blip r:embed="rId2"/>
          <a:stretch>
            <a:fillRect/>
          </a:stretch>
        </p:blipFill>
        <p:spPr>
          <a:xfrm rot="16200000">
            <a:off x="4017022" y="-1116789"/>
            <a:ext cx="4527796" cy="10882264"/>
          </a:xfrm>
          <a:prstGeom prst="rect">
            <a:avLst/>
          </a:prstGeom>
        </p:spPr>
      </p:pic>
    </p:spTree>
    <p:extLst>
      <p:ext uri="{BB962C8B-B14F-4D97-AF65-F5344CB8AC3E}">
        <p14:creationId xmlns:p14="http://schemas.microsoft.com/office/powerpoint/2010/main" val="381830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56072"/>
            <a:ext cx="10515600" cy="1325563"/>
          </a:xfrm>
        </p:spPr>
        <p:txBody>
          <a:bodyPr>
            <a:normAutofit/>
          </a:bodyPr>
          <a:lstStyle/>
          <a:p>
            <a:r>
              <a:rPr lang="en-US" sz="5400" dirty="0"/>
              <a:t>City of registration </a:t>
            </a:r>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912906" y="1446710"/>
            <a:ext cx="6208605" cy="18356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The number of cars in Pakistan is concentrated in some city this back :</a:t>
            </a:r>
          </a:p>
          <a:p>
            <a:r>
              <a:rPr lang="en-US" sz="1800" dirty="0"/>
              <a:t>	-The availability of government services </a:t>
            </a:r>
          </a:p>
          <a:p>
            <a:r>
              <a:rPr lang="en-US" sz="1800" dirty="0"/>
              <a:t>	-The population of these cities </a:t>
            </a:r>
          </a:p>
        </p:txBody>
      </p:sp>
      <p:pic>
        <p:nvPicPr>
          <p:cNvPr id="4" name="Picture 3">
            <a:extLst>
              <a:ext uri="{FF2B5EF4-FFF2-40B4-BE49-F238E27FC236}">
                <a16:creationId xmlns:a16="http://schemas.microsoft.com/office/drawing/2014/main" id="{02197228-10EE-BCC4-6609-40D806DDCCF7}"/>
              </a:ext>
            </a:extLst>
          </p:cNvPr>
          <p:cNvPicPr>
            <a:picLocks noChangeAspect="1"/>
          </p:cNvPicPr>
          <p:nvPr/>
        </p:nvPicPr>
        <p:blipFill>
          <a:blip r:embed="rId2"/>
          <a:stretch>
            <a:fillRect/>
          </a:stretch>
        </p:blipFill>
        <p:spPr>
          <a:xfrm rot="16200000">
            <a:off x="4688988" y="-334668"/>
            <a:ext cx="3387774" cy="10621818"/>
          </a:xfrm>
          <a:prstGeom prst="rect">
            <a:avLst/>
          </a:prstGeom>
        </p:spPr>
      </p:pic>
    </p:spTree>
    <p:extLst>
      <p:ext uri="{BB962C8B-B14F-4D97-AF65-F5344CB8AC3E}">
        <p14:creationId xmlns:p14="http://schemas.microsoft.com/office/powerpoint/2010/main" val="1304909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pPr algn="r"/>
            <a:r>
              <a:rPr lang="en-US" sz="6000" dirty="0">
                <a:solidFill>
                  <a:schemeClr val="bg1"/>
                </a:solidFill>
              </a:rPr>
              <a:t>Price And age</a:t>
            </a:r>
          </a:p>
        </p:txBody>
      </p:sp>
    </p:spTree>
    <p:extLst>
      <p:ext uri="{BB962C8B-B14F-4D97-AF65-F5344CB8AC3E}">
        <p14:creationId xmlns:p14="http://schemas.microsoft.com/office/powerpoint/2010/main" val="951597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494968"/>
            <a:ext cx="10515600" cy="1325563"/>
          </a:xfrm>
        </p:spPr>
        <p:txBody>
          <a:bodyPr>
            <a:normAutofit/>
          </a:bodyPr>
          <a:lstStyle/>
          <a:p>
            <a:r>
              <a:rPr lang="en-US" sz="5400" dirty="0"/>
              <a:t>Car age</a:t>
            </a:r>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1406835" y="494968"/>
            <a:ext cx="6208605" cy="18356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As the gets older its price gets lower</a:t>
            </a:r>
          </a:p>
        </p:txBody>
      </p:sp>
      <p:pic>
        <p:nvPicPr>
          <p:cNvPr id="4" name="Picture 3">
            <a:extLst>
              <a:ext uri="{FF2B5EF4-FFF2-40B4-BE49-F238E27FC236}">
                <a16:creationId xmlns:a16="http://schemas.microsoft.com/office/drawing/2014/main" id="{BB40D508-0BFF-8AEB-3C65-FD12E27E1529}"/>
              </a:ext>
            </a:extLst>
          </p:cNvPr>
          <p:cNvPicPr>
            <a:picLocks noChangeAspect="1"/>
          </p:cNvPicPr>
          <p:nvPr/>
        </p:nvPicPr>
        <p:blipFill>
          <a:blip r:embed="rId2"/>
          <a:stretch>
            <a:fillRect/>
          </a:stretch>
        </p:blipFill>
        <p:spPr>
          <a:xfrm>
            <a:off x="5046562" y="2569581"/>
            <a:ext cx="6979534" cy="3928460"/>
          </a:xfrm>
          <a:prstGeom prst="rect">
            <a:avLst/>
          </a:prstGeom>
        </p:spPr>
      </p:pic>
      <p:pic>
        <p:nvPicPr>
          <p:cNvPr id="1026" name="Picture 2">
            <a:extLst>
              <a:ext uri="{FF2B5EF4-FFF2-40B4-BE49-F238E27FC236}">
                <a16:creationId xmlns:a16="http://schemas.microsoft.com/office/drawing/2014/main" id="{386F63BD-EB2D-E093-660B-FCB1A2EF2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9" y="2569580"/>
            <a:ext cx="4310946" cy="3928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305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08642" y="1187724"/>
            <a:ext cx="10836998" cy="2340864"/>
          </a:xfrm>
        </p:spPr>
        <p:txBody>
          <a:bodyPr/>
          <a:lstStyle/>
          <a:p>
            <a:pPr algn="r"/>
            <a:r>
              <a:rPr lang="en-US" sz="6000" dirty="0">
                <a:solidFill>
                  <a:schemeClr val="bg1"/>
                </a:solidFill>
              </a:rPr>
              <a:t>Open Markets</a:t>
            </a:r>
          </a:p>
        </p:txBody>
      </p:sp>
    </p:spTree>
    <p:extLst>
      <p:ext uri="{BB962C8B-B14F-4D97-AF65-F5344CB8AC3E}">
        <p14:creationId xmlns:p14="http://schemas.microsoft.com/office/powerpoint/2010/main" val="4281453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56072"/>
            <a:ext cx="10515600" cy="1325563"/>
          </a:xfrm>
        </p:spPr>
        <p:txBody>
          <a:bodyPr>
            <a:normAutofit/>
          </a:bodyPr>
          <a:lstStyle/>
          <a:p>
            <a:r>
              <a:rPr lang="en-US" sz="5400" dirty="0"/>
              <a:t>Open Markets</a:t>
            </a:r>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1383686" y="1593356"/>
            <a:ext cx="6208605" cy="18356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b="0" dirty="0">
                <a:latin typeface="Times New Roman" panose="02020603050405020304" pitchFamily="18" charset="0"/>
                <a:cs typeface="Times New Roman" panose="02020603050405020304" pitchFamily="18" charset="0"/>
              </a:rPr>
              <a:t>Some cities has lack of body types that is sold in its markets, so this an opportunity sell new body types and newer cars .</a:t>
            </a:r>
          </a:p>
          <a:p>
            <a:r>
              <a:rPr lang="en-US" sz="1800" b="0" dirty="0">
                <a:latin typeface="Times New Roman" panose="02020603050405020304" pitchFamily="18" charset="0"/>
                <a:cs typeface="Times New Roman" panose="02020603050405020304" pitchFamily="18" charset="0"/>
              </a:rPr>
              <a:t>This charts represent six cities </a:t>
            </a:r>
          </a:p>
          <a:p>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800" dirty="0"/>
          </a:p>
        </p:txBody>
      </p:sp>
      <p:pic>
        <p:nvPicPr>
          <p:cNvPr id="5" name="Picture 4">
            <a:extLst>
              <a:ext uri="{FF2B5EF4-FFF2-40B4-BE49-F238E27FC236}">
                <a16:creationId xmlns:a16="http://schemas.microsoft.com/office/drawing/2014/main" id="{A9485D1B-F0F1-8546-01AA-C2A491967AA7}"/>
              </a:ext>
            </a:extLst>
          </p:cNvPr>
          <p:cNvPicPr>
            <a:picLocks noChangeAspect="1"/>
          </p:cNvPicPr>
          <p:nvPr/>
        </p:nvPicPr>
        <p:blipFill>
          <a:blip r:embed="rId2"/>
          <a:stretch>
            <a:fillRect/>
          </a:stretch>
        </p:blipFill>
        <p:spPr>
          <a:xfrm>
            <a:off x="4562764" y="2511178"/>
            <a:ext cx="5922277" cy="3429000"/>
          </a:xfrm>
          <a:prstGeom prst="rect">
            <a:avLst/>
          </a:prstGeom>
        </p:spPr>
      </p:pic>
    </p:spTree>
    <p:extLst>
      <p:ext uri="{BB962C8B-B14F-4D97-AF65-F5344CB8AC3E}">
        <p14:creationId xmlns:p14="http://schemas.microsoft.com/office/powerpoint/2010/main" val="3816775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56072"/>
            <a:ext cx="10515600" cy="1325563"/>
          </a:xfrm>
        </p:spPr>
        <p:txBody>
          <a:bodyPr>
            <a:normAutofit/>
          </a:bodyPr>
          <a:lstStyle/>
          <a:p>
            <a:r>
              <a:rPr lang="en-US" sz="5400" dirty="0"/>
              <a:t>Open Markets</a:t>
            </a:r>
          </a:p>
        </p:txBody>
      </p:sp>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1383687" y="1593356"/>
            <a:ext cx="6175958" cy="1747373"/>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b="0" dirty="0">
                <a:latin typeface="Times New Roman" panose="02020603050405020304" pitchFamily="18" charset="0"/>
                <a:cs typeface="Times New Roman" panose="02020603050405020304" pitchFamily="18" charset="0"/>
              </a:rPr>
              <a:t>As the cars is concentrated in 4 to 5 cities so we can consider other cites as an open opportunities new markets we cans use this chance to sell more in proper prices</a:t>
            </a:r>
          </a:p>
          <a:p>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800" dirty="0"/>
          </a:p>
        </p:txBody>
      </p:sp>
      <p:pic>
        <p:nvPicPr>
          <p:cNvPr id="3" name="Picture 2">
            <a:extLst>
              <a:ext uri="{FF2B5EF4-FFF2-40B4-BE49-F238E27FC236}">
                <a16:creationId xmlns:a16="http://schemas.microsoft.com/office/drawing/2014/main" id="{EF3163BD-44C4-C4EA-2DD9-9D76BAEE8B4A}"/>
              </a:ext>
            </a:extLst>
          </p:cNvPr>
          <p:cNvPicPr>
            <a:picLocks noChangeAspect="1"/>
          </p:cNvPicPr>
          <p:nvPr/>
        </p:nvPicPr>
        <p:blipFill>
          <a:blip r:embed="rId2"/>
          <a:stretch>
            <a:fillRect/>
          </a:stretch>
        </p:blipFill>
        <p:spPr>
          <a:xfrm rot="16200000">
            <a:off x="4670881" y="-986518"/>
            <a:ext cx="3387774" cy="10621818"/>
          </a:xfrm>
          <a:prstGeom prst="rect">
            <a:avLst/>
          </a:prstGeom>
        </p:spPr>
      </p:pic>
    </p:spTree>
    <p:extLst>
      <p:ext uri="{BB962C8B-B14F-4D97-AF65-F5344CB8AC3E}">
        <p14:creationId xmlns:p14="http://schemas.microsoft.com/office/powerpoint/2010/main" val="349893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b="0" i="0" dirty="0">
                <a:solidFill>
                  <a:srgbClr val="3C4043"/>
                </a:solidFill>
                <a:effectLst/>
                <a:latin typeface="Inter"/>
              </a:rPr>
              <a:t>This dataset contains data about more than 75,000 used vehicles for sale in Pakistan. This dataset can be used to compare vehicle prices and other features with other vehicles , addition and removal of some features from vehicles will affect the price of vehicle.</a:t>
            </a:r>
            <a:endParaRPr lang="en-US"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7" name="Picture Placeholder 6">
            <a:extLst>
              <a:ext uri="{FF2B5EF4-FFF2-40B4-BE49-F238E27FC236}">
                <a16:creationId xmlns:a16="http://schemas.microsoft.com/office/drawing/2014/main" id="{15D5B92A-6F82-F3AF-C0AF-84EC51A91D94}"/>
              </a:ext>
            </a:extLst>
          </p:cNvPr>
          <p:cNvPicPr>
            <a:picLocks noGrp="1" noChangeAspect="1"/>
          </p:cNvPicPr>
          <p:nvPr>
            <p:ph type="pic" sz="quarter" idx="13"/>
          </p:nvPr>
        </p:nvPicPr>
        <p:blipFill>
          <a:blip r:embed="rId2"/>
          <a:srcRect l="21429" r="21429"/>
          <a:stretch>
            <a:fillRect/>
          </a:stretch>
        </p:blipFill>
        <p:spPr/>
      </p:pic>
    </p:spTree>
    <p:extLst>
      <p:ext uri="{BB962C8B-B14F-4D97-AF65-F5344CB8AC3E}">
        <p14:creationId xmlns:p14="http://schemas.microsoft.com/office/powerpoint/2010/main" val="36533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lstStyle/>
          <a:p>
            <a:r>
              <a:rPr lang="en-US" dirty="0"/>
              <a:t>If  you put the year model , body type , transmission and assembly .</a:t>
            </a:r>
          </a:p>
          <a:p>
            <a:r>
              <a:rPr lang="en-US" dirty="0"/>
              <a:t>Putting in consideration the city you celling your car at and the city of registration of the car this might be a proper indication of the price you will get either you are celling or buying . </a:t>
            </a:r>
          </a:p>
        </p:txBody>
      </p: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Presentation Title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30</a:t>
            </a:fld>
            <a:endParaRPr lang="en-US" dirty="0"/>
          </a:p>
        </p:txBody>
      </p:sp>
      <p:pic>
        <p:nvPicPr>
          <p:cNvPr id="15" name="Picture Placeholder 14" descr="Whiteboard&#10;&#10;Description automatically generated">
            <a:extLst>
              <a:ext uri="{FF2B5EF4-FFF2-40B4-BE49-F238E27FC236}">
                <a16:creationId xmlns:a16="http://schemas.microsoft.com/office/drawing/2014/main" id="{B37C2A23-D9FA-0CE8-7FF9-F91F353FFDD1}"/>
              </a:ext>
            </a:extLst>
          </p:cNvPr>
          <p:cNvPicPr>
            <a:picLocks noGrp="1" noChangeAspect="1"/>
          </p:cNvPicPr>
          <p:nvPr>
            <p:ph type="pic" sz="quarter" idx="15"/>
          </p:nvPr>
        </p:nvPicPr>
        <p:blipFill rotWithShape="1">
          <a:blip r:embed="rId2"/>
          <a:srcRect t="665" b="9062"/>
          <a:stretch/>
        </p:blipFill>
        <p:spPr>
          <a:xfrm>
            <a:off x="3044952" y="301752"/>
            <a:ext cx="2459736" cy="2505456"/>
          </a:xfrm>
        </p:spPr>
      </p:pic>
      <p:pic>
        <p:nvPicPr>
          <p:cNvPr id="21" name="Picture Placeholder 20" descr="A group of cars parked in a parking lot&#10;&#10;Description automatically generated with medium confidence">
            <a:extLst>
              <a:ext uri="{FF2B5EF4-FFF2-40B4-BE49-F238E27FC236}">
                <a16:creationId xmlns:a16="http://schemas.microsoft.com/office/drawing/2014/main" id="{C6008F35-0D68-C8A8-D492-FAA9BF0E25B1}"/>
              </a:ext>
            </a:extLst>
          </p:cNvPr>
          <p:cNvPicPr>
            <a:picLocks noGrp="1" noChangeAspect="1"/>
          </p:cNvPicPr>
          <p:nvPr>
            <p:ph type="pic" sz="quarter" idx="14"/>
          </p:nvPr>
        </p:nvPicPr>
        <p:blipFill>
          <a:blip r:embed="rId3"/>
          <a:srcRect l="20921" r="20921"/>
          <a:stretch>
            <a:fillRect/>
          </a:stretch>
        </p:blipFill>
        <p:spPr/>
      </p:pic>
      <p:pic>
        <p:nvPicPr>
          <p:cNvPr id="28" name="Picture Placeholder 27" descr="A person standing in a parking lot full of cars&#10;&#10;Description automatically generated with medium confidence">
            <a:extLst>
              <a:ext uri="{FF2B5EF4-FFF2-40B4-BE49-F238E27FC236}">
                <a16:creationId xmlns:a16="http://schemas.microsoft.com/office/drawing/2014/main" id="{058CAF88-203F-3B68-686A-099333F115FD}"/>
              </a:ext>
            </a:extLst>
          </p:cNvPr>
          <p:cNvPicPr>
            <a:picLocks noGrp="1" noChangeAspect="1"/>
          </p:cNvPicPr>
          <p:nvPr>
            <p:ph type="pic" sz="quarter" idx="13"/>
          </p:nvPr>
        </p:nvPicPr>
        <p:blipFill>
          <a:blip r:embed="rId4"/>
          <a:srcRect t="533" b="533"/>
          <a:stretch>
            <a:fillRect/>
          </a:stretch>
        </p:blipFill>
        <p:spPr/>
      </p:pic>
    </p:spTree>
    <p:extLst>
      <p:ext uri="{BB962C8B-B14F-4D97-AF65-F5344CB8AC3E}">
        <p14:creationId xmlns:p14="http://schemas.microsoft.com/office/powerpoint/2010/main" val="3584772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31</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708205" y="1778962"/>
            <a:ext cx="3108052" cy="365125"/>
          </a:xfrm>
        </p:spPr>
        <p:txBody>
          <a:bodyPr/>
          <a:lstStyle/>
          <a:p>
            <a:r>
              <a:rPr lang="en-US" dirty="0"/>
              <a:t>How to sell of buy used car</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760720" y="3127248"/>
            <a:ext cx="5276088" cy="1259064"/>
          </a:xfrm>
        </p:spPr>
        <p:txBody>
          <a:bodyPr/>
          <a:lstStyle/>
          <a:p>
            <a:r>
              <a:rPr lang="en-US" dirty="0"/>
              <a:t>Ziad Elassal</a:t>
            </a:r>
          </a:p>
          <a:p>
            <a:r>
              <a:rPr lang="en-US" dirty="0"/>
              <a:t>Email address ziad.seng@gmail.com</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
        <p:nvSpPr>
          <p:cNvPr id="3" name="TextBox 2">
            <a:extLst>
              <a:ext uri="{FF2B5EF4-FFF2-40B4-BE49-F238E27FC236}">
                <a16:creationId xmlns:a16="http://schemas.microsoft.com/office/drawing/2014/main" id="{D81A8175-13AC-7185-0FB3-482AC17973E6}"/>
              </a:ext>
            </a:extLst>
          </p:cNvPr>
          <p:cNvSpPr txBox="1"/>
          <p:nvPr/>
        </p:nvSpPr>
        <p:spPr>
          <a:xfrm>
            <a:off x="2305139" y="2955968"/>
            <a:ext cx="6097508" cy="369332"/>
          </a:xfrm>
          <a:prstGeom prst="rect">
            <a:avLst/>
          </a:prstGeom>
          <a:noFill/>
        </p:spPr>
        <p:txBody>
          <a:bodyPr wrap="square">
            <a:spAutoFit/>
          </a:bodyPr>
          <a:lstStyle/>
          <a:p>
            <a:pPr algn="r"/>
            <a:r>
              <a:rPr lang="en-US" sz="1800" dirty="0">
                <a:solidFill>
                  <a:schemeClr val="bg1"/>
                </a:solidFill>
              </a:rPr>
              <a:t>Best selling </a:t>
            </a:r>
            <a:r>
              <a:rPr lang="en-US" dirty="0"/>
              <a:t>cities</a:t>
            </a:r>
          </a:p>
        </p:txBody>
      </p:sp>
    </p:spTree>
    <p:extLst>
      <p:ext uri="{BB962C8B-B14F-4D97-AF65-F5344CB8AC3E}">
        <p14:creationId xmlns:p14="http://schemas.microsoft.com/office/powerpoint/2010/main" val="92731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pPr algn="r"/>
            <a:r>
              <a:rPr lang="en-US" sz="6000" dirty="0">
                <a:solidFill>
                  <a:schemeClr val="bg1"/>
                </a:solidFill>
              </a:rPr>
              <a:t>Description of data</a:t>
            </a:r>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Data Head</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5</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F84C8923-D4EF-3EE1-4D22-F46A001A578F}"/>
              </a:ext>
            </a:extLst>
          </p:cNvPr>
          <p:cNvPicPr>
            <a:picLocks noChangeAspect="1"/>
          </p:cNvPicPr>
          <p:nvPr/>
        </p:nvPicPr>
        <p:blipFill>
          <a:blip r:embed="rId2"/>
          <a:stretch>
            <a:fillRect/>
          </a:stretch>
        </p:blipFill>
        <p:spPr>
          <a:xfrm>
            <a:off x="838200" y="1825625"/>
            <a:ext cx="9526329" cy="3991532"/>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Nulls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6</a:t>
            </a:fld>
            <a:endParaRPr lang="en-US" b="1" cap="all" spc="100" dirty="0">
              <a:solidFill>
                <a:schemeClr val="accent2"/>
              </a:solidFill>
            </a:endParaRPr>
          </a:p>
        </p:txBody>
      </p:sp>
      <p:pic>
        <p:nvPicPr>
          <p:cNvPr id="8" name="Picture 7">
            <a:extLst>
              <a:ext uri="{FF2B5EF4-FFF2-40B4-BE49-F238E27FC236}">
                <a16:creationId xmlns:a16="http://schemas.microsoft.com/office/drawing/2014/main" id="{8C6E961A-B78C-EEDE-A90A-110E69548490}"/>
              </a:ext>
            </a:extLst>
          </p:cNvPr>
          <p:cNvPicPr>
            <a:picLocks noChangeAspect="1"/>
          </p:cNvPicPr>
          <p:nvPr/>
        </p:nvPicPr>
        <p:blipFill>
          <a:blip r:embed="rId2"/>
          <a:stretch>
            <a:fillRect/>
          </a:stretch>
        </p:blipFill>
        <p:spPr>
          <a:xfrm>
            <a:off x="838200" y="1921111"/>
            <a:ext cx="6503840" cy="1210016"/>
          </a:xfrm>
          <a:prstGeom prst="rect">
            <a:avLst/>
          </a:prstGeom>
        </p:spPr>
      </p:pic>
      <p:pic>
        <p:nvPicPr>
          <p:cNvPr id="10" name="Picture 9">
            <a:extLst>
              <a:ext uri="{FF2B5EF4-FFF2-40B4-BE49-F238E27FC236}">
                <a16:creationId xmlns:a16="http://schemas.microsoft.com/office/drawing/2014/main" id="{31D19AC6-46DB-824E-686F-3EFA52EC9FE9}"/>
              </a:ext>
            </a:extLst>
          </p:cNvPr>
          <p:cNvPicPr>
            <a:picLocks noChangeAspect="1"/>
          </p:cNvPicPr>
          <p:nvPr/>
        </p:nvPicPr>
        <p:blipFill>
          <a:blip r:embed="rId3"/>
          <a:stretch>
            <a:fillRect/>
          </a:stretch>
        </p:blipFill>
        <p:spPr>
          <a:xfrm>
            <a:off x="963022" y="3210597"/>
            <a:ext cx="3944980" cy="1210015"/>
          </a:xfrm>
          <a:prstGeom prst="rect">
            <a:avLst/>
          </a:prstGeom>
        </p:spPr>
      </p:pic>
      <p:pic>
        <p:nvPicPr>
          <p:cNvPr id="12" name="Picture Placeholder 6">
            <a:extLst>
              <a:ext uri="{FF2B5EF4-FFF2-40B4-BE49-F238E27FC236}">
                <a16:creationId xmlns:a16="http://schemas.microsoft.com/office/drawing/2014/main" id="{FBEF628A-0156-5387-6417-4BDB82A8E8CF}"/>
              </a:ext>
            </a:extLst>
          </p:cNvPr>
          <p:cNvPicPr>
            <a:picLocks noChangeAspect="1"/>
          </p:cNvPicPr>
          <p:nvPr/>
        </p:nvPicPr>
        <p:blipFill rotWithShape="1">
          <a:blip r:embed="rId4"/>
          <a:srcRect l="17159" t="-590" r="19026" b="590"/>
          <a:stretch/>
        </p:blipFill>
        <p:spPr>
          <a:xfrm>
            <a:off x="732693" y="365125"/>
            <a:ext cx="2758654" cy="109056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pic>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597528" y="1626003"/>
            <a:ext cx="10836998" cy="2340864"/>
          </a:xfrm>
        </p:spPr>
        <p:txBody>
          <a:bodyPr/>
          <a:lstStyle/>
          <a:p>
            <a:pPr algn="r"/>
            <a:r>
              <a:rPr lang="en-US" sz="6000" dirty="0">
                <a:solidFill>
                  <a:schemeClr val="bg1"/>
                </a:solidFill>
              </a:rPr>
              <a:t>Range of prices based on body type</a:t>
            </a:r>
          </a:p>
        </p:txBody>
      </p:sp>
    </p:spTree>
    <p:extLst>
      <p:ext uri="{BB962C8B-B14F-4D97-AF65-F5344CB8AC3E}">
        <p14:creationId xmlns:p14="http://schemas.microsoft.com/office/powerpoint/2010/main" val="28215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EE276F-6626-FE94-6899-6CEFFD37A894}"/>
              </a:ext>
            </a:extLst>
          </p:cNvPr>
          <p:cNvSpPr>
            <a:spLocks noGrp="1"/>
          </p:cNvSpPr>
          <p:nvPr>
            <p:ph type="title"/>
          </p:nvPr>
        </p:nvSpPr>
        <p:spPr/>
        <p:txBody>
          <a:bodyPr/>
          <a:lstStyle/>
          <a:p>
            <a:r>
              <a:rPr lang="en-US" sz="4400" dirty="0"/>
              <a:t>prices based on body type</a:t>
            </a:r>
            <a:endParaRPr lang="en-US" dirty="0"/>
          </a:p>
        </p:txBody>
      </p:sp>
      <p:pic>
        <p:nvPicPr>
          <p:cNvPr id="6" name="Picture 5">
            <a:extLst>
              <a:ext uri="{FF2B5EF4-FFF2-40B4-BE49-F238E27FC236}">
                <a16:creationId xmlns:a16="http://schemas.microsoft.com/office/drawing/2014/main" id="{E20C3E81-7133-FEA7-6B00-91858DA2869C}"/>
              </a:ext>
            </a:extLst>
          </p:cNvPr>
          <p:cNvPicPr>
            <a:picLocks noChangeAspect="1"/>
          </p:cNvPicPr>
          <p:nvPr/>
        </p:nvPicPr>
        <p:blipFill>
          <a:blip r:embed="rId2"/>
          <a:stretch>
            <a:fillRect/>
          </a:stretch>
        </p:blipFill>
        <p:spPr>
          <a:xfrm>
            <a:off x="838201" y="1883704"/>
            <a:ext cx="5044439" cy="3971202"/>
          </a:xfrm>
          <a:prstGeom prst="rect">
            <a:avLst/>
          </a:prstGeom>
        </p:spPr>
      </p:pic>
      <p:sp>
        <p:nvSpPr>
          <p:cNvPr id="8" name="TextBox 7">
            <a:extLst>
              <a:ext uri="{FF2B5EF4-FFF2-40B4-BE49-F238E27FC236}">
                <a16:creationId xmlns:a16="http://schemas.microsoft.com/office/drawing/2014/main" id="{5CC153A9-6837-1657-D9D0-CA5BBFF0EACF}"/>
              </a:ext>
            </a:extLst>
          </p:cNvPr>
          <p:cNvSpPr txBox="1"/>
          <p:nvPr/>
        </p:nvSpPr>
        <p:spPr>
          <a:xfrm>
            <a:off x="1183740" y="5854906"/>
            <a:ext cx="8938033" cy="646331"/>
          </a:xfrm>
          <a:prstGeom prst="rect">
            <a:avLst/>
          </a:prstGeom>
          <a:noFill/>
        </p:spPr>
        <p:txBody>
          <a:bodyPr wrap="square">
            <a:spAutoFit/>
          </a:bodyPr>
          <a:lstStyle/>
          <a:p>
            <a:r>
              <a:rPr lang="en-US" sz="1800" dirty="0"/>
              <a:t>This gives some intuition about the proper range </a:t>
            </a:r>
            <a:r>
              <a:rPr lang="en-US" dirty="0"/>
              <a:t>of </a:t>
            </a:r>
            <a:r>
              <a:rPr lang="en-US" sz="1800" dirty="0"/>
              <a:t> price for each body type but it also affects with other features</a:t>
            </a:r>
            <a:endParaRPr lang="en-US" dirty="0"/>
          </a:p>
        </p:txBody>
      </p:sp>
      <p:pic>
        <p:nvPicPr>
          <p:cNvPr id="3" name="Picture 2">
            <a:extLst>
              <a:ext uri="{FF2B5EF4-FFF2-40B4-BE49-F238E27FC236}">
                <a16:creationId xmlns:a16="http://schemas.microsoft.com/office/drawing/2014/main" id="{798ABD63-27F8-7E3F-EB75-6323787252CF}"/>
              </a:ext>
            </a:extLst>
          </p:cNvPr>
          <p:cNvPicPr>
            <a:picLocks noChangeAspect="1"/>
          </p:cNvPicPr>
          <p:nvPr/>
        </p:nvPicPr>
        <p:blipFill>
          <a:blip r:embed="rId3"/>
          <a:stretch>
            <a:fillRect/>
          </a:stretch>
        </p:blipFill>
        <p:spPr>
          <a:xfrm>
            <a:off x="5966188" y="2145803"/>
            <a:ext cx="5626372" cy="3709103"/>
          </a:xfrm>
          <a:prstGeom prst="rect">
            <a:avLst/>
          </a:prstGeom>
        </p:spPr>
      </p:pic>
    </p:spTree>
    <p:extLst>
      <p:ext uri="{BB962C8B-B14F-4D97-AF65-F5344CB8AC3E}">
        <p14:creationId xmlns:p14="http://schemas.microsoft.com/office/powerpoint/2010/main" val="176937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99176" y="1743697"/>
            <a:ext cx="10836998" cy="2340864"/>
          </a:xfrm>
        </p:spPr>
        <p:txBody>
          <a:bodyPr/>
          <a:lstStyle/>
          <a:p>
            <a:pPr algn="r"/>
            <a:r>
              <a:rPr lang="en-US" sz="6000" dirty="0">
                <a:solidFill>
                  <a:schemeClr val="bg1"/>
                </a:solidFill>
              </a:rPr>
              <a:t>Is the power of car enough</a:t>
            </a:r>
          </a:p>
        </p:txBody>
      </p:sp>
    </p:spTree>
    <p:extLst>
      <p:ext uri="{BB962C8B-B14F-4D97-AF65-F5344CB8AC3E}">
        <p14:creationId xmlns:p14="http://schemas.microsoft.com/office/powerpoint/2010/main" val="1237703307"/>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FEA67D20E614FA1096A651223DC6F" ma:contentTypeVersion="11" ma:contentTypeDescription="Create a new document." ma:contentTypeScope="" ma:versionID="00191b93633d2f6b4f060d6e2e59c049">
  <xsd:schema xmlns:xsd="http://www.w3.org/2001/XMLSchema" xmlns:xs="http://www.w3.org/2001/XMLSchema" xmlns:p="http://schemas.microsoft.com/office/2006/metadata/properties" xmlns:ns3="d430d1a6-70d7-4642-9898-3ccc138e6ab8" xmlns:ns4="8d63a600-9379-44d9-bd6b-f3567611ae96" targetNamespace="http://schemas.microsoft.com/office/2006/metadata/properties" ma:root="true" ma:fieldsID="67aa148ec82ebf6de9efe30d225265b9" ns3:_="" ns4:_="">
    <xsd:import namespace="d430d1a6-70d7-4642-9898-3ccc138e6ab8"/>
    <xsd:import namespace="8d63a600-9379-44d9-bd6b-f3567611ae9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ingHintHash" minOccurs="0"/>
                <xsd:element ref="ns4:SharedWithDetail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0d1a6-70d7-4642-9898-3ccc138e6a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63a600-9379-44d9-bd6b-f3567611ae9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3" nillable="true" ma:displayName="Sharing Hint Hash" ma:hidden="true" ma:internalName="SharingHintHash" ma:readOnly="true">
      <xsd:simpleType>
        <xsd:restriction base="dms:Text"/>
      </xsd:simple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d430d1a6-70d7-4642-9898-3ccc138e6ab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75CBA0-7B24-4695-B4CE-FA334CB0E1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30d1a6-70d7-4642-9898-3ccc138e6ab8"/>
    <ds:schemaRef ds:uri="8d63a600-9379-44d9-bd6b-f3567611ae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infopath/2007/PartnerControls"/>
    <ds:schemaRef ds:uri="http://purl.org/dc/terms/"/>
    <ds:schemaRef ds:uri="8d63a600-9379-44d9-bd6b-f3567611ae96"/>
    <ds:schemaRef ds:uri="d430d1a6-70d7-4642-9898-3ccc138e6ab8"/>
    <ds:schemaRef ds:uri="http://www.w3.org/XML/1998/namespace"/>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{43650271-875C-4290-B40E-2F0431849868}tf89338750_win32</Template>
  <TotalTime>131</TotalTime>
  <Words>669</Words>
  <Application>Microsoft Office PowerPoint</Application>
  <PresentationFormat>Widescreen</PresentationFormat>
  <Paragraphs>77</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Inter</vt:lpstr>
      <vt:lpstr>Times New Roman</vt:lpstr>
      <vt:lpstr>Univers</vt:lpstr>
      <vt:lpstr>GradientUnivers</vt:lpstr>
      <vt:lpstr>How to Buy Sell Used Car</vt:lpstr>
      <vt:lpstr>Agenda</vt:lpstr>
      <vt:lpstr>Introduction</vt:lpstr>
      <vt:lpstr>Description of data</vt:lpstr>
      <vt:lpstr>Data Head</vt:lpstr>
      <vt:lpstr>Nulls</vt:lpstr>
      <vt:lpstr>Range of prices based on body type</vt:lpstr>
      <vt:lpstr>prices based on body type</vt:lpstr>
      <vt:lpstr>Is the power of car enough</vt:lpstr>
      <vt:lpstr>Power of electric cars</vt:lpstr>
      <vt:lpstr>Power of Gas cars</vt:lpstr>
      <vt:lpstr>Mileage and price</vt:lpstr>
      <vt:lpstr>Mileage</vt:lpstr>
      <vt:lpstr>Best selling cities</vt:lpstr>
      <vt:lpstr>Best selling cities in pakistan</vt:lpstr>
      <vt:lpstr>Price with the Year Model</vt:lpstr>
      <vt:lpstr>Year Model</vt:lpstr>
      <vt:lpstr>Car  Assembly </vt:lpstr>
      <vt:lpstr>Car assembly </vt:lpstr>
      <vt:lpstr>Car transmission </vt:lpstr>
      <vt:lpstr>Car Transmission  </vt:lpstr>
      <vt:lpstr> City of regitration</vt:lpstr>
      <vt:lpstr>City of registration </vt:lpstr>
      <vt:lpstr>City of registration </vt:lpstr>
      <vt:lpstr>Price And age</vt:lpstr>
      <vt:lpstr>Car age</vt:lpstr>
      <vt:lpstr>Open Markets</vt:lpstr>
      <vt:lpstr>Open Markets</vt:lpstr>
      <vt:lpstr>Open Markets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Buy Sell Used Car</dc:title>
  <dc:creator>ziad el3ssal</dc:creator>
  <cp:lastModifiedBy>Ziad Feng benha</cp:lastModifiedBy>
  <cp:revision>2</cp:revision>
  <dcterms:created xsi:type="dcterms:W3CDTF">2023-02-03T11:15:55Z</dcterms:created>
  <dcterms:modified xsi:type="dcterms:W3CDTF">2023-02-12T01:28:00Z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0x010100EBBFEA67D20E614FA1096A651223DC6F</vt:lpwstr>
  </property>
</Properties>
</file>