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70" r:id="rId7"/>
    <p:sldId id="279" r:id="rId8"/>
    <p:sldId id="273" r:id="rId9"/>
    <p:sldId id="275" r:id="rId10"/>
    <p:sldId id="274" r:id="rId11"/>
    <p:sldId id="280" r:id="rId12"/>
    <p:sldId id="281" r:id="rId13"/>
    <p:sldId id="276" r:id="rId14"/>
    <p:sldId id="278" r:id="rId15"/>
    <p:sldId id="277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291" autoAdjust="0"/>
  </p:normalViewPr>
  <p:slideViewPr>
    <p:cSldViewPr snapToGrid="0" showGuides="1">
      <p:cViewPr varScale="1">
        <p:scale>
          <a:sx n="82" d="100"/>
          <a:sy n="82" d="100"/>
        </p:scale>
        <p:origin x="87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07.01.2025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07.01.2025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Improving Home Loan Approvals with Machine Learning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1/7/2025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Models Used: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SVC (Support Vector Classifier)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Random Forest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GaussianNB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Decision Tree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AutoML (Auto-</a:t>
            </a:r>
            <a:r>
              <a:rPr lang="en-US" sz="2400" dirty="0" err="1">
                <a:solidFill>
                  <a:schemeClr val="tx1"/>
                </a:solidFill>
              </a:rPr>
              <a:t>sklearn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237E8C8-8CD0-8194-65FE-25AF34253BDA}"/>
              </a:ext>
            </a:extLst>
          </p:cNvPr>
          <p:cNvSpPr txBox="1">
            <a:spLocks/>
          </p:cNvSpPr>
          <p:nvPr/>
        </p:nvSpPr>
        <p:spPr>
          <a:xfrm>
            <a:off x="6399672" y="3074528"/>
            <a:ext cx="4421856" cy="258863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Key Steps: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- AutoML automates feature engineering and hyperparameter tuning.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- BespokeML models allow for manual control and experimentation.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AAD3EE-579A-FBA5-2C78-5E0400361889}"/>
              </a:ext>
            </a:extLst>
          </p:cNvPr>
          <p:cNvSpPr txBox="1">
            <a:spLocks/>
          </p:cNvSpPr>
          <p:nvPr/>
        </p:nvSpPr>
        <p:spPr>
          <a:xfrm>
            <a:off x="774032" y="2225391"/>
            <a:ext cx="4096548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Model Evaluation</a:t>
            </a:r>
            <a:endParaRPr lang="ru-RU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7334270" cy="2859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Performance Comparison: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AutoML: Accuracy 78.8%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SVC : Accuracy 77.2%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Random Forest : Accuracy 73.9%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Gaussian Naive Baies : Accuracy 78%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Decision Tree : Accuracy 73%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D0B8BC3-2797-BEBF-2195-DE3D7F39C512}"/>
              </a:ext>
            </a:extLst>
          </p:cNvPr>
          <p:cNvSpPr txBox="1">
            <a:spLocks/>
          </p:cNvSpPr>
          <p:nvPr/>
        </p:nvSpPr>
        <p:spPr>
          <a:xfrm>
            <a:off x="6459485" y="3045074"/>
            <a:ext cx="5455707" cy="28597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Trade-offs:</a:t>
            </a:r>
            <a:endParaRPr lang="en-US" sz="40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AutoML for ease of use and speed.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BespokeML for customization and control.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5897356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Use AutoML for rapid deployment and efficiency.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Consider Bespoke ML for specialized cases requiring customization.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Integrate the solution with existing loan processing workflows.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 txBox="1">
            <a:spLocks/>
          </p:cNvSpPr>
          <p:nvPr/>
        </p:nvSpPr>
        <p:spPr>
          <a:xfrm>
            <a:off x="774032" y="2225392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8B650-7A16-06E6-B8E6-BC41BB75E983}"/>
              </a:ext>
            </a:extLst>
          </p:cNvPr>
          <p:cNvSpPr txBox="1"/>
          <p:nvPr/>
        </p:nvSpPr>
        <p:spPr>
          <a:xfrm>
            <a:off x="2597020" y="2767280"/>
            <a:ext cx="6997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8295323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Problem</a:t>
            </a:r>
            <a:r>
              <a:rPr lang="en-US" sz="2400" dirty="0">
                <a:solidFill>
                  <a:schemeClr val="tx1"/>
                </a:solidFill>
              </a:rPr>
              <a:t>: Manual loan processing is time-consuming, taking 2-3 days.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Objective</a:t>
            </a:r>
            <a:r>
              <a:rPr lang="en-US" sz="2400" dirty="0">
                <a:solidFill>
                  <a:schemeClr val="tx1"/>
                </a:solidFill>
              </a:rPr>
              <a:t>: Use ML to predict loan approval instantly.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Hypothesis</a:t>
            </a:r>
            <a:r>
              <a:rPr lang="en-US" sz="2400" dirty="0">
                <a:solidFill>
                  <a:schemeClr val="tx1"/>
                </a:solidFill>
              </a:rPr>
              <a:t>: With ML, we can automate loan processing, ensuring faster, accurate, and efficient decisions.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5BD4E-6EE6-C7AC-C291-D60CCEC5E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B3D44F-8D90-E45F-CD57-632F3112D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2FEC2-5592-6F2D-314A-82AADEA405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8295323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Problem</a:t>
            </a:r>
            <a:r>
              <a:rPr lang="en-US" sz="2400" dirty="0">
                <a:solidFill>
                  <a:schemeClr val="tx1"/>
                </a:solidFill>
              </a:rPr>
              <a:t>: Delayed loan approvals cause inefficiency.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Objective</a:t>
            </a:r>
            <a:r>
              <a:rPr lang="en-US" sz="2400" dirty="0">
                <a:solidFill>
                  <a:schemeClr val="tx1"/>
                </a:solidFill>
              </a:rPr>
              <a:t>: Provide real-time decisions for applicants.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Hypothesis</a:t>
            </a:r>
            <a:r>
              <a:rPr lang="en-US" sz="2400" dirty="0">
                <a:solidFill>
                  <a:schemeClr val="tx1"/>
                </a:solidFill>
              </a:rPr>
              <a:t>: ML can predict creditworthiness based on historical data, reducing decision time to seconds.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0E6C3-33A2-5B12-A729-BBDD585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5754B0-B659-D236-3CC4-2C3DC6797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080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591070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Applicant submits information via the app.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Data is processed by the ML model.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Instant response is sent: Approved or Denied.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Process Overview / Solution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9097756" cy="3281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Dataset Overview: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Records: 614 (Train), 367 (Test)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Features: 12 columns (Categorical and Numerical)</a:t>
            </a:r>
          </a:p>
          <a:p>
            <a:pPr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Data Challenges: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Missing values addressed using mean (numerical) and mode (categorical).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Scaled numerical features for consistent model input.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Loan Status Distribution: Majority are approved.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0855-491D-7D00-9E39-6ABB0F3F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45" y="1949713"/>
            <a:ext cx="5184709" cy="42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97F0-4BEE-8621-7D6E-56E5A09A3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541C4-DE30-D1A2-1BC0-FA0A2C55D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7DF9-0C83-F1A9-4CBB-9F8A1F0C90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Applicants with credit history are more likely to get approved.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D2835F-DE40-4ECB-3A54-D3F601B4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9CC79-8064-6219-1E38-4E3D93890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54491-8C84-4B8A-934A-44CDA3A6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305" y="1899047"/>
            <a:ext cx="6352590" cy="41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0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9DB38-D38E-4C47-22DF-6CEB22B5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20189B-3E07-1280-A55A-0502012E9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91F4-5FED-E627-F14A-9EE4992853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Moderate positive correlation (0.57) between income and loan amount.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E40E1D-F5C9-7020-5B4C-74FB819B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9DA1F-0BB6-BC94-2E12-D10ACC605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DDDBE-E4D0-A27B-A240-2B09E3DD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07" y="2225392"/>
            <a:ext cx="5969259" cy="38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2025-01-07T15:58:39Z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