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3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84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4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B28D-7098-411D-BD35-519A6932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5" dirty="0" err="1">
                <a:solidFill>
                  <a:srgbClr val="FF0000"/>
                </a:solidFill>
              </a:rPr>
              <a:t>Monté</a:t>
            </a:r>
            <a:r>
              <a:rPr lang="en-US" sz="4800" spc="-5" dirty="0">
                <a:solidFill>
                  <a:srgbClr val="FF0000"/>
                </a:solidFill>
              </a:rPr>
              <a:t> Carlo</a:t>
            </a:r>
            <a:r>
              <a:rPr lang="en-US" sz="4800" spc="-65" dirty="0">
                <a:solidFill>
                  <a:srgbClr val="FF0000"/>
                </a:solidFill>
              </a:rPr>
              <a:t> </a:t>
            </a:r>
            <a:r>
              <a:rPr lang="en-US" sz="4800" spc="-5" dirty="0">
                <a:solidFill>
                  <a:srgbClr val="FF0000"/>
                </a:solidFill>
              </a:rPr>
              <a:t>Simulation</a:t>
            </a:r>
            <a:endParaRPr lang="en-US" dirty="0"/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17609336-4290-4448-B662-B8009BCBCD80}"/>
              </a:ext>
            </a:extLst>
          </p:cNvPr>
          <p:cNvSpPr txBox="1"/>
          <p:nvPr/>
        </p:nvSpPr>
        <p:spPr>
          <a:xfrm>
            <a:off x="3429000" y="3092331"/>
            <a:ext cx="150368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latin typeface="Georgia"/>
                <a:cs typeface="Georgia"/>
              </a:rPr>
              <a:t>Lab 02</a:t>
            </a:r>
            <a:endParaRPr sz="1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1882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714" y="2648959"/>
            <a:ext cx="7568045" cy="350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4246"/>
            <a:ext cx="5457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36B85"/>
                </a:solidFill>
              </a:rPr>
              <a:t>Example </a:t>
            </a:r>
            <a:r>
              <a:rPr sz="3200" dirty="0">
                <a:solidFill>
                  <a:srgbClr val="636B85"/>
                </a:solidFill>
              </a:rPr>
              <a:t>1. HERFY </a:t>
            </a:r>
            <a:r>
              <a:rPr sz="3200" spc="-5" dirty="0">
                <a:solidFill>
                  <a:srgbClr val="636B85"/>
                </a:solidFill>
              </a:rPr>
              <a:t>Cake</a:t>
            </a:r>
            <a:r>
              <a:rPr sz="3200" spc="-45" dirty="0">
                <a:solidFill>
                  <a:srgbClr val="636B85"/>
                </a:solidFill>
              </a:rPr>
              <a:t> </a:t>
            </a:r>
            <a:r>
              <a:rPr sz="3200" spc="-5" dirty="0">
                <a:solidFill>
                  <a:srgbClr val="636B85"/>
                </a:solidFill>
              </a:rPr>
              <a:t>Shop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69416" y="1954783"/>
            <a:ext cx="6821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Step 1: Set up the probability distribution for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cake</a:t>
            </a:r>
            <a:r>
              <a:rPr sz="2000" b="1" spc="-1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sales.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594" y="3431540"/>
            <a:ext cx="6203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Using historical data HERFY Shop determined that 5% of the  time </a:t>
            </a:r>
            <a:r>
              <a:rPr sz="1800" dirty="0">
                <a:latin typeface="Georgia"/>
                <a:cs typeface="Georgia"/>
              </a:rPr>
              <a:t>0 </a:t>
            </a:r>
            <a:r>
              <a:rPr sz="1800" spc="-5" dirty="0">
                <a:latin typeface="Georgia"/>
                <a:cs typeface="Georgia"/>
              </a:rPr>
              <a:t>cakes were demanded, 10% of the time </a:t>
            </a:r>
            <a:r>
              <a:rPr sz="1800" dirty="0">
                <a:latin typeface="Georgia"/>
                <a:cs typeface="Georgia"/>
              </a:rPr>
              <a:t>1 </a:t>
            </a:r>
            <a:r>
              <a:rPr sz="1800" spc="-5" dirty="0">
                <a:latin typeface="Georgia"/>
                <a:cs typeface="Georgia"/>
              </a:rPr>
              <a:t>cake </a:t>
            </a:r>
            <a:r>
              <a:rPr sz="1800" dirty="0">
                <a:latin typeface="Georgia"/>
                <a:cs typeface="Georgia"/>
              </a:rPr>
              <a:t>was  </a:t>
            </a:r>
            <a:r>
              <a:rPr sz="1800" spc="-5" dirty="0">
                <a:latin typeface="Georgia"/>
                <a:cs typeface="Georgia"/>
              </a:rPr>
              <a:t>demanded,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etc…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3832" y="5257800"/>
            <a:ext cx="1114425" cy="76200"/>
          </a:xfrm>
          <a:custGeom>
            <a:avLst/>
            <a:gdLst/>
            <a:ahLst/>
            <a:cxnLst/>
            <a:rect l="l" t="t" r="r" b="b"/>
            <a:pathLst>
              <a:path w="1114425" h="76200">
                <a:moveTo>
                  <a:pt x="1037844" y="0"/>
                </a:moveTo>
                <a:lnTo>
                  <a:pt x="1037844" y="76200"/>
                </a:lnTo>
                <a:lnTo>
                  <a:pt x="1101344" y="44450"/>
                </a:lnTo>
                <a:lnTo>
                  <a:pt x="1050544" y="44450"/>
                </a:lnTo>
                <a:lnTo>
                  <a:pt x="1050544" y="31750"/>
                </a:lnTo>
                <a:lnTo>
                  <a:pt x="1101344" y="31750"/>
                </a:lnTo>
                <a:lnTo>
                  <a:pt x="1037844" y="0"/>
                </a:lnTo>
                <a:close/>
              </a:path>
              <a:path w="1114425" h="76200">
                <a:moveTo>
                  <a:pt x="10378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37844" y="44450"/>
                </a:lnTo>
                <a:lnTo>
                  <a:pt x="1037844" y="31750"/>
                </a:lnTo>
                <a:close/>
              </a:path>
              <a:path w="1114425" h="76200">
                <a:moveTo>
                  <a:pt x="1101344" y="31750"/>
                </a:moveTo>
                <a:lnTo>
                  <a:pt x="1050544" y="31750"/>
                </a:lnTo>
                <a:lnTo>
                  <a:pt x="1050544" y="44450"/>
                </a:lnTo>
                <a:lnTo>
                  <a:pt x="1101344" y="44450"/>
                </a:lnTo>
                <a:lnTo>
                  <a:pt x="1114044" y="38100"/>
                </a:lnTo>
                <a:lnTo>
                  <a:pt x="11013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0445" y="5100320"/>
            <a:ext cx="979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P(1) </a:t>
            </a:r>
            <a:r>
              <a:rPr sz="1400" b="1" dirty="0">
                <a:latin typeface="Georgia"/>
                <a:cs typeface="Georgia"/>
              </a:rPr>
              <a:t>=</a:t>
            </a:r>
            <a:r>
              <a:rPr sz="1400" b="1" spc="-7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10%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246"/>
            <a:ext cx="5457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36B85"/>
                </a:solidFill>
              </a:rPr>
              <a:t>Example </a:t>
            </a:r>
            <a:r>
              <a:rPr sz="3200" dirty="0">
                <a:solidFill>
                  <a:srgbClr val="636B85"/>
                </a:solidFill>
              </a:rPr>
              <a:t>1. HERFY </a:t>
            </a:r>
            <a:r>
              <a:rPr sz="3200" spc="-5" dirty="0">
                <a:solidFill>
                  <a:srgbClr val="636B85"/>
                </a:solidFill>
              </a:rPr>
              <a:t>Cake</a:t>
            </a:r>
            <a:r>
              <a:rPr sz="3200" spc="-45" dirty="0">
                <a:solidFill>
                  <a:srgbClr val="636B85"/>
                </a:solidFill>
              </a:rPr>
              <a:t> </a:t>
            </a:r>
            <a:r>
              <a:rPr sz="3200" spc="-5" dirty="0">
                <a:solidFill>
                  <a:srgbClr val="636B85"/>
                </a:solidFill>
              </a:rPr>
              <a:t>Shop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1868" y="1668907"/>
            <a:ext cx="6102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Step 2: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Build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Cumulative Probability</a:t>
            </a:r>
            <a:r>
              <a:rPr sz="20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714244"/>
            <a:ext cx="7758683" cy="392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3494" y="3455289"/>
            <a:ext cx="441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15% of the time the demand </a:t>
            </a:r>
            <a:r>
              <a:rPr sz="1800" dirty="0">
                <a:latin typeface="Georgia"/>
                <a:cs typeface="Georgia"/>
              </a:rPr>
              <a:t>was 0 </a:t>
            </a:r>
            <a:r>
              <a:rPr sz="1800" spc="-5" dirty="0">
                <a:latin typeface="Georgia"/>
                <a:cs typeface="Georgia"/>
              </a:rPr>
              <a:t>or </a:t>
            </a:r>
            <a:r>
              <a:rPr sz="1800" dirty="0">
                <a:latin typeface="Georgia"/>
                <a:cs typeface="Georgia"/>
              </a:rPr>
              <a:t>1 </a:t>
            </a:r>
            <a:r>
              <a:rPr sz="1800" spc="-5" dirty="0">
                <a:latin typeface="Georgia"/>
                <a:cs typeface="Georgia"/>
              </a:rPr>
              <a:t>cake  P(0) </a:t>
            </a:r>
            <a:r>
              <a:rPr sz="1800" dirty="0">
                <a:latin typeface="Georgia"/>
                <a:cs typeface="Georgia"/>
              </a:rPr>
              <a:t>= 5% + </a:t>
            </a:r>
            <a:r>
              <a:rPr sz="1800" spc="-10" dirty="0">
                <a:latin typeface="Georgia"/>
                <a:cs typeface="Georgia"/>
              </a:rPr>
              <a:t>P(1) </a:t>
            </a:r>
            <a:r>
              <a:rPr sz="1800" dirty="0">
                <a:latin typeface="Georgia"/>
                <a:cs typeface="Georgia"/>
              </a:rPr>
              <a:t>=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10%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6192" y="3928871"/>
            <a:ext cx="1333500" cy="1595755"/>
          </a:xfrm>
          <a:custGeom>
            <a:avLst/>
            <a:gdLst/>
            <a:ahLst/>
            <a:cxnLst/>
            <a:rect l="l" t="t" r="r" b="b"/>
            <a:pathLst>
              <a:path w="1333500" h="1595754">
                <a:moveTo>
                  <a:pt x="1143000" y="1557528"/>
                </a:moveTo>
                <a:lnTo>
                  <a:pt x="1130300" y="1551178"/>
                </a:lnTo>
                <a:lnTo>
                  <a:pt x="1066800" y="1519428"/>
                </a:lnTo>
                <a:lnTo>
                  <a:pt x="1066800" y="1551178"/>
                </a:lnTo>
                <a:lnTo>
                  <a:pt x="0" y="1551178"/>
                </a:lnTo>
                <a:lnTo>
                  <a:pt x="0" y="1563878"/>
                </a:lnTo>
                <a:lnTo>
                  <a:pt x="1066800" y="1563878"/>
                </a:lnTo>
                <a:lnTo>
                  <a:pt x="1066800" y="1595628"/>
                </a:lnTo>
                <a:lnTo>
                  <a:pt x="1130300" y="1563878"/>
                </a:lnTo>
                <a:lnTo>
                  <a:pt x="1143000" y="1557528"/>
                </a:lnTo>
                <a:close/>
              </a:path>
              <a:path w="1333500" h="1595754">
                <a:moveTo>
                  <a:pt x="1333500" y="1435608"/>
                </a:moveTo>
                <a:lnTo>
                  <a:pt x="1301750" y="1435608"/>
                </a:lnTo>
                <a:lnTo>
                  <a:pt x="1301750" y="0"/>
                </a:lnTo>
                <a:lnTo>
                  <a:pt x="1289050" y="0"/>
                </a:lnTo>
                <a:lnTo>
                  <a:pt x="1289050" y="1435608"/>
                </a:lnTo>
                <a:lnTo>
                  <a:pt x="1257300" y="1435608"/>
                </a:lnTo>
                <a:lnTo>
                  <a:pt x="1295400" y="1511808"/>
                </a:lnTo>
                <a:lnTo>
                  <a:pt x="1327150" y="1448308"/>
                </a:lnTo>
                <a:lnTo>
                  <a:pt x="1333500" y="143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246"/>
            <a:ext cx="5457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36B85"/>
                </a:solidFill>
              </a:rPr>
              <a:t>Example </a:t>
            </a:r>
            <a:r>
              <a:rPr sz="3200" dirty="0">
                <a:solidFill>
                  <a:srgbClr val="636B85"/>
                </a:solidFill>
              </a:rPr>
              <a:t>1. HERFY </a:t>
            </a:r>
            <a:r>
              <a:rPr sz="3200" spc="-5" dirty="0">
                <a:solidFill>
                  <a:srgbClr val="636B85"/>
                </a:solidFill>
              </a:rPr>
              <a:t>Cake</a:t>
            </a:r>
            <a:r>
              <a:rPr sz="3200" spc="-45" dirty="0">
                <a:solidFill>
                  <a:srgbClr val="636B85"/>
                </a:solidFill>
              </a:rPr>
              <a:t> </a:t>
            </a:r>
            <a:r>
              <a:rPr sz="3200" spc="-5" dirty="0">
                <a:solidFill>
                  <a:srgbClr val="636B85"/>
                </a:solidFill>
              </a:rPr>
              <a:t>Shop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228141" y="3581209"/>
            <a:ext cx="1076325" cy="542925"/>
            <a:chOff x="7228141" y="3581209"/>
            <a:chExt cx="1076325" cy="542925"/>
          </a:xfrm>
        </p:grpSpPr>
        <p:sp>
          <p:nvSpPr>
            <p:cNvPr id="4" name="object 4"/>
            <p:cNvSpPr/>
            <p:nvPr/>
          </p:nvSpPr>
          <p:spPr>
            <a:xfrm>
              <a:off x="7232904" y="3585971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84" y="1793"/>
                  </a:lnTo>
                  <a:lnTo>
                    <a:pt x="411080" y="7042"/>
                  </a:lnTo>
                  <a:lnTo>
                    <a:pt x="353485" y="15545"/>
                  </a:lnTo>
                  <a:lnTo>
                    <a:pt x="298801" y="27103"/>
                  </a:lnTo>
                  <a:lnTo>
                    <a:pt x="247427" y="41515"/>
                  </a:lnTo>
                  <a:lnTo>
                    <a:pt x="199763" y="58582"/>
                  </a:lnTo>
                  <a:lnTo>
                    <a:pt x="156209" y="78105"/>
                  </a:lnTo>
                  <a:lnTo>
                    <a:pt x="117165" y="99881"/>
                  </a:lnTo>
                  <a:lnTo>
                    <a:pt x="83031" y="123713"/>
                  </a:lnTo>
                  <a:lnTo>
                    <a:pt x="54206" y="149400"/>
                  </a:lnTo>
                  <a:lnTo>
                    <a:pt x="14084" y="205540"/>
                  </a:lnTo>
                  <a:lnTo>
                    <a:pt x="0" y="266700"/>
                  </a:lnTo>
                  <a:lnTo>
                    <a:pt x="3587" y="297807"/>
                  </a:lnTo>
                  <a:lnTo>
                    <a:pt x="31090" y="356657"/>
                  </a:lnTo>
                  <a:lnTo>
                    <a:pt x="83031" y="409686"/>
                  </a:lnTo>
                  <a:lnTo>
                    <a:pt x="117165" y="433518"/>
                  </a:lnTo>
                  <a:lnTo>
                    <a:pt x="156209" y="455295"/>
                  </a:lnTo>
                  <a:lnTo>
                    <a:pt x="199763" y="474817"/>
                  </a:lnTo>
                  <a:lnTo>
                    <a:pt x="247427" y="491884"/>
                  </a:lnTo>
                  <a:lnTo>
                    <a:pt x="298801" y="506296"/>
                  </a:lnTo>
                  <a:lnTo>
                    <a:pt x="353485" y="517854"/>
                  </a:lnTo>
                  <a:lnTo>
                    <a:pt x="411080" y="526357"/>
                  </a:lnTo>
                  <a:lnTo>
                    <a:pt x="471184" y="531606"/>
                  </a:lnTo>
                  <a:lnTo>
                    <a:pt x="533400" y="533400"/>
                  </a:lnTo>
                  <a:lnTo>
                    <a:pt x="595615" y="531606"/>
                  </a:lnTo>
                  <a:lnTo>
                    <a:pt x="655719" y="526357"/>
                  </a:lnTo>
                  <a:lnTo>
                    <a:pt x="713314" y="517854"/>
                  </a:lnTo>
                  <a:lnTo>
                    <a:pt x="767998" y="506296"/>
                  </a:lnTo>
                  <a:lnTo>
                    <a:pt x="819372" y="491884"/>
                  </a:lnTo>
                  <a:lnTo>
                    <a:pt x="867036" y="474817"/>
                  </a:lnTo>
                  <a:lnTo>
                    <a:pt x="910590" y="455294"/>
                  </a:lnTo>
                  <a:lnTo>
                    <a:pt x="949634" y="433518"/>
                  </a:lnTo>
                  <a:lnTo>
                    <a:pt x="983768" y="409686"/>
                  </a:lnTo>
                  <a:lnTo>
                    <a:pt x="1012593" y="383999"/>
                  </a:lnTo>
                  <a:lnTo>
                    <a:pt x="1052715" y="327859"/>
                  </a:lnTo>
                  <a:lnTo>
                    <a:pt x="1066800" y="266700"/>
                  </a:lnTo>
                  <a:lnTo>
                    <a:pt x="1063212" y="235592"/>
                  </a:lnTo>
                  <a:lnTo>
                    <a:pt x="1035709" y="176742"/>
                  </a:lnTo>
                  <a:lnTo>
                    <a:pt x="983768" y="123713"/>
                  </a:lnTo>
                  <a:lnTo>
                    <a:pt x="949634" y="99881"/>
                  </a:lnTo>
                  <a:lnTo>
                    <a:pt x="910590" y="78105"/>
                  </a:lnTo>
                  <a:lnTo>
                    <a:pt x="867036" y="58582"/>
                  </a:lnTo>
                  <a:lnTo>
                    <a:pt x="819372" y="41515"/>
                  </a:lnTo>
                  <a:lnTo>
                    <a:pt x="767998" y="27103"/>
                  </a:lnTo>
                  <a:lnTo>
                    <a:pt x="713314" y="15545"/>
                  </a:lnTo>
                  <a:lnTo>
                    <a:pt x="655719" y="7042"/>
                  </a:lnTo>
                  <a:lnTo>
                    <a:pt x="595615" y="179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2904" y="3585971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84" y="205540"/>
                  </a:lnTo>
                  <a:lnTo>
                    <a:pt x="54206" y="149400"/>
                  </a:lnTo>
                  <a:lnTo>
                    <a:pt x="83031" y="123713"/>
                  </a:lnTo>
                  <a:lnTo>
                    <a:pt x="117165" y="99881"/>
                  </a:lnTo>
                  <a:lnTo>
                    <a:pt x="156209" y="78105"/>
                  </a:lnTo>
                  <a:lnTo>
                    <a:pt x="199763" y="58582"/>
                  </a:lnTo>
                  <a:lnTo>
                    <a:pt x="247427" y="41515"/>
                  </a:lnTo>
                  <a:lnTo>
                    <a:pt x="298801" y="27103"/>
                  </a:lnTo>
                  <a:lnTo>
                    <a:pt x="353485" y="15545"/>
                  </a:lnTo>
                  <a:lnTo>
                    <a:pt x="411080" y="7042"/>
                  </a:lnTo>
                  <a:lnTo>
                    <a:pt x="471184" y="1793"/>
                  </a:lnTo>
                  <a:lnTo>
                    <a:pt x="533400" y="0"/>
                  </a:lnTo>
                  <a:lnTo>
                    <a:pt x="595615" y="1793"/>
                  </a:lnTo>
                  <a:lnTo>
                    <a:pt x="655719" y="7042"/>
                  </a:lnTo>
                  <a:lnTo>
                    <a:pt x="713314" y="15545"/>
                  </a:lnTo>
                  <a:lnTo>
                    <a:pt x="767998" y="27103"/>
                  </a:lnTo>
                  <a:lnTo>
                    <a:pt x="819372" y="41515"/>
                  </a:lnTo>
                  <a:lnTo>
                    <a:pt x="867036" y="58582"/>
                  </a:lnTo>
                  <a:lnTo>
                    <a:pt x="910590" y="78105"/>
                  </a:lnTo>
                  <a:lnTo>
                    <a:pt x="949634" y="99881"/>
                  </a:lnTo>
                  <a:lnTo>
                    <a:pt x="983768" y="123713"/>
                  </a:lnTo>
                  <a:lnTo>
                    <a:pt x="1012593" y="149400"/>
                  </a:lnTo>
                  <a:lnTo>
                    <a:pt x="1052715" y="205540"/>
                  </a:lnTo>
                  <a:lnTo>
                    <a:pt x="1066800" y="266700"/>
                  </a:lnTo>
                  <a:lnTo>
                    <a:pt x="1063212" y="297807"/>
                  </a:lnTo>
                  <a:lnTo>
                    <a:pt x="1035709" y="356657"/>
                  </a:lnTo>
                  <a:lnTo>
                    <a:pt x="983768" y="409686"/>
                  </a:lnTo>
                  <a:lnTo>
                    <a:pt x="949634" y="433518"/>
                  </a:lnTo>
                  <a:lnTo>
                    <a:pt x="910590" y="455294"/>
                  </a:lnTo>
                  <a:lnTo>
                    <a:pt x="867036" y="474817"/>
                  </a:lnTo>
                  <a:lnTo>
                    <a:pt x="819372" y="491884"/>
                  </a:lnTo>
                  <a:lnTo>
                    <a:pt x="767998" y="506296"/>
                  </a:lnTo>
                  <a:lnTo>
                    <a:pt x="713314" y="517854"/>
                  </a:lnTo>
                  <a:lnTo>
                    <a:pt x="655719" y="526357"/>
                  </a:lnTo>
                  <a:lnTo>
                    <a:pt x="595615" y="531606"/>
                  </a:lnTo>
                  <a:lnTo>
                    <a:pt x="533400" y="533400"/>
                  </a:lnTo>
                  <a:lnTo>
                    <a:pt x="471184" y="531606"/>
                  </a:lnTo>
                  <a:lnTo>
                    <a:pt x="411080" y="526357"/>
                  </a:lnTo>
                  <a:lnTo>
                    <a:pt x="353485" y="517854"/>
                  </a:lnTo>
                  <a:lnTo>
                    <a:pt x="298801" y="506296"/>
                  </a:lnTo>
                  <a:lnTo>
                    <a:pt x="247427" y="491884"/>
                  </a:lnTo>
                  <a:lnTo>
                    <a:pt x="199763" y="474817"/>
                  </a:lnTo>
                  <a:lnTo>
                    <a:pt x="156209" y="455295"/>
                  </a:lnTo>
                  <a:lnTo>
                    <a:pt x="117165" y="433518"/>
                  </a:lnTo>
                  <a:lnTo>
                    <a:pt x="83031" y="409686"/>
                  </a:lnTo>
                  <a:lnTo>
                    <a:pt x="54206" y="383999"/>
                  </a:lnTo>
                  <a:lnTo>
                    <a:pt x="14084" y="327859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713732" y="3581400"/>
            <a:ext cx="847725" cy="542925"/>
            <a:chOff x="4713732" y="3581400"/>
            <a:chExt cx="847725" cy="542925"/>
          </a:xfrm>
        </p:grpSpPr>
        <p:sp>
          <p:nvSpPr>
            <p:cNvPr id="7" name="object 7"/>
            <p:cNvSpPr/>
            <p:nvPr/>
          </p:nvSpPr>
          <p:spPr>
            <a:xfrm>
              <a:off x="4718304" y="3585972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419100" y="0"/>
                  </a:moveTo>
                  <a:lnTo>
                    <a:pt x="362218" y="2434"/>
                  </a:lnTo>
                  <a:lnTo>
                    <a:pt x="307666" y="9525"/>
                  </a:lnTo>
                  <a:lnTo>
                    <a:pt x="255942" y="20954"/>
                  </a:lnTo>
                  <a:lnTo>
                    <a:pt x="207546" y="36406"/>
                  </a:lnTo>
                  <a:lnTo>
                    <a:pt x="162975" y="55562"/>
                  </a:lnTo>
                  <a:lnTo>
                    <a:pt x="122729" y="78104"/>
                  </a:lnTo>
                  <a:lnTo>
                    <a:pt x="87306" y="103716"/>
                  </a:lnTo>
                  <a:lnTo>
                    <a:pt x="57206" y="132079"/>
                  </a:lnTo>
                  <a:lnTo>
                    <a:pt x="32926" y="162877"/>
                  </a:lnTo>
                  <a:lnTo>
                    <a:pt x="3824" y="230505"/>
                  </a:lnTo>
                  <a:lnTo>
                    <a:pt x="0" y="266700"/>
                  </a:lnTo>
                  <a:lnTo>
                    <a:pt x="3824" y="302894"/>
                  </a:lnTo>
                  <a:lnTo>
                    <a:pt x="32926" y="370522"/>
                  </a:lnTo>
                  <a:lnTo>
                    <a:pt x="57206" y="401319"/>
                  </a:lnTo>
                  <a:lnTo>
                    <a:pt x="87306" y="429683"/>
                  </a:lnTo>
                  <a:lnTo>
                    <a:pt x="122729" y="455294"/>
                  </a:lnTo>
                  <a:lnTo>
                    <a:pt x="162975" y="477837"/>
                  </a:lnTo>
                  <a:lnTo>
                    <a:pt x="207546" y="496993"/>
                  </a:lnTo>
                  <a:lnTo>
                    <a:pt x="255942" y="512444"/>
                  </a:lnTo>
                  <a:lnTo>
                    <a:pt x="307666" y="523875"/>
                  </a:lnTo>
                  <a:lnTo>
                    <a:pt x="362218" y="530965"/>
                  </a:lnTo>
                  <a:lnTo>
                    <a:pt x="419100" y="533400"/>
                  </a:lnTo>
                  <a:lnTo>
                    <a:pt x="475981" y="530965"/>
                  </a:lnTo>
                  <a:lnTo>
                    <a:pt x="530533" y="523875"/>
                  </a:lnTo>
                  <a:lnTo>
                    <a:pt x="582257" y="512444"/>
                  </a:lnTo>
                  <a:lnTo>
                    <a:pt x="630653" y="496993"/>
                  </a:lnTo>
                  <a:lnTo>
                    <a:pt x="675224" y="477837"/>
                  </a:lnTo>
                  <a:lnTo>
                    <a:pt x="715470" y="455294"/>
                  </a:lnTo>
                  <a:lnTo>
                    <a:pt x="750893" y="429683"/>
                  </a:lnTo>
                  <a:lnTo>
                    <a:pt x="780993" y="401319"/>
                  </a:lnTo>
                  <a:lnTo>
                    <a:pt x="805273" y="370522"/>
                  </a:lnTo>
                  <a:lnTo>
                    <a:pt x="834375" y="302894"/>
                  </a:lnTo>
                  <a:lnTo>
                    <a:pt x="838200" y="266700"/>
                  </a:lnTo>
                  <a:lnTo>
                    <a:pt x="834375" y="230505"/>
                  </a:lnTo>
                  <a:lnTo>
                    <a:pt x="805273" y="162877"/>
                  </a:lnTo>
                  <a:lnTo>
                    <a:pt x="780993" y="132080"/>
                  </a:lnTo>
                  <a:lnTo>
                    <a:pt x="750893" y="103716"/>
                  </a:lnTo>
                  <a:lnTo>
                    <a:pt x="715470" y="78105"/>
                  </a:lnTo>
                  <a:lnTo>
                    <a:pt x="675224" y="55562"/>
                  </a:lnTo>
                  <a:lnTo>
                    <a:pt x="630653" y="36406"/>
                  </a:lnTo>
                  <a:lnTo>
                    <a:pt x="582257" y="20955"/>
                  </a:lnTo>
                  <a:lnTo>
                    <a:pt x="530533" y="9525"/>
                  </a:lnTo>
                  <a:lnTo>
                    <a:pt x="475981" y="2434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8304" y="3585972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266700"/>
                  </a:moveTo>
                  <a:lnTo>
                    <a:pt x="14966" y="195791"/>
                  </a:lnTo>
                  <a:lnTo>
                    <a:pt x="57206" y="132079"/>
                  </a:lnTo>
                  <a:lnTo>
                    <a:pt x="87306" y="103716"/>
                  </a:lnTo>
                  <a:lnTo>
                    <a:pt x="122729" y="78104"/>
                  </a:lnTo>
                  <a:lnTo>
                    <a:pt x="162975" y="55562"/>
                  </a:lnTo>
                  <a:lnTo>
                    <a:pt x="207546" y="36406"/>
                  </a:lnTo>
                  <a:lnTo>
                    <a:pt x="255942" y="20954"/>
                  </a:lnTo>
                  <a:lnTo>
                    <a:pt x="307666" y="9525"/>
                  </a:lnTo>
                  <a:lnTo>
                    <a:pt x="362218" y="2434"/>
                  </a:lnTo>
                  <a:lnTo>
                    <a:pt x="419100" y="0"/>
                  </a:lnTo>
                  <a:lnTo>
                    <a:pt x="475981" y="2434"/>
                  </a:lnTo>
                  <a:lnTo>
                    <a:pt x="530533" y="9525"/>
                  </a:lnTo>
                  <a:lnTo>
                    <a:pt x="582257" y="20955"/>
                  </a:lnTo>
                  <a:lnTo>
                    <a:pt x="630653" y="36406"/>
                  </a:lnTo>
                  <a:lnTo>
                    <a:pt x="675224" y="55562"/>
                  </a:lnTo>
                  <a:lnTo>
                    <a:pt x="715470" y="78105"/>
                  </a:lnTo>
                  <a:lnTo>
                    <a:pt x="750893" y="103716"/>
                  </a:lnTo>
                  <a:lnTo>
                    <a:pt x="780993" y="132080"/>
                  </a:lnTo>
                  <a:lnTo>
                    <a:pt x="805273" y="162877"/>
                  </a:lnTo>
                  <a:lnTo>
                    <a:pt x="834375" y="230505"/>
                  </a:lnTo>
                  <a:lnTo>
                    <a:pt x="838200" y="266700"/>
                  </a:lnTo>
                  <a:lnTo>
                    <a:pt x="834375" y="302894"/>
                  </a:lnTo>
                  <a:lnTo>
                    <a:pt x="805273" y="370522"/>
                  </a:lnTo>
                  <a:lnTo>
                    <a:pt x="780993" y="401319"/>
                  </a:lnTo>
                  <a:lnTo>
                    <a:pt x="750893" y="429683"/>
                  </a:lnTo>
                  <a:lnTo>
                    <a:pt x="715470" y="455294"/>
                  </a:lnTo>
                  <a:lnTo>
                    <a:pt x="675224" y="477837"/>
                  </a:lnTo>
                  <a:lnTo>
                    <a:pt x="630653" y="496993"/>
                  </a:lnTo>
                  <a:lnTo>
                    <a:pt x="582257" y="512444"/>
                  </a:lnTo>
                  <a:lnTo>
                    <a:pt x="530533" y="523875"/>
                  </a:lnTo>
                  <a:lnTo>
                    <a:pt x="475981" y="530965"/>
                  </a:lnTo>
                  <a:lnTo>
                    <a:pt x="419100" y="533400"/>
                  </a:lnTo>
                  <a:lnTo>
                    <a:pt x="362218" y="530965"/>
                  </a:lnTo>
                  <a:lnTo>
                    <a:pt x="307666" y="523875"/>
                  </a:lnTo>
                  <a:lnTo>
                    <a:pt x="255942" y="512444"/>
                  </a:lnTo>
                  <a:lnTo>
                    <a:pt x="207546" y="496993"/>
                  </a:lnTo>
                  <a:lnTo>
                    <a:pt x="162975" y="477837"/>
                  </a:lnTo>
                  <a:lnTo>
                    <a:pt x="122729" y="455294"/>
                  </a:lnTo>
                  <a:lnTo>
                    <a:pt x="87306" y="429683"/>
                  </a:lnTo>
                  <a:lnTo>
                    <a:pt x="57206" y="401319"/>
                  </a:lnTo>
                  <a:lnTo>
                    <a:pt x="32926" y="370522"/>
                  </a:lnTo>
                  <a:lnTo>
                    <a:pt x="3824" y="302894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0379" y="2014933"/>
            <a:ext cx="372110" cy="1179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spc="-5" dirty="0">
                <a:latin typeface="Georgia"/>
                <a:cs typeface="Georgia"/>
              </a:rPr>
              <a:t>Demand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7710" y="1875535"/>
            <a:ext cx="278129" cy="140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0360" y="1841596"/>
            <a:ext cx="372110" cy="1517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spc="-5" dirty="0">
                <a:latin typeface="Georgia"/>
                <a:cs typeface="Georgia"/>
              </a:rPr>
              <a:t>Probability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95787" y="1885314"/>
            <a:ext cx="249767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55790" y="3141217"/>
            <a:ext cx="154800" cy="131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23888" y="1780794"/>
            <a:ext cx="291991" cy="148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54953" y="2009578"/>
            <a:ext cx="1103630" cy="1182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</a:pPr>
            <a:r>
              <a:rPr sz="2400" dirty="0">
                <a:latin typeface="Georgia"/>
                <a:cs typeface="Georgia"/>
              </a:rPr>
              <a:t>Rand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m</a:t>
            </a:r>
            <a:endParaRPr sz="2400">
              <a:latin typeface="Georgia"/>
              <a:cs typeface="Georgia"/>
            </a:endParaRPr>
          </a:p>
          <a:p>
            <a:pPr marL="12700" marR="4064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Numb</a:t>
            </a:r>
            <a:r>
              <a:rPr sz="2400" dirty="0">
                <a:latin typeface="Georgia"/>
                <a:cs typeface="Georgia"/>
              </a:rPr>
              <a:t>er  Interval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1157" y="3550158"/>
            <a:ext cx="212725" cy="3089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latin typeface="Georgia"/>
                <a:cs typeface="Georgia"/>
              </a:rPr>
              <a:t>0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Georgia"/>
                <a:cs typeface="Georgia"/>
              </a:rPr>
              <a:t>3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dirty="0">
                <a:latin typeface="Georgia"/>
                <a:cs typeface="Georgia"/>
              </a:rPr>
              <a:t>4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400" dirty="0">
                <a:latin typeface="Georgia"/>
                <a:cs typeface="Georgia"/>
              </a:rPr>
              <a:t>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1958" y="3550158"/>
            <a:ext cx="4297045" cy="30899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889000" algn="l"/>
                <a:tab pos="2117725" algn="l"/>
                <a:tab pos="3294379" algn="l"/>
              </a:tabLst>
            </a:pPr>
            <a:r>
              <a:rPr sz="2400" dirty="0">
                <a:latin typeface="Georgia"/>
                <a:cs typeface="Georgia"/>
              </a:rPr>
              <a:t>10	0.05	0.05	01 -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05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889000" algn="l"/>
                <a:tab pos="2117725" algn="l"/>
                <a:tab pos="3294379" algn="l"/>
              </a:tabLst>
            </a:pPr>
            <a:r>
              <a:rPr sz="2400" dirty="0">
                <a:latin typeface="Georgia"/>
                <a:cs typeface="Georgia"/>
              </a:rPr>
              <a:t>20	0.10	0.15	06 -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15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889000" algn="l"/>
                <a:tab pos="2117725" algn="l"/>
                <a:tab pos="3294379" algn="l"/>
              </a:tabLst>
            </a:pPr>
            <a:r>
              <a:rPr sz="2400" dirty="0">
                <a:latin typeface="Georgia"/>
                <a:cs typeface="Georgia"/>
              </a:rPr>
              <a:t>40	0.20	0.35	16 -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35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889000" algn="l"/>
                <a:tab pos="2117725" algn="l"/>
                <a:tab pos="3294379" algn="l"/>
              </a:tabLst>
            </a:pPr>
            <a:r>
              <a:rPr sz="2400" spc="-5" dirty="0">
                <a:latin typeface="Georgia"/>
                <a:cs typeface="Georgia"/>
              </a:rPr>
              <a:t>60	</a:t>
            </a:r>
            <a:r>
              <a:rPr sz="2400" dirty="0">
                <a:latin typeface="Georgia"/>
                <a:cs typeface="Georgia"/>
              </a:rPr>
              <a:t>0.30	0.65	36 -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65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889000" algn="l"/>
                <a:tab pos="2117725" algn="l"/>
                <a:tab pos="3294379" algn="l"/>
              </a:tabLst>
            </a:pPr>
            <a:r>
              <a:rPr sz="2400" spc="-5" dirty="0">
                <a:latin typeface="Georgia"/>
                <a:cs typeface="Georgia"/>
              </a:rPr>
              <a:t>40	</a:t>
            </a:r>
            <a:r>
              <a:rPr sz="2400" dirty="0">
                <a:latin typeface="Georgia"/>
                <a:cs typeface="Georgia"/>
              </a:rPr>
              <a:t>0.20	0.85	</a:t>
            </a:r>
            <a:r>
              <a:rPr sz="2400" spc="-5" dirty="0">
                <a:latin typeface="Georgia"/>
                <a:cs typeface="Georgia"/>
              </a:rPr>
              <a:t>66 </a:t>
            </a:r>
            <a:r>
              <a:rPr sz="2400" dirty="0">
                <a:latin typeface="Georgia"/>
                <a:cs typeface="Georgia"/>
              </a:rPr>
              <a:t>-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85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889000" algn="l"/>
                <a:tab pos="2117725" algn="l"/>
                <a:tab pos="3294379" algn="l"/>
              </a:tabLst>
            </a:pPr>
            <a:r>
              <a:rPr sz="2400" spc="-5" dirty="0">
                <a:latin typeface="Georgia"/>
                <a:cs typeface="Georgia"/>
              </a:rPr>
              <a:t>30	</a:t>
            </a:r>
            <a:r>
              <a:rPr sz="2400" dirty="0">
                <a:latin typeface="Georgia"/>
                <a:cs typeface="Georgia"/>
              </a:rPr>
              <a:t>0.15	1.00	</a:t>
            </a:r>
            <a:r>
              <a:rPr sz="2400" spc="-5" dirty="0">
                <a:latin typeface="Georgia"/>
                <a:cs typeface="Georgia"/>
              </a:rPr>
              <a:t>86 </a:t>
            </a:r>
            <a:r>
              <a:rPr sz="2400" dirty="0">
                <a:latin typeface="Georgia"/>
                <a:cs typeface="Georgia"/>
              </a:rPr>
              <a:t>-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00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" y="1461007"/>
            <a:ext cx="5934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Step 3: Establish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an interval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random</a:t>
            </a:r>
            <a:r>
              <a:rPr sz="20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2223" y="3682068"/>
            <a:ext cx="252095" cy="2611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Must be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correct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proportion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05800" y="6280607"/>
            <a:ext cx="359410" cy="156210"/>
          </a:xfrm>
          <a:custGeom>
            <a:avLst/>
            <a:gdLst/>
            <a:ahLst/>
            <a:cxnLst/>
            <a:rect l="l" t="t" r="r" b="b"/>
            <a:pathLst>
              <a:path w="359409" h="156210">
                <a:moveTo>
                  <a:pt x="56515" y="85382"/>
                </a:moveTo>
                <a:lnTo>
                  <a:pt x="0" y="149148"/>
                </a:lnTo>
                <a:lnTo>
                  <a:pt x="84963" y="156095"/>
                </a:lnTo>
                <a:lnTo>
                  <a:pt x="75015" y="131368"/>
                </a:lnTo>
                <a:lnTo>
                  <a:pt x="61341" y="131368"/>
                </a:lnTo>
                <a:lnTo>
                  <a:pt x="56515" y="119583"/>
                </a:lnTo>
                <a:lnTo>
                  <a:pt x="68359" y="114825"/>
                </a:lnTo>
                <a:lnTo>
                  <a:pt x="56515" y="85382"/>
                </a:lnTo>
                <a:close/>
              </a:path>
              <a:path w="359409" h="156210">
                <a:moveTo>
                  <a:pt x="68359" y="114825"/>
                </a:moveTo>
                <a:lnTo>
                  <a:pt x="56515" y="119583"/>
                </a:lnTo>
                <a:lnTo>
                  <a:pt x="61341" y="131368"/>
                </a:lnTo>
                <a:lnTo>
                  <a:pt x="73112" y="126639"/>
                </a:lnTo>
                <a:lnTo>
                  <a:pt x="68359" y="114825"/>
                </a:lnTo>
                <a:close/>
              </a:path>
              <a:path w="359409" h="156210">
                <a:moveTo>
                  <a:pt x="73112" y="126639"/>
                </a:moveTo>
                <a:lnTo>
                  <a:pt x="61341" y="131368"/>
                </a:lnTo>
                <a:lnTo>
                  <a:pt x="75015" y="131368"/>
                </a:lnTo>
                <a:lnTo>
                  <a:pt x="73112" y="126639"/>
                </a:lnTo>
                <a:close/>
              </a:path>
              <a:path w="359409" h="156210">
                <a:moveTo>
                  <a:pt x="354202" y="0"/>
                </a:moveTo>
                <a:lnTo>
                  <a:pt x="68359" y="114825"/>
                </a:lnTo>
                <a:lnTo>
                  <a:pt x="73112" y="126639"/>
                </a:lnTo>
                <a:lnTo>
                  <a:pt x="359028" y="11785"/>
                </a:lnTo>
                <a:lnTo>
                  <a:pt x="354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766304" y="3656457"/>
            <a:ext cx="972819" cy="81915"/>
            <a:chOff x="7766304" y="3656457"/>
            <a:chExt cx="972819" cy="81915"/>
          </a:xfrm>
        </p:grpSpPr>
        <p:sp>
          <p:nvSpPr>
            <p:cNvPr id="22" name="object 22"/>
            <p:cNvSpPr/>
            <p:nvPr/>
          </p:nvSpPr>
          <p:spPr>
            <a:xfrm>
              <a:off x="7918704" y="3662172"/>
              <a:ext cx="815340" cy="53340"/>
            </a:xfrm>
            <a:custGeom>
              <a:avLst/>
              <a:gdLst/>
              <a:ahLst/>
              <a:cxnLst/>
              <a:rect l="l" t="t" r="r" b="b"/>
              <a:pathLst>
                <a:path w="815340" h="53339">
                  <a:moveTo>
                    <a:pt x="0" y="0"/>
                  </a:moveTo>
                  <a:lnTo>
                    <a:pt x="815340" y="533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6304" y="3656457"/>
              <a:ext cx="155194" cy="819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43255" y="3672840"/>
            <a:ext cx="2286000" cy="2246630"/>
          </a:xfrm>
          <a:custGeom>
            <a:avLst/>
            <a:gdLst/>
            <a:ahLst/>
            <a:cxnLst/>
            <a:rect l="l" t="t" r="r" b="b"/>
            <a:pathLst>
              <a:path w="2286000" h="2246629">
                <a:moveTo>
                  <a:pt x="0" y="2246376"/>
                </a:moveTo>
                <a:lnTo>
                  <a:pt x="2286000" y="2246376"/>
                </a:lnTo>
                <a:lnTo>
                  <a:pt x="2286000" y="0"/>
                </a:lnTo>
                <a:lnTo>
                  <a:pt x="0" y="0"/>
                </a:lnTo>
                <a:lnTo>
                  <a:pt x="0" y="2246376"/>
                </a:lnTo>
                <a:close/>
              </a:path>
            </a:pathLst>
          </a:custGeom>
          <a:ln w="9144">
            <a:solidFill>
              <a:srgbClr val="40404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1691" y="3698240"/>
            <a:ext cx="202565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Georgia"/>
                <a:cs typeface="Georgia"/>
              </a:rPr>
              <a:t>Note: 5% </a:t>
            </a:r>
            <a:r>
              <a:rPr sz="2000" spc="-5" dirty="0">
                <a:latin typeface="Georgia"/>
                <a:cs typeface="Georgia"/>
              </a:rPr>
              <a:t>of the  time </a:t>
            </a:r>
            <a:r>
              <a:rPr sz="2000" dirty="0">
                <a:latin typeface="Georgia"/>
                <a:cs typeface="Georgia"/>
              </a:rPr>
              <a:t>0 </a:t>
            </a:r>
            <a:r>
              <a:rPr sz="2000" spc="-5" dirty="0">
                <a:latin typeface="Georgia"/>
                <a:cs typeface="Georgia"/>
              </a:rPr>
              <a:t>cakes are  demanded, so the  </a:t>
            </a:r>
            <a:r>
              <a:rPr sz="2000" dirty="0">
                <a:latin typeface="Georgia"/>
                <a:cs typeface="Georgia"/>
              </a:rPr>
              <a:t>random number  </a:t>
            </a:r>
            <a:r>
              <a:rPr sz="2000" spc="-5" dirty="0">
                <a:latin typeface="Georgia"/>
                <a:cs typeface="Georgia"/>
              </a:rPr>
              <a:t>interval </a:t>
            </a:r>
            <a:r>
              <a:rPr sz="2000" dirty="0">
                <a:latin typeface="Georgia"/>
                <a:cs typeface="Georgia"/>
              </a:rPr>
              <a:t>contains  5% </a:t>
            </a:r>
            <a:r>
              <a:rPr sz="2000" spc="-5" dirty="0">
                <a:latin typeface="Georgia"/>
                <a:cs typeface="Georgia"/>
              </a:rPr>
              <a:t>of the  </a:t>
            </a:r>
            <a:r>
              <a:rPr sz="2000" dirty="0">
                <a:latin typeface="Georgia"/>
                <a:cs typeface="Georgia"/>
              </a:rPr>
              <a:t>numbers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between  1 and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98471" y="3851655"/>
            <a:ext cx="4810760" cy="941705"/>
          </a:xfrm>
          <a:custGeom>
            <a:avLst/>
            <a:gdLst/>
            <a:ahLst/>
            <a:cxnLst/>
            <a:rect l="l" t="t" r="r" b="b"/>
            <a:pathLst>
              <a:path w="4810759" h="941704">
                <a:moveTo>
                  <a:pt x="4810633" y="191516"/>
                </a:moveTo>
                <a:lnTo>
                  <a:pt x="4729480" y="165481"/>
                </a:lnTo>
                <a:lnTo>
                  <a:pt x="4734344" y="196888"/>
                </a:lnTo>
                <a:lnTo>
                  <a:pt x="52324" y="921131"/>
                </a:lnTo>
                <a:lnTo>
                  <a:pt x="2148992" y="40957"/>
                </a:lnTo>
                <a:lnTo>
                  <a:pt x="2161286" y="70231"/>
                </a:lnTo>
                <a:lnTo>
                  <a:pt x="2200745" y="24257"/>
                </a:lnTo>
                <a:lnTo>
                  <a:pt x="2216785" y="5588"/>
                </a:lnTo>
                <a:lnTo>
                  <a:pt x="2131822" y="0"/>
                </a:lnTo>
                <a:lnTo>
                  <a:pt x="2144064" y="29197"/>
                </a:lnTo>
                <a:lnTo>
                  <a:pt x="0" y="929386"/>
                </a:lnTo>
                <a:lnTo>
                  <a:pt x="2413" y="935228"/>
                </a:lnTo>
                <a:lnTo>
                  <a:pt x="3429" y="941451"/>
                </a:lnTo>
                <a:lnTo>
                  <a:pt x="4736300" y="209473"/>
                </a:lnTo>
                <a:lnTo>
                  <a:pt x="4741164" y="240792"/>
                </a:lnTo>
                <a:lnTo>
                  <a:pt x="4805794" y="194945"/>
                </a:lnTo>
                <a:lnTo>
                  <a:pt x="4810633" y="191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28" y="150876"/>
            <a:ext cx="8842375" cy="6556375"/>
            <a:chOff x="147828" y="150876"/>
            <a:chExt cx="8842375" cy="6556375"/>
          </a:xfrm>
        </p:grpSpPr>
        <p:sp>
          <p:nvSpPr>
            <p:cNvPr id="3" name="object 3"/>
            <p:cNvSpPr/>
            <p:nvPr/>
          </p:nvSpPr>
          <p:spPr>
            <a:xfrm>
              <a:off x="152400" y="1277112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7304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61010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5089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840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0876" y="155447"/>
          <a:ext cx="8826493" cy="6547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8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651259">
                <a:tc gridSpan="18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3200" spc="-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Example </a:t>
                      </a:r>
                      <a:r>
                        <a:rPr sz="320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1. HERFY </a:t>
                      </a:r>
                      <a:r>
                        <a:rPr sz="3200" spc="-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Cake</a:t>
                      </a:r>
                      <a:r>
                        <a:rPr sz="3200" spc="-3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3200" spc="-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Shop</a:t>
                      </a:r>
                      <a:endParaRPr sz="32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768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Step 4: Generate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2000" b="1" spc="-1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numbers.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930" marB="0">
                    <a:lnT w="9525">
                      <a:solidFill>
                        <a:srgbClr val="7A97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73">
                <a:tc>
                  <a:txBody>
                    <a:bodyPr/>
                    <a:lstStyle/>
                    <a:p>
                      <a:pPr marR="107950" algn="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88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150"/>
                        </a:lnSpc>
                        <a:spcBef>
                          <a:spcPts val="53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10489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02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0033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80">
                <a:tc>
                  <a:txBody>
                    <a:bodyPr/>
                    <a:lstStyle/>
                    <a:p>
                      <a:pPr marR="1022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3">
                <a:tc>
                  <a:txBody>
                    <a:bodyPr/>
                    <a:lstStyle/>
                    <a:p>
                      <a:pPr marR="98425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78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73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76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77">
                <a:tc>
                  <a:txBody>
                    <a:bodyPr/>
                    <a:lstStyle/>
                    <a:p>
                      <a:pPr marR="1022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87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054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0096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965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9588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0096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0922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192">
                <a:tc>
                  <a:txBody>
                    <a:bodyPr/>
                    <a:lstStyle/>
                    <a:p>
                      <a:pPr marR="10604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60"/>
                        </a:lnSpc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32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58">
                <a:tc>
                  <a:txBody>
                    <a:bodyPr/>
                    <a:lstStyle/>
                    <a:p>
                      <a:pPr marR="114300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65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R="10223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61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11112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82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06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6006">
                <a:tc>
                  <a:txBody>
                    <a:bodyPr/>
                    <a:lstStyle/>
                    <a:p>
                      <a:pPr marR="97155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207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207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207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82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94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07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07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17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246"/>
            <a:ext cx="5457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36B85"/>
                </a:solidFill>
              </a:rPr>
              <a:t>Example </a:t>
            </a:r>
            <a:r>
              <a:rPr sz="3200" dirty="0">
                <a:solidFill>
                  <a:srgbClr val="636B85"/>
                </a:solidFill>
              </a:rPr>
              <a:t>1. HERFY </a:t>
            </a:r>
            <a:r>
              <a:rPr sz="3200" spc="-5" dirty="0">
                <a:solidFill>
                  <a:srgbClr val="636B85"/>
                </a:solidFill>
              </a:rPr>
              <a:t>Cake</a:t>
            </a:r>
            <a:r>
              <a:rPr sz="3200" spc="-45" dirty="0">
                <a:solidFill>
                  <a:srgbClr val="636B85"/>
                </a:solidFill>
              </a:rPr>
              <a:t> </a:t>
            </a:r>
            <a:r>
              <a:rPr sz="3200" spc="-5" dirty="0">
                <a:solidFill>
                  <a:srgbClr val="636B85"/>
                </a:solidFill>
              </a:rPr>
              <a:t>Shop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738" y="1268375"/>
            <a:ext cx="7594257" cy="1303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Step 5: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Simulate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series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trials.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855"/>
              </a:spcBef>
            </a:pP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Using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random number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table on previous slide, simulated  demand for </a:t>
            </a:r>
            <a:r>
              <a:rPr sz="2400" dirty="0">
                <a:solidFill>
                  <a:srgbClr val="404040"/>
                </a:solidFill>
                <a:latin typeface="Georgia"/>
                <a:cs typeface="Georgia"/>
              </a:rPr>
              <a:t>10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days</a:t>
            </a:r>
            <a:r>
              <a:rPr sz="2400" spc="-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eorgia"/>
                <a:cs typeface="Georgia"/>
              </a:rPr>
              <a:t>is:</a:t>
            </a:r>
            <a:endParaRPr sz="24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6216"/>
              </p:ext>
            </p:extLst>
          </p:nvPr>
        </p:nvGraphicFramePr>
        <p:xfrm>
          <a:off x="150876" y="5644305"/>
          <a:ext cx="8863961" cy="1058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3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9861">
                <a:tc>
                  <a:txBody>
                    <a:bodyPr/>
                    <a:lstStyle/>
                    <a:p>
                      <a:pPr marL="1726564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Random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number: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52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85"/>
                        </a:spcBef>
                        <a:tabLst>
                          <a:tab pos="576580" algn="l"/>
                          <a:tab pos="1052830" algn="l"/>
                        </a:tabLst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06	50	88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53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30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10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4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7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99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Georgia"/>
                          <a:cs typeface="Georgia"/>
                        </a:rPr>
                        <a:t>37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2520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84">
                <a:tc>
                  <a:txBody>
                    <a:bodyPr/>
                    <a:lstStyle/>
                    <a:p>
                      <a:pPr marL="1726564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Georgia"/>
                          <a:cs typeface="Georgia"/>
                        </a:rPr>
                        <a:t>Simulated</a:t>
                      </a:r>
                      <a:r>
                        <a:rPr sz="2000" spc="-50" dirty="0">
                          <a:solidFill>
                            <a:schemeClr val="tx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Georgia"/>
                          <a:cs typeface="Georgia"/>
                        </a:rPr>
                        <a:t>demand: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300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20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300"/>
                        </a:lnSpc>
                        <a:tabLst>
                          <a:tab pos="519430" algn="l"/>
                          <a:tab pos="969010" algn="l"/>
                        </a:tabLst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1	3	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20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marR="2159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20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22245" y="2882264"/>
            <a:ext cx="12598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Tires 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ma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079" y="2882264"/>
            <a:ext cx="20986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Interval of 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Random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Numbers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2245" y="3796665"/>
            <a:ext cx="18161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0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2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3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4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5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079" y="3796665"/>
            <a:ext cx="96139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01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-</a:t>
            </a:r>
            <a:r>
              <a:rPr sz="2000" spc="-7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05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06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-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15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16 -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35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36 -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65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66 -</a:t>
            </a:r>
            <a:r>
              <a:rPr sz="2000" spc="-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Georgia"/>
                <a:cs typeface="Georgia"/>
              </a:rPr>
              <a:t>85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86 -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100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44367" y="4820411"/>
            <a:ext cx="2449195" cy="1511300"/>
            <a:chOff x="2944367" y="4820411"/>
            <a:chExt cx="2449195" cy="1511300"/>
          </a:xfrm>
        </p:grpSpPr>
        <p:sp>
          <p:nvSpPr>
            <p:cNvPr id="10" name="object 10"/>
            <p:cNvSpPr/>
            <p:nvPr/>
          </p:nvSpPr>
          <p:spPr>
            <a:xfrm>
              <a:off x="4137913" y="4859273"/>
              <a:ext cx="1193800" cy="1051560"/>
            </a:xfrm>
            <a:custGeom>
              <a:avLst/>
              <a:gdLst/>
              <a:ahLst/>
              <a:cxnLst/>
              <a:rect l="l" t="t" r="r" b="b"/>
              <a:pathLst>
                <a:path w="1193800" h="1051560">
                  <a:moveTo>
                    <a:pt x="59562" y="984173"/>
                  </a:moveTo>
                  <a:lnTo>
                    <a:pt x="0" y="1036497"/>
                  </a:lnTo>
                  <a:lnTo>
                    <a:pt x="13081" y="1051382"/>
                  </a:lnTo>
                  <a:lnTo>
                    <a:pt x="72644" y="999045"/>
                  </a:lnTo>
                  <a:lnTo>
                    <a:pt x="59562" y="984173"/>
                  </a:lnTo>
                  <a:close/>
                </a:path>
                <a:path w="1193800" h="1051560">
                  <a:moveTo>
                    <a:pt x="163702" y="892594"/>
                  </a:moveTo>
                  <a:lnTo>
                    <a:pt x="104266" y="944918"/>
                  </a:lnTo>
                  <a:lnTo>
                    <a:pt x="117348" y="959802"/>
                  </a:lnTo>
                  <a:lnTo>
                    <a:pt x="176784" y="907465"/>
                  </a:lnTo>
                  <a:lnTo>
                    <a:pt x="163702" y="892594"/>
                  </a:lnTo>
                  <a:close/>
                </a:path>
                <a:path w="1193800" h="1051560">
                  <a:moveTo>
                    <a:pt x="267843" y="801014"/>
                  </a:moveTo>
                  <a:lnTo>
                    <a:pt x="208407" y="853338"/>
                  </a:lnTo>
                  <a:lnTo>
                    <a:pt x="221487" y="868222"/>
                  </a:lnTo>
                  <a:lnTo>
                    <a:pt x="280924" y="815886"/>
                  </a:lnTo>
                  <a:lnTo>
                    <a:pt x="267843" y="801014"/>
                  </a:lnTo>
                  <a:close/>
                </a:path>
                <a:path w="1193800" h="1051560">
                  <a:moveTo>
                    <a:pt x="371983" y="709422"/>
                  </a:moveTo>
                  <a:lnTo>
                    <a:pt x="312547" y="761758"/>
                  </a:lnTo>
                  <a:lnTo>
                    <a:pt x="325627" y="776643"/>
                  </a:lnTo>
                  <a:lnTo>
                    <a:pt x="385063" y="724281"/>
                  </a:lnTo>
                  <a:lnTo>
                    <a:pt x="371983" y="709422"/>
                  </a:lnTo>
                  <a:close/>
                </a:path>
                <a:path w="1193800" h="1051560">
                  <a:moveTo>
                    <a:pt x="476123" y="617854"/>
                  </a:moveTo>
                  <a:lnTo>
                    <a:pt x="416687" y="670179"/>
                  </a:lnTo>
                  <a:lnTo>
                    <a:pt x="429768" y="685038"/>
                  </a:lnTo>
                  <a:lnTo>
                    <a:pt x="489203" y="632713"/>
                  </a:lnTo>
                  <a:lnTo>
                    <a:pt x="476123" y="617854"/>
                  </a:lnTo>
                  <a:close/>
                </a:path>
                <a:path w="1193800" h="1051560">
                  <a:moveTo>
                    <a:pt x="580263" y="526288"/>
                  </a:moveTo>
                  <a:lnTo>
                    <a:pt x="520826" y="578612"/>
                  </a:lnTo>
                  <a:lnTo>
                    <a:pt x="533908" y="593470"/>
                  </a:lnTo>
                  <a:lnTo>
                    <a:pt x="593344" y="541147"/>
                  </a:lnTo>
                  <a:lnTo>
                    <a:pt x="580263" y="526288"/>
                  </a:lnTo>
                  <a:close/>
                </a:path>
                <a:path w="1193800" h="1051560">
                  <a:moveTo>
                    <a:pt x="684402" y="434720"/>
                  </a:moveTo>
                  <a:lnTo>
                    <a:pt x="624966" y="487044"/>
                  </a:lnTo>
                  <a:lnTo>
                    <a:pt x="638048" y="501903"/>
                  </a:lnTo>
                  <a:lnTo>
                    <a:pt x="697484" y="449579"/>
                  </a:lnTo>
                  <a:lnTo>
                    <a:pt x="684402" y="434720"/>
                  </a:lnTo>
                  <a:close/>
                </a:path>
                <a:path w="1193800" h="1051560">
                  <a:moveTo>
                    <a:pt x="788543" y="343153"/>
                  </a:moveTo>
                  <a:lnTo>
                    <a:pt x="729107" y="395478"/>
                  </a:lnTo>
                  <a:lnTo>
                    <a:pt x="742188" y="410337"/>
                  </a:lnTo>
                  <a:lnTo>
                    <a:pt x="801624" y="358013"/>
                  </a:lnTo>
                  <a:lnTo>
                    <a:pt x="788543" y="343153"/>
                  </a:lnTo>
                  <a:close/>
                </a:path>
                <a:path w="1193800" h="1051560">
                  <a:moveTo>
                    <a:pt x="892683" y="251587"/>
                  </a:moveTo>
                  <a:lnTo>
                    <a:pt x="833247" y="303911"/>
                  </a:lnTo>
                  <a:lnTo>
                    <a:pt x="846327" y="318769"/>
                  </a:lnTo>
                  <a:lnTo>
                    <a:pt x="905763" y="266445"/>
                  </a:lnTo>
                  <a:lnTo>
                    <a:pt x="892683" y="251587"/>
                  </a:lnTo>
                  <a:close/>
                </a:path>
                <a:path w="1193800" h="1051560">
                  <a:moveTo>
                    <a:pt x="996950" y="159893"/>
                  </a:moveTo>
                  <a:lnTo>
                    <a:pt x="937387" y="212344"/>
                  </a:lnTo>
                  <a:lnTo>
                    <a:pt x="950468" y="227202"/>
                  </a:lnTo>
                  <a:lnTo>
                    <a:pt x="1010031" y="174878"/>
                  </a:lnTo>
                  <a:lnTo>
                    <a:pt x="996950" y="159893"/>
                  </a:lnTo>
                  <a:close/>
                </a:path>
                <a:path w="1193800" h="1051560">
                  <a:moveTo>
                    <a:pt x="1101089" y="68325"/>
                  </a:moveTo>
                  <a:lnTo>
                    <a:pt x="1041526" y="120650"/>
                  </a:lnTo>
                  <a:lnTo>
                    <a:pt x="1054608" y="135636"/>
                  </a:lnTo>
                  <a:lnTo>
                    <a:pt x="1114171" y="83312"/>
                  </a:lnTo>
                  <a:lnTo>
                    <a:pt x="1101089" y="68325"/>
                  </a:lnTo>
                  <a:close/>
                </a:path>
                <a:path w="1193800" h="1051560">
                  <a:moveTo>
                    <a:pt x="1193800" y="0"/>
                  </a:moveTo>
                  <a:lnTo>
                    <a:pt x="1111377" y="21717"/>
                  </a:lnTo>
                  <a:lnTo>
                    <a:pt x="1161796" y="78867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4367" y="4820411"/>
              <a:ext cx="2449195" cy="76200"/>
            </a:xfrm>
            <a:custGeom>
              <a:avLst/>
              <a:gdLst/>
              <a:ahLst/>
              <a:cxnLst/>
              <a:rect l="l" t="t" r="r" b="b"/>
              <a:pathLst>
                <a:path w="2449195" h="76200">
                  <a:moveTo>
                    <a:pt x="2449068" y="31750"/>
                  </a:moveTo>
                  <a:lnTo>
                    <a:pt x="2398268" y="31750"/>
                  </a:lnTo>
                  <a:lnTo>
                    <a:pt x="2398268" y="44450"/>
                  </a:lnTo>
                  <a:lnTo>
                    <a:pt x="2449068" y="44450"/>
                  </a:lnTo>
                  <a:lnTo>
                    <a:pt x="2449068" y="31750"/>
                  </a:lnTo>
                  <a:close/>
                </a:path>
                <a:path w="2449195" h="76200">
                  <a:moveTo>
                    <a:pt x="2360168" y="31750"/>
                  </a:moveTo>
                  <a:lnTo>
                    <a:pt x="2309368" y="31750"/>
                  </a:lnTo>
                  <a:lnTo>
                    <a:pt x="2309368" y="44450"/>
                  </a:lnTo>
                  <a:lnTo>
                    <a:pt x="2360168" y="44450"/>
                  </a:lnTo>
                  <a:lnTo>
                    <a:pt x="2360168" y="31750"/>
                  </a:lnTo>
                  <a:close/>
                </a:path>
                <a:path w="2449195" h="76200">
                  <a:moveTo>
                    <a:pt x="2271268" y="31750"/>
                  </a:moveTo>
                  <a:lnTo>
                    <a:pt x="2220468" y="31750"/>
                  </a:lnTo>
                  <a:lnTo>
                    <a:pt x="2220468" y="44450"/>
                  </a:lnTo>
                  <a:lnTo>
                    <a:pt x="2271268" y="44450"/>
                  </a:lnTo>
                  <a:lnTo>
                    <a:pt x="2271268" y="31750"/>
                  </a:lnTo>
                  <a:close/>
                </a:path>
                <a:path w="2449195" h="76200">
                  <a:moveTo>
                    <a:pt x="2182368" y="31750"/>
                  </a:moveTo>
                  <a:lnTo>
                    <a:pt x="2131568" y="31750"/>
                  </a:lnTo>
                  <a:lnTo>
                    <a:pt x="2131568" y="44450"/>
                  </a:lnTo>
                  <a:lnTo>
                    <a:pt x="2182368" y="44450"/>
                  </a:lnTo>
                  <a:lnTo>
                    <a:pt x="2182368" y="31750"/>
                  </a:lnTo>
                  <a:close/>
                </a:path>
                <a:path w="2449195" h="76200">
                  <a:moveTo>
                    <a:pt x="2093468" y="31750"/>
                  </a:moveTo>
                  <a:lnTo>
                    <a:pt x="2042668" y="31750"/>
                  </a:lnTo>
                  <a:lnTo>
                    <a:pt x="2042668" y="44450"/>
                  </a:lnTo>
                  <a:lnTo>
                    <a:pt x="2093468" y="44450"/>
                  </a:lnTo>
                  <a:lnTo>
                    <a:pt x="2093468" y="31750"/>
                  </a:lnTo>
                  <a:close/>
                </a:path>
                <a:path w="2449195" h="76200">
                  <a:moveTo>
                    <a:pt x="2004568" y="31750"/>
                  </a:moveTo>
                  <a:lnTo>
                    <a:pt x="1953768" y="31750"/>
                  </a:lnTo>
                  <a:lnTo>
                    <a:pt x="1953768" y="44450"/>
                  </a:lnTo>
                  <a:lnTo>
                    <a:pt x="2004568" y="44450"/>
                  </a:lnTo>
                  <a:lnTo>
                    <a:pt x="2004568" y="31750"/>
                  </a:lnTo>
                  <a:close/>
                </a:path>
                <a:path w="2449195" h="76200">
                  <a:moveTo>
                    <a:pt x="1915668" y="31750"/>
                  </a:moveTo>
                  <a:lnTo>
                    <a:pt x="1864868" y="31750"/>
                  </a:lnTo>
                  <a:lnTo>
                    <a:pt x="1864868" y="44450"/>
                  </a:lnTo>
                  <a:lnTo>
                    <a:pt x="1915668" y="44450"/>
                  </a:lnTo>
                  <a:lnTo>
                    <a:pt x="1915668" y="31750"/>
                  </a:lnTo>
                  <a:close/>
                </a:path>
                <a:path w="2449195" h="76200">
                  <a:moveTo>
                    <a:pt x="1826768" y="31750"/>
                  </a:moveTo>
                  <a:lnTo>
                    <a:pt x="1775968" y="31750"/>
                  </a:lnTo>
                  <a:lnTo>
                    <a:pt x="1775968" y="44450"/>
                  </a:lnTo>
                  <a:lnTo>
                    <a:pt x="1826768" y="44450"/>
                  </a:lnTo>
                  <a:lnTo>
                    <a:pt x="1826768" y="31750"/>
                  </a:lnTo>
                  <a:close/>
                </a:path>
                <a:path w="2449195" h="76200">
                  <a:moveTo>
                    <a:pt x="1737868" y="31750"/>
                  </a:moveTo>
                  <a:lnTo>
                    <a:pt x="1687068" y="31750"/>
                  </a:lnTo>
                  <a:lnTo>
                    <a:pt x="1687068" y="44450"/>
                  </a:lnTo>
                  <a:lnTo>
                    <a:pt x="1737868" y="44450"/>
                  </a:lnTo>
                  <a:lnTo>
                    <a:pt x="1737868" y="31750"/>
                  </a:lnTo>
                  <a:close/>
                </a:path>
                <a:path w="2449195" h="76200">
                  <a:moveTo>
                    <a:pt x="1648968" y="31750"/>
                  </a:moveTo>
                  <a:lnTo>
                    <a:pt x="1598168" y="31750"/>
                  </a:lnTo>
                  <a:lnTo>
                    <a:pt x="1598168" y="44450"/>
                  </a:lnTo>
                  <a:lnTo>
                    <a:pt x="1648968" y="44450"/>
                  </a:lnTo>
                  <a:lnTo>
                    <a:pt x="1648968" y="31750"/>
                  </a:lnTo>
                  <a:close/>
                </a:path>
                <a:path w="2449195" h="76200">
                  <a:moveTo>
                    <a:pt x="1560068" y="31750"/>
                  </a:moveTo>
                  <a:lnTo>
                    <a:pt x="1509268" y="31750"/>
                  </a:lnTo>
                  <a:lnTo>
                    <a:pt x="1509268" y="44450"/>
                  </a:lnTo>
                  <a:lnTo>
                    <a:pt x="1560068" y="44450"/>
                  </a:lnTo>
                  <a:lnTo>
                    <a:pt x="1560068" y="31750"/>
                  </a:lnTo>
                  <a:close/>
                </a:path>
                <a:path w="2449195" h="76200">
                  <a:moveTo>
                    <a:pt x="1471168" y="31750"/>
                  </a:moveTo>
                  <a:lnTo>
                    <a:pt x="1420368" y="31750"/>
                  </a:lnTo>
                  <a:lnTo>
                    <a:pt x="1420368" y="44450"/>
                  </a:lnTo>
                  <a:lnTo>
                    <a:pt x="1471168" y="44450"/>
                  </a:lnTo>
                  <a:lnTo>
                    <a:pt x="1471168" y="31750"/>
                  </a:lnTo>
                  <a:close/>
                </a:path>
                <a:path w="2449195" h="76200">
                  <a:moveTo>
                    <a:pt x="1382268" y="31750"/>
                  </a:moveTo>
                  <a:lnTo>
                    <a:pt x="1331468" y="31750"/>
                  </a:lnTo>
                  <a:lnTo>
                    <a:pt x="1331468" y="44450"/>
                  </a:lnTo>
                  <a:lnTo>
                    <a:pt x="1382268" y="44450"/>
                  </a:lnTo>
                  <a:lnTo>
                    <a:pt x="1382268" y="31750"/>
                  </a:lnTo>
                  <a:close/>
                </a:path>
                <a:path w="2449195" h="76200">
                  <a:moveTo>
                    <a:pt x="1293368" y="31750"/>
                  </a:moveTo>
                  <a:lnTo>
                    <a:pt x="1242568" y="31750"/>
                  </a:lnTo>
                  <a:lnTo>
                    <a:pt x="1242568" y="44450"/>
                  </a:lnTo>
                  <a:lnTo>
                    <a:pt x="1293368" y="44450"/>
                  </a:lnTo>
                  <a:lnTo>
                    <a:pt x="1293368" y="31750"/>
                  </a:lnTo>
                  <a:close/>
                </a:path>
                <a:path w="2449195" h="76200">
                  <a:moveTo>
                    <a:pt x="1204468" y="31750"/>
                  </a:moveTo>
                  <a:lnTo>
                    <a:pt x="1153668" y="31750"/>
                  </a:lnTo>
                  <a:lnTo>
                    <a:pt x="1153668" y="44450"/>
                  </a:lnTo>
                  <a:lnTo>
                    <a:pt x="1204468" y="44450"/>
                  </a:lnTo>
                  <a:lnTo>
                    <a:pt x="1204468" y="31750"/>
                  </a:lnTo>
                  <a:close/>
                </a:path>
                <a:path w="2449195" h="76200">
                  <a:moveTo>
                    <a:pt x="1115568" y="31750"/>
                  </a:moveTo>
                  <a:lnTo>
                    <a:pt x="1064768" y="31750"/>
                  </a:lnTo>
                  <a:lnTo>
                    <a:pt x="1064768" y="44450"/>
                  </a:lnTo>
                  <a:lnTo>
                    <a:pt x="1115568" y="44450"/>
                  </a:lnTo>
                  <a:lnTo>
                    <a:pt x="1115568" y="31750"/>
                  </a:lnTo>
                  <a:close/>
                </a:path>
                <a:path w="2449195" h="76200">
                  <a:moveTo>
                    <a:pt x="1026668" y="31750"/>
                  </a:moveTo>
                  <a:lnTo>
                    <a:pt x="975868" y="31750"/>
                  </a:lnTo>
                  <a:lnTo>
                    <a:pt x="975868" y="44450"/>
                  </a:lnTo>
                  <a:lnTo>
                    <a:pt x="1026668" y="44450"/>
                  </a:lnTo>
                  <a:lnTo>
                    <a:pt x="1026668" y="31750"/>
                  </a:lnTo>
                  <a:close/>
                </a:path>
                <a:path w="2449195" h="76200">
                  <a:moveTo>
                    <a:pt x="937768" y="31750"/>
                  </a:moveTo>
                  <a:lnTo>
                    <a:pt x="886968" y="31750"/>
                  </a:lnTo>
                  <a:lnTo>
                    <a:pt x="886968" y="44450"/>
                  </a:lnTo>
                  <a:lnTo>
                    <a:pt x="937768" y="44450"/>
                  </a:lnTo>
                  <a:lnTo>
                    <a:pt x="937768" y="31750"/>
                  </a:lnTo>
                  <a:close/>
                </a:path>
                <a:path w="2449195" h="76200">
                  <a:moveTo>
                    <a:pt x="848868" y="31750"/>
                  </a:moveTo>
                  <a:lnTo>
                    <a:pt x="798068" y="31750"/>
                  </a:lnTo>
                  <a:lnTo>
                    <a:pt x="798068" y="44450"/>
                  </a:lnTo>
                  <a:lnTo>
                    <a:pt x="848868" y="44450"/>
                  </a:lnTo>
                  <a:lnTo>
                    <a:pt x="848868" y="31750"/>
                  </a:lnTo>
                  <a:close/>
                </a:path>
                <a:path w="2449195" h="76200">
                  <a:moveTo>
                    <a:pt x="759968" y="31750"/>
                  </a:moveTo>
                  <a:lnTo>
                    <a:pt x="709168" y="31750"/>
                  </a:lnTo>
                  <a:lnTo>
                    <a:pt x="709168" y="44450"/>
                  </a:lnTo>
                  <a:lnTo>
                    <a:pt x="759968" y="44450"/>
                  </a:lnTo>
                  <a:lnTo>
                    <a:pt x="759968" y="31750"/>
                  </a:lnTo>
                  <a:close/>
                </a:path>
                <a:path w="2449195" h="76200">
                  <a:moveTo>
                    <a:pt x="671068" y="31750"/>
                  </a:moveTo>
                  <a:lnTo>
                    <a:pt x="620268" y="31750"/>
                  </a:lnTo>
                  <a:lnTo>
                    <a:pt x="620268" y="44450"/>
                  </a:lnTo>
                  <a:lnTo>
                    <a:pt x="671068" y="44450"/>
                  </a:lnTo>
                  <a:lnTo>
                    <a:pt x="671068" y="31750"/>
                  </a:lnTo>
                  <a:close/>
                </a:path>
                <a:path w="2449195" h="76200">
                  <a:moveTo>
                    <a:pt x="582168" y="31750"/>
                  </a:moveTo>
                  <a:lnTo>
                    <a:pt x="531368" y="31750"/>
                  </a:lnTo>
                  <a:lnTo>
                    <a:pt x="531368" y="44450"/>
                  </a:lnTo>
                  <a:lnTo>
                    <a:pt x="582168" y="44450"/>
                  </a:lnTo>
                  <a:lnTo>
                    <a:pt x="582168" y="31750"/>
                  </a:lnTo>
                  <a:close/>
                </a:path>
                <a:path w="2449195" h="76200">
                  <a:moveTo>
                    <a:pt x="493268" y="31750"/>
                  </a:moveTo>
                  <a:lnTo>
                    <a:pt x="442468" y="31750"/>
                  </a:lnTo>
                  <a:lnTo>
                    <a:pt x="442468" y="44450"/>
                  </a:lnTo>
                  <a:lnTo>
                    <a:pt x="493268" y="44450"/>
                  </a:lnTo>
                  <a:lnTo>
                    <a:pt x="493268" y="31750"/>
                  </a:lnTo>
                  <a:close/>
                </a:path>
                <a:path w="2449195" h="76200">
                  <a:moveTo>
                    <a:pt x="404368" y="31750"/>
                  </a:moveTo>
                  <a:lnTo>
                    <a:pt x="353568" y="31750"/>
                  </a:lnTo>
                  <a:lnTo>
                    <a:pt x="353568" y="44450"/>
                  </a:lnTo>
                  <a:lnTo>
                    <a:pt x="404368" y="44450"/>
                  </a:lnTo>
                  <a:lnTo>
                    <a:pt x="404368" y="31750"/>
                  </a:lnTo>
                  <a:close/>
                </a:path>
                <a:path w="2449195" h="76200">
                  <a:moveTo>
                    <a:pt x="315468" y="31750"/>
                  </a:moveTo>
                  <a:lnTo>
                    <a:pt x="264668" y="31750"/>
                  </a:lnTo>
                  <a:lnTo>
                    <a:pt x="264668" y="44450"/>
                  </a:lnTo>
                  <a:lnTo>
                    <a:pt x="315468" y="44450"/>
                  </a:lnTo>
                  <a:lnTo>
                    <a:pt x="315468" y="31750"/>
                  </a:lnTo>
                  <a:close/>
                </a:path>
                <a:path w="2449195" h="76200">
                  <a:moveTo>
                    <a:pt x="226568" y="31750"/>
                  </a:moveTo>
                  <a:lnTo>
                    <a:pt x="175768" y="31750"/>
                  </a:lnTo>
                  <a:lnTo>
                    <a:pt x="175768" y="44450"/>
                  </a:lnTo>
                  <a:lnTo>
                    <a:pt x="226568" y="44450"/>
                  </a:lnTo>
                  <a:lnTo>
                    <a:pt x="226568" y="31750"/>
                  </a:lnTo>
                  <a:close/>
                </a:path>
                <a:path w="2449195" h="76200">
                  <a:moveTo>
                    <a:pt x="137668" y="31750"/>
                  </a:moveTo>
                  <a:lnTo>
                    <a:pt x="86868" y="31750"/>
                  </a:lnTo>
                  <a:lnTo>
                    <a:pt x="86868" y="44450"/>
                  </a:lnTo>
                  <a:lnTo>
                    <a:pt x="137668" y="44450"/>
                  </a:lnTo>
                  <a:lnTo>
                    <a:pt x="137668" y="31750"/>
                  </a:lnTo>
                  <a:close/>
                </a:path>
                <a:path w="244919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799" y="4878323"/>
              <a:ext cx="923290" cy="1453515"/>
            </a:xfrm>
            <a:custGeom>
              <a:avLst/>
              <a:gdLst/>
              <a:ahLst/>
              <a:cxnLst/>
              <a:rect l="l" t="t" r="r" b="b"/>
              <a:pathLst>
                <a:path w="923289" h="1453514">
                  <a:moveTo>
                    <a:pt x="16763" y="0"/>
                  </a:moveTo>
                  <a:lnTo>
                    <a:pt x="0" y="10668"/>
                  </a:lnTo>
                  <a:lnTo>
                    <a:pt x="42291" y="77596"/>
                  </a:lnTo>
                  <a:lnTo>
                    <a:pt x="59055" y="67056"/>
                  </a:lnTo>
                  <a:lnTo>
                    <a:pt x="16763" y="0"/>
                  </a:lnTo>
                  <a:close/>
                </a:path>
                <a:path w="923289" h="1453514">
                  <a:moveTo>
                    <a:pt x="90805" y="117348"/>
                  </a:moveTo>
                  <a:lnTo>
                    <a:pt x="74041" y="127888"/>
                  </a:lnTo>
                  <a:lnTo>
                    <a:pt x="116331" y="194818"/>
                  </a:lnTo>
                  <a:lnTo>
                    <a:pt x="133095" y="184276"/>
                  </a:lnTo>
                  <a:lnTo>
                    <a:pt x="90805" y="117348"/>
                  </a:lnTo>
                  <a:close/>
                </a:path>
                <a:path w="923289" h="1453514">
                  <a:moveTo>
                    <a:pt x="164845" y="234569"/>
                  </a:moveTo>
                  <a:lnTo>
                    <a:pt x="148081" y="245109"/>
                  </a:lnTo>
                  <a:lnTo>
                    <a:pt x="190373" y="312165"/>
                  </a:lnTo>
                  <a:lnTo>
                    <a:pt x="207137" y="301498"/>
                  </a:lnTo>
                  <a:lnTo>
                    <a:pt x="164845" y="234569"/>
                  </a:lnTo>
                  <a:close/>
                </a:path>
                <a:path w="923289" h="1453514">
                  <a:moveTo>
                    <a:pt x="238887" y="351789"/>
                  </a:moveTo>
                  <a:lnTo>
                    <a:pt x="222123" y="362331"/>
                  </a:lnTo>
                  <a:lnTo>
                    <a:pt x="264541" y="429387"/>
                  </a:lnTo>
                  <a:lnTo>
                    <a:pt x="281304" y="418845"/>
                  </a:lnTo>
                  <a:lnTo>
                    <a:pt x="238887" y="351789"/>
                  </a:lnTo>
                  <a:close/>
                </a:path>
                <a:path w="923289" h="1453514">
                  <a:moveTo>
                    <a:pt x="312927" y="469010"/>
                  </a:moveTo>
                  <a:lnTo>
                    <a:pt x="296290" y="479678"/>
                  </a:lnTo>
                  <a:lnTo>
                    <a:pt x="338582" y="546607"/>
                  </a:lnTo>
                  <a:lnTo>
                    <a:pt x="355346" y="536066"/>
                  </a:lnTo>
                  <a:lnTo>
                    <a:pt x="312927" y="469010"/>
                  </a:lnTo>
                  <a:close/>
                </a:path>
                <a:path w="923289" h="1453514">
                  <a:moveTo>
                    <a:pt x="387096" y="586359"/>
                  </a:moveTo>
                  <a:lnTo>
                    <a:pt x="370332" y="596900"/>
                  </a:lnTo>
                  <a:lnTo>
                    <a:pt x="412623" y="663956"/>
                  </a:lnTo>
                  <a:lnTo>
                    <a:pt x="429387" y="653288"/>
                  </a:lnTo>
                  <a:lnTo>
                    <a:pt x="387096" y="586359"/>
                  </a:lnTo>
                  <a:close/>
                </a:path>
                <a:path w="923289" h="1453514">
                  <a:moveTo>
                    <a:pt x="461137" y="703579"/>
                  </a:moveTo>
                  <a:lnTo>
                    <a:pt x="444373" y="714159"/>
                  </a:lnTo>
                  <a:lnTo>
                    <a:pt x="486663" y="781164"/>
                  </a:lnTo>
                  <a:lnTo>
                    <a:pt x="503427" y="770585"/>
                  </a:lnTo>
                  <a:lnTo>
                    <a:pt x="461137" y="703579"/>
                  </a:lnTo>
                  <a:close/>
                </a:path>
                <a:path w="923289" h="1453514">
                  <a:moveTo>
                    <a:pt x="535177" y="820826"/>
                  </a:moveTo>
                  <a:lnTo>
                    <a:pt x="518413" y="831418"/>
                  </a:lnTo>
                  <a:lnTo>
                    <a:pt x="560704" y="898410"/>
                  </a:lnTo>
                  <a:lnTo>
                    <a:pt x="577469" y="887831"/>
                  </a:lnTo>
                  <a:lnTo>
                    <a:pt x="535177" y="820826"/>
                  </a:lnTo>
                  <a:close/>
                </a:path>
                <a:path w="923289" h="1453514">
                  <a:moveTo>
                    <a:pt x="609219" y="938085"/>
                  </a:moveTo>
                  <a:lnTo>
                    <a:pt x="592454" y="948664"/>
                  </a:lnTo>
                  <a:lnTo>
                    <a:pt x="634746" y="1015669"/>
                  </a:lnTo>
                  <a:lnTo>
                    <a:pt x="651510" y="1005090"/>
                  </a:lnTo>
                  <a:lnTo>
                    <a:pt x="609219" y="938085"/>
                  </a:lnTo>
                  <a:close/>
                </a:path>
                <a:path w="923289" h="1453514">
                  <a:moveTo>
                    <a:pt x="683260" y="1055344"/>
                  </a:moveTo>
                  <a:lnTo>
                    <a:pt x="666496" y="1065923"/>
                  </a:lnTo>
                  <a:lnTo>
                    <a:pt x="708787" y="1132928"/>
                  </a:lnTo>
                  <a:lnTo>
                    <a:pt x="725551" y="1122349"/>
                  </a:lnTo>
                  <a:lnTo>
                    <a:pt x="683260" y="1055344"/>
                  </a:lnTo>
                  <a:close/>
                </a:path>
                <a:path w="923289" h="1453514">
                  <a:moveTo>
                    <a:pt x="757301" y="1172603"/>
                  </a:moveTo>
                  <a:lnTo>
                    <a:pt x="740537" y="1183182"/>
                  </a:lnTo>
                  <a:lnTo>
                    <a:pt x="782827" y="1250188"/>
                  </a:lnTo>
                  <a:lnTo>
                    <a:pt x="799591" y="1239608"/>
                  </a:lnTo>
                  <a:lnTo>
                    <a:pt x="757301" y="1172603"/>
                  </a:lnTo>
                  <a:close/>
                </a:path>
                <a:path w="923289" h="1453514">
                  <a:moveTo>
                    <a:pt x="831341" y="1289850"/>
                  </a:moveTo>
                  <a:lnTo>
                    <a:pt x="814577" y="1300429"/>
                  </a:lnTo>
                  <a:lnTo>
                    <a:pt x="856996" y="1367434"/>
                  </a:lnTo>
                  <a:lnTo>
                    <a:pt x="873633" y="1356855"/>
                  </a:lnTo>
                  <a:lnTo>
                    <a:pt x="831341" y="1289850"/>
                  </a:lnTo>
                  <a:close/>
                </a:path>
                <a:path w="923289" h="1453514">
                  <a:moveTo>
                    <a:pt x="914273" y="1368361"/>
                  </a:moveTo>
                  <a:lnTo>
                    <a:pt x="849884" y="1409052"/>
                  </a:lnTo>
                  <a:lnTo>
                    <a:pt x="922782" y="1453133"/>
                  </a:lnTo>
                  <a:lnTo>
                    <a:pt x="914273" y="1368361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37126" y="5169865"/>
            <a:ext cx="123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9227" y="4597146"/>
            <a:ext cx="167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5372" y="5306390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10" y="412750"/>
            <a:ext cx="32632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Model</a:t>
            </a:r>
            <a:r>
              <a:rPr sz="3300" spc="-40" dirty="0"/>
              <a:t> </a:t>
            </a:r>
            <a:r>
              <a:rPr sz="3300" spc="-5" dirty="0"/>
              <a:t>Taxonomy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396240" y="1341119"/>
            <a:ext cx="874776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49" y="-87417"/>
            <a:ext cx="629412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3300" dirty="0"/>
            </a:br>
            <a:r>
              <a:rPr sz="3300" dirty="0"/>
              <a:t>What </a:t>
            </a:r>
            <a:r>
              <a:rPr sz="3300" spc="5" dirty="0"/>
              <a:t>is </a:t>
            </a:r>
            <a:r>
              <a:rPr sz="3300" spc="-5" dirty="0"/>
              <a:t>Monte </a:t>
            </a:r>
            <a:r>
              <a:rPr sz="3300" dirty="0"/>
              <a:t>Carlo </a:t>
            </a:r>
            <a:r>
              <a:rPr sz="3300" spc="-5" dirty="0"/>
              <a:t>Simulation</a:t>
            </a:r>
            <a:r>
              <a:rPr sz="3300" spc="-105" dirty="0"/>
              <a:t> </a:t>
            </a:r>
            <a:r>
              <a:rPr sz="330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027828"/>
            <a:ext cx="8102600" cy="39357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145415" indent="-274320">
              <a:lnSpc>
                <a:spcPts val="2920"/>
              </a:lnSpc>
              <a:spcBef>
                <a:spcPts val="459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b="1" spc="-5" dirty="0">
                <a:solidFill>
                  <a:srgbClr val="3333FF"/>
                </a:solidFill>
                <a:latin typeface="Georgia"/>
                <a:cs typeface="Georgia"/>
              </a:rPr>
              <a:t>Monte Carlo </a:t>
            </a:r>
            <a:r>
              <a:rPr sz="2700" b="1" dirty="0">
                <a:solidFill>
                  <a:srgbClr val="3333FF"/>
                </a:solidFill>
                <a:latin typeface="Georgia"/>
                <a:cs typeface="Georgia"/>
              </a:rPr>
              <a:t>methods </a:t>
            </a:r>
            <a:r>
              <a:rPr sz="2700" dirty="0">
                <a:latin typeface="Georgia"/>
                <a:cs typeface="Georgia"/>
              </a:rPr>
              <a:t>are a </a:t>
            </a:r>
            <a:r>
              <a:rPr sz="2700" spc="-5" dirty="0">
                <a:latin typeface="Georgia"/>
                <a:cs typeface="Georgia"/>
              </a:rPr>
              <a:t>widely used </a:t>
            </a:r>
            <a:r>
              <a:rPr sz="2700" spc="-10" dirty="0">
                <a:latin typeface="Georgia"/>
                <a:cs typeface="Georgia"/>
              </a:rPr>
              <a:t>class </a:t>
            </a:r>
            <a:r>
              <a:rPr sz="2700" spc="-185" dirty="0">
                <a:latin typeface="Georgia"/>
                <a:cs typeface="Georgia"/>
              </a:rPr>
              <a:t>of </a:t>
            </a:r>
            <a:r>
              <a:rPr sz="2700" spc="-1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Georgia"/>
                <a:cs typeface="Georgia"/>
              </a:rPr>
              <a:t>computational algorithms </a:t>
            </a:r>
            <a:r>
              <a:rPr sz="2700" spc="-5" dirty="0">
                <a:latin typeface="Georgia"/>
                <a:cs typeface="Georgia"/>
              </a:rPr>
              <a:t>for </a:t>
            </a:r>
            <a:r>
              <a:rPr sz="2700" spc="-10" dirty="0">
                <a:latin typeface="Georgia"/>
                <a:cs typeface="Georgia"/>
              </a:rPr>
              <a:t>simulating </a:t>
            </a:r>
            <a:r>
              <a:rPr sz="2700" spc="-5" dirty="0">
                <a:latin typeface="Georgia"/>
                <a:cs typeface="Georgia"/>
              </a:rPr>
              <a:t>the  behavior of various physical and </a:t>
            </a:r>
            <a:r>
              <a:rPr sz="2700" dirty="0">
                <a:latin typeface="Georgia"/>
                <a:cs typeface="Georgia"/>
              </a:rPr>
              <a:t>mathematical  </a:t>
            </a:r>
            <a:r>
              <a:rPr sz="2700" spc="-5" dirty="0">
                <a:latin typeface="Georgia"/>
                <a:cs typeface="Georgia"/>
              </a:rPr>
              <a:t>systems, </a:t>
            </a:r>
            <a:r>
              <a:rPr sz="2700" dirty="0">
                <a:latin typeface="Georgia"/>
                <a:cs typeface="Georgia"/>
              </a:rPr>
              <a:t>and </a:t>
            </a:r>
            <a:r>
              <a:rPr sz="2700" spc="-5" dirty="0">
                <a:latin typeface="Georgia"/>
                <a:cs typeface="Georgia"/>
              </a:rPr>
              <a:t>for other</a:t>
            </a:r>
            <a:r>
              <a:rPr sz="2700" spc="-8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computations.</a:t>
            </a:r>
            <a:endParaRPr sz="27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248"/>
              </a:buClr>
              <a:buFont typeface="Arial"/>
              <a:buChar char=""/>
            </a:pPr>
            <a:endParaRPr sz="3650" dirty="0">
              <a:latin typeface="Georgia"/>
              <a:cs typeface="Georgia"/>
            </a:endParaRPr>
          </a:p>
          <a:p>
            <a:pPr marL="287020" marR="5080" indent="-274320">
              <a:lnSpc>
                <a:spcPct val="9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</a:pPr>
            <a:r>
              <a:rPr sz="2700" b="1" spc="-5" dirty="0">
                <a:solidFill>
                  <a:srgbClr val="3333FF"/>
                </a:solidFill>
                <a:latin typeface="Georgia"/>
                <a:cs typeface="Georgia"/>
              </a:rPr>
              <a:t>Monte Carlo </a:t>
            </a:r>
            <a:r>
              <a:rPr sz="2700" b="1" dirty="0">
                <a:solidFill>
                  <a:srgbClr val="3333FF"/>
                </a:solidFill>
                <a:latin typeface="Georgia"/>
                <a:cs typeface="Georgia"/>
              </a:rPr>
              <a:t>algorithm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often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numerical  </a:t>
            </a:r>
            <a:r>
              <a:rPr sz="2700" b="1" spc="-5" dirty="0">
                <a:solidFill>
                  <a:srgbClr val="FF0000"/>
                </a:solidFill>
                <a:latin typeface="Georgia"/>
                <a:cs typeface="Georgia"/>
              </a:rPr>
              <a:t>Monte Carlo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method </a:t>
            </a:r>
            <a:r>
              <a:rPr sz="2700" spc="-5" dirty="0">
                <a:latin typeface="Georgia"/>
                <a:cs typeface="Georgia"/>
              </a:rPr>
              <a:t>used to find solutions to  </a:t>
            </a:r>
            <a:r>
              <a:rPr sz="2700" dirty="0">
                <a:latin typeface="Georgia"/>
                <a:cs typeface="Georgia"/>
              </a:rPr>
              <a:t>mathematical </a:t>
            </a:r>
            <a:r>
              <a:rPr sz="2700" spc="-5" dirty="0">
                <a:latin typeface="Georgia"/>
                <a:cs typeface="Georgia"/>
              </a:rPr>
              <a:t>problems </a:t>
            </a:r>
            <a:r>
              <a:rPr sz="2700" dirty="0">
                <a:latin typeface="Georgia"/>
                <a:cs typeface="Georgia"/>
              </a:rPr>
              <a:t>(which may </a:t>
            </a:r>
            <a:r>
              <a:rPr sz="2700" spc="-5" dirty="0">
                <a:latin typeface="Georgia"/>
                <a:cs typeface="Georgia"/>
              </a:rPr>
              <a:t>have </a:t>
            </a:r>
            <a:r>
              <a:rPr sz="2700" dirty="0">
                <a:latin typeface="Georgia"/>
                <a:cs typeface="Georgia"/>
              </a:rPr>
              <a:t>many  </a:t>
            </a:r>
            <a:r>
              <a:rPr sz="2700" spc="-5" dirty="0">
                <a:latin typeface="Georgia"/>
                <a:cs typeface="Georgia"/>
              </a:rPr>
              <a:t>variables) that cannot easily be solved, (e.g. integral  </a:t>
            </a:r>
            <a:r>
              <a:rPr sz="2700" spc="-10" dirty="0">
                <a:latin typeface="Georgia"/>
                <a:cs typeface="Georgia"/>
              </a:rPr>
              <a:t>calculus, </a:t>
            </a:r>
            <a:r>
              <a:rPr sz="2700" spc="-5" dirty="0">
                <a:latin typeface="Georgia"/>
                <a:cs typeface="Georgia"/>
              </a:rPr>
              <a:t>or other numerical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methods)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49" y="412750"/>
            <a:ext cx="62941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What </a:t>
            </a:r>
            <a:r>
              <a:rPr sz="3300" spc="5" dirty="0"/>
              <a:t>is </a:t>
            </a:r>
            <a:r>
              <a:rPr sz="3300" spc="-5" dirty="0"/>
              <a:t>Monte </a:t>
            </a:r>
            <a:r>
              <a:rPr sz="3300" dirty="0"/>
              <a:t>Carlo </a:t>
            </a:r>
            <a:r>
              <a:rPr sz="3300" spc="-5" dirty="0"/>
              <a:t>Simulation</a:t>
            </a:r>
            <a:r>
              <a:rPr sz="3300" spc="-105" dirty="0"/>
              <a:t> </a:t>
            </a:r>
            <a:r>
              <a:rPr sz="3300" dirty="0"/>
              <a:t>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7949565" cy="4353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459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7020" algn="l"/>
                <a:tab pos="3180715" algn="l"/>
              </a:tabLst>
            </a:pPr>
            <a:r>
              <a:rPr sz="3000" dirty="0">
                <a:latin typeface="Georgia"/>
                <a:cs typeface="Georgia"/>
              </a:rPr>
              <a:t>A </a:t>
            </a:r>
            <a:r>
              <a:rPr sz="3000" b="1" spc="-5" dirty="0">
                <a:solidFill>
                  <a:srgbClr val="3333FF"/>
                </a:solidFill>
                <a:latin typeface="Georgia"/>
                <a:cs typeface="Georgia"/>
              </a:rPr>
              <a:t>Monte Carlo simulation </a:t>
            </a:r>
            <a:r>
              <a:rPr sz="3000" dirty="0">
                <a:latin typeface="Georgia"/>
                <a:cs typeface="Georgia"/>
              </a:rPr>
              <a:t>is a </a:t>
            </a:r>
            <a:r>
              <a:rPr sz="3000" b="1" spc="-45" dirty="0">
                <a:solidFill>
                  <a:srgbClr val="FF0000"/>
                </a:solidFill>
                <a:latin typeface="Georgia"/>
                <a:cs typeface="Georgia"/>
              </a:rPr>
              <a:t>statistical  </a:t>
            </a:r>
            <a:r>
              <a:rPr sz="3000" b="1" spc="-5" dirty="0">
                <a:solidFill>
                  <a:srgbClr val="FF0000"/>
                </a:solidFill>
                <a:latin typeface="Georgia"/>
                <a:cs typeface="Georgia"/>
              </a:rPr>
              <a:t>simulation technique </a:t>
            </a:r>
            <a:r>
              <a:rPr sz="3000" spc="-5" dirty="0">
                <a:latin typeface="Georgia"/>
                <a:cs typeface="Georgia"/>
              </a:rPr>
              <a:t>that provides  </a:t>
            </a:r>
            <a:r>
              <a:rPr sz="3000" dirty="0">
                <a:latin typeface="Georgia"/>
                <a:cs typeface="Georgia"/>
              </a:rPr>
              <a:t>approximate </a:t>
            </a:r>
            <a:r>
              <a:rPr sz="3000" spc="-5" dirty="0">
                <a:latin typeface="Georgia"/>
                <a:cs typeface="Georgia"/>
              </a:rPr>
              <a:t>solutions to problems </a:t>
            </a:r>
            <a:r>
              <a:rPr sz="3000" spc="-10" dirty="0">
                <a:latin typeface="Georgia"/>
                <a:cs typeface="Georgia"/>
              </a:rPr>
              <a:t>expressed  </a:t>
            </a:r>
            <a:r>
              <a:rPr sz="3000" spc="-5" dirty="0">
                <a:latin typeface="Georgia"/>
                <a:cs typeface="Georgia"/>
              </a:rPr>
              <a:t>mathematically.	</a:t>
            </a:r>
            <a:r>
              <a:rPr sz="3000" dirty="0">
                <a:latin typeface="Georgia"/>
                <a:cs typeface="Georgia"/>
              </a:rPr>
              <a:t>It </a:t>
            </a:r>
            <a:r>
              <a:rPr sz="3000" spc="-5" dirty="0">
                <a:latin typeface="Georgia"/>
                <a:cs typeface="Georgia"/>
              </a:rPr>
              <a:t>utilizes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sequence of  </a:t>
            </a:r>
            <a:r>
              <a:rPr sz="3000" dirty="0">
                <a:latin typeface="Georgia"/>
                <a:cs typeface="Georgia"/>
              </a:rPr>
              <a:t>random numbers </a:t>
            </a:r>
            <a:r>
              <a:rPr sz="3000" spc="-5" dirty="0">
                <a:latin typeface="Georgia"/>
                <a:cs typeface="Georgia"/>
              </a:rPr>
              <a:t>to </a:t>
            </a:r>
            <a:r>
              <a:rPr sz="3000" spc="-10" dirty="0">
                <a:latin typeface="Georgia"/>
                <a:cs typeface="Georgia"/>
              </a:rPr>
              <a:t>perform </a:t>
            </a:r>
            <a:r>
              <a:rPr sz="3000" spc="-5" dirty="0">
                <a:latin typeface="Georgia"/>
                <a:cs typeface="Georgia"/>
              </a:rPr>
              <a:t>the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simulation.</a:t>
            </a:r>
            <a:endParaRPr sz="3000" dirty="0">
              <a:latin typeface="Georgia"/>
              <a:cs typeface="Georgia"/>
            </a:endParaRPr>
          </a:p>
          <a:p>
            <a:pPr marL="287020" marR="1134745" indent="-274320">
              <a:lnSpc>
                <a:spcPts val="3240"/>
              </a:lnSpc>
              <a:spcBef>
                <a:spcPts val="76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7020" algn="l"/>
              </a:tabLst>
            </a:pPr>
            <a:r>
              <a:rPr sz="3000" dirty="0">
                <a:latin typeface="Georgia"/>
                <a:cs typeface="Georgia"/>
              </a:rPr>
              <a:t>This </a:t>
            </a:r>
            <a:r>
              <a:rPr sz="3000" spc="-5" dirty="0">
                <a:latin typeface="Georgia"/>
                <a:cs typeface="Georgia"/>
              </a:rPr>
              <a:t>technique can be used </a:t>
            </a:r>
            <a:r>
              <a:rPr sz="3000" dirty="0">
                <a:latin typeface="Georgia"/>
                <a:cs typeface="Georgia"/>
              </a:rPr>
              <a:t>in </a:t>
            </a:r>
            <a:r>
              <a:rPr sz="3000" spc="-60" dirty="0">
                <a:latin typeface="Georgia"/>
                <a:cs typeface="Georgia"/>
              </a:rPr>
              <a:t>different  </a:t>
            </a:r>
            <a:r>
              <a:rPr sz="3000" dirty="0">
                <a:latin typeface="Georgia"/>
                <a:cs typeface="Georgia"/>
              </a:rPr>
              <a:t>domains:</a:t>
            </a:r>
          </a:p>
          <a:p>
            <a:pPr marL="561340" lvl="1" indent="-320675">
              <a:lnSpc>
                <a:spcPct val="100000"/>
              </a:lnSpc>
              <a:spcBef>
                <a:spcPts val="285"/>
              </a:spcBef>
              <a:buClr>
                <a:srgbClr val="CCB400"/>
              </a:buClr>
              <a:buSzPct val="69230"/>
              <a:buFont typeface="Wingdings"/>
              <a:buChar char=""/>
              <a:tabLst>
                <a:tab pos="561975" algn="l"/>
              </a:tabLst>
            </a:pPr>
            <a:r>
              <a:rPr sz="2600" spc="-5" dirty="0">
                <a:solidFill>
                  <a:srgbClr val="636B85"/>
                </a:solidFill>
                <a:latin typeface="Georgia"/>
                <a:cs typeface="Georgia"/>
              </a:rPr>
              <a:t>complex </a:t>
            </a:r>
            <a:r>
              <a:rPr sz="2600" dirty="0">
                <a:solidFill>
                  <a:srgbClr val="636B85"/>
                </a:solidFill>
                <a:latin typeface="Georgia"/>
                <a:cs typeface="Georgia"/>
              </a:rPr>
              <a:t>integral</a:t>
            </a:r>
            <a:r>
              <a:rPr sz="2600" spc="-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636B85"/>
                </a:solidFill>
                <a:latin typeface="Georgia"/>
                <a:cs typeface="Georgia"/>
              </a:rPr>
              <a:t>computations,</a:t>
            </a:r>
            <a:endParaRPr sz="2600" dirty="0">
              <a:latin typeface="Georgia"/>
              <a:cs typeface="Georgia"/>
            </a:endParaRPr>
          </a:p>
          <a:p>
            <a:pPr marL="561340" lvl="1" indent="-320675">
              <a:lnSpc>
                <a:spcPct val="100000"/>
              </a:lnSpc>
              <a:spcBef>
                <a:spcPts val="310"/>
              </a:spcBef>
              <a:buClr>
                <a:srgbClr val="CCB400"/>
              </a:buClr>
              <a:buSzPct val="69230"/>
              <a:buFont typeface="Wingdings"/>
              <a:buChar char=""/>
              <a:tabLst>
                <a:tab pos="561975" algn="l"/>
              </a:tabLst>
            </a:pPr>
            <a:r>
              <a:rPr sz="2600" spc="-5" dirty="0">
                <a:solidFill>
                  <a:srgbClr val="636B85"/>
                </a:solidFill>
                <a:latin typeface="Georgia"/>
                <a:cs typeface="Georgia"/>
              </a:rPr>
              <a:t>economics,</a:t>
            </a:r>
            <a:endParaRPr sz="2600" dirty="0">
              <a:latin typeface="Georgia"/>
              <a:cs typeface="Georgia"/>
            </a:endParaRPr>
          </a:p>
          <a:p>
            <a:pPr marL="561340" lvl="1" indent="-320675">
              <a:lnSpc>
                <a:spcPct val="100000"/>
              </a:lnSpc>
              <a:spcBef>
                <a:spcPts val="315"/>
              </a:spcBef>
              <a:buClr>
                <a:srgbClr val="CCB400"/>
              </a:buClr>
              <a:buSzPct val="69230"/>
              <a:buFont typeface="Wingdings"/>
              <a:buChar char=""/>
              <a:tabLst>
                <a:tab pos="561975" algn="l"/>
              </a:tabLst>
            </a:pPr>
            <a:r>
              <a:rPr sz="2600" dirty="0">
                <a:solidFill>
                  <a:srgbClr val="636B85"/>
                </a:solidFill>
                <a:latin typeface="Georgia"/>
                <a:cs typeface="Georgia"/>
              </a:rPr>
              <a:t>making decisions in specific </a:t>
            </a:r>
            <a:r>
              <a:rPr sz="2600" spc="-5" dirty="0">
                <a:solidFill>
                  <a:srgbClr val="636B85"/>
                </a:solidFill>
                <a:latin typeface="Georgia"/>
                <a:cs typeface="Georgia"/>
              </a:rPr>
              <a:t>complex problems,</a:t>
            </a:r>
            <a:r>
              <a:rPr sz="2600" spc="-1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636B85"/>
                </a:solidFill>
                <a:latin typeface="Georgia"/>
                <a:cs typeface="Georgia"/>
              </a:rPr>
              <a:t>…</a:t>
            </a:r>
            <a:endParaRPr sz="2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458" y="371602"/>
            <a:ext cx="25704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i="1" spc="-225" dirty="0">
                <a:latin typeface="Times New Roman"/>
                <a:cs typeface="Times New Roman"/>
              </a:rPr>
              <a:t>Random</a:t>
            </a:r>
            <a:r>
              <a:rPr sz="3300" i="1" spc="-140" dirty="0">
                <a:latin typeface="Times New Roman"/>
                <a:cs typeface="Times New Roman"/>
              </a:rPr>
              <a:t> </a:t>
            </a:r>
            <a:r>
              <a:rPr sz="3300" i="1" spc="-254" dirty="0">
                <a:latin typeface="Times New Roman"/>
                <a:cs typeface="Times New Roman"/>
              </a:rPr>
              <a:t>numbers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058035"/>
            <a:ext cx="8105775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  <a:tab pos="2996565" algn="l"/>
              </a:tabLst>
            </a:pPr>
            <a:r>
              <a:rPr sz="2700" i="1" spc="-125" dirty="0">
                <a:solidFill>
                  <a:srgbClr val="660033"/>
                </a:solidFill>
                <a:latin typeface="Times New Roman"/>
                <a:cs typeface="Times New Roman"/>
              </a:rPr>
              <a:t>Uniform </a:t>
            </a:r>
            <a:r>
              <a:rPr sz="2700" i="1" spc="-185" dirty="0">
                <a:solidFill>
                  <a:srgbClr val="660033"/>
                </a:solidFill>
                <a:latin typeface="Times New Roman"/>
                <a:cs typeface="Times New Roman"/>
              </a:rPr>
              <a:t>Random </a:t>
            </a:r>
            <a:r>
              <a:rPr sz="2700" i="1" spc="-210" dirty="0">
                <a:solidFill>
                  <a:srgbClr val="660033"/>
                </a:solidFill>
                <a:latin typeface="Times New Roman"/>
                <a:cs typeface="Times New Roman"/>
              </a:rPr>
              <a:t>numbers </a:t>
            </a:r>
            <a:r>
              <a:rPr sz="2700" i="1" spc="-260" dirty="0">
                <a:solidFill>
                  <a:srgbClr val="660033"/>
                </a:solidFill>
                <a:latin typeface="Times New Roman"/>
                <a:cs typeface="Times New Roman"/>
              </a:rPr>
              <a:t>or </a:t>
            </a:r>
            <a:r>
              <a:rPr sz="2700" i="1" spc="-204" dirty="0">
                <a:solidFill>
                  <a:srgbClr val="660033"/>
                </a:solidFill>
                <a:latin typeface="Times New Roman"/>
                <a:cs typeface="Times New Roman"/>
              </a:rPr>
              <a:t>pseudo-random </a:t>
            </a:r>
            <a:r>
              <a:rPr sz="2700" i="1" spc="-210" dirty="0">
                <a:solidFill>
                  <a:srgbClr val="660033"/>
                </a:solidFill>
                <a:latin typeface="Times New Roman"/>
                <a:cs typeface="Times New Roman"/>
              </a:rPr>
              <a:t>numbers </a:t>
            </a:r>
            <a:r>
              <a:rPr sz="2700" i="1" spc="-130" dirty="0">
                <a:solidFill>
                  <a:srgbClr val="660033"/>
                </a:solidFill>
                <a:latin typeface="Times New Roman"/>
                <a:cs typeface="Times New Roman"/>
              </a:rPr>
              <a:t>(PRN) </a:t>
            </a:r>
            <a:r>
              <a:rPr sz="2700" i="1" spc="-375" dirty="0">
                <a:solidFill>
                  <a:srgbClr val="660033"/>
                </a:solidFill>
                <a:latin typeface="Times New Roman"/>
                <a:cs typeface="Times New Roman"/>
              </a:rPr>
              <a:t>are  </a:t>
            </a:r>
            <a:r>
              <a:rPr sz="2700" i="1" spc="-150" dirty="0">
                <a:solidFill>
                  <a:srgbClr val="660033"/>
                </a:solidFill>
                <a:latin typeface="Times New Roman"/>
                <a:cs typeface="Times New Roman"/>
              </a:rPr>
              <a:t>essentially </a:t>
            </a:r>
            <a:r>
              <a:rPr sz="2700" i="1" spc="-155" dirty="0">
                <a:solidFill>
                  <a:srgbClr val="660033"/>
                </a:solidFill>
                <a:latin typeface="Times New Roman"/>
                <a:cs typeface="Times New Roman"/>
              </a:rPr>
              <a:t>independent </a:t>
            </a:r>
            <a:r>
              <a:rPr sz="2700" i="1" spc="-215" dirty="0">
                <a:solidFill>
                  <a:srgbClr val="660033"/>
                </a:solidFill>
                <a:latin typeface="Times New Roman"/>
                <a:cs typeface="Times New Roman"/>
              </a:rPr>
              <a:t>random </a:t>
            </a:r>
            <a:r>
              <a:rPr sz="2700" i="1" spc="-180" dirty="0">
                <a:solidFill>
                  <a:srgbClr val="660033"/>
                </a:solidFill>
                <a:latin typeface="Times New Roman"/>
                <a:cs typeface="Times New Roman"/>
              </a:rPr>
              <a:t>variables </a:t>
            </a:r>
            <a:r>
              <a:rPr sz="2700" i="1" spc="-140" dirty="0">
                <a:solidFill>
                  <a:srgbClr val="660033"/>
                </a:solidFill>
                <a:latin typeface="Times New Roman"/>
                <a:cs typeface="Times New Roman"/>
              </a:rPr>
              <a:t>uniformly </a:t>
            </a:r>
            <a:r>
              <a:rPr sz="2700" i="1" spc="-120" dirty="0">
                <a:solidFill>
                  <a:srgbClr val="660033"/>
                </a:solidFill>
                <a:latin typeface="Times New Roman"/>
                <a:cs typeface="Times New Roman"/>
              </a:rPr>
              <a:t>Distributed  </a:t>
            </a:r>
            <a:r>
              <a:rPr sz="2700" i="1" spc="-204" dirty="0">
                <a:solidFill>
                  <a:srgbClr val="660033"/>
                </a:solidFill>
                <a:latin typeface="Times New Roman"/>
                <a:cs typeface="Times New Roman"/>
              </a:rPr>
              <a:t>over </a:t>
            </a:r>
            <a:r>
              <a:rPr sz="2700" i="1" spc="-110" dirty="0">
                <a:solidFill>
                  <a:srgbClr val="660033"/>
                </a:solidFill>
                <a:latin typeface="Times New Roman"/>
                <a:cs typeface="Times New Roman"/>
              </a:rPr>
              <a:t>the</a:t>
            </a:r>
            <a:r>
              <a:rPr sz="2700" i="1" spc="3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700" i="1" spc="-60" dirty="0">
                <a:solidFill>
                  <a:srgbClr val="660033"/>
                </a:solidFill>
                <a:latin typeface="Times New Roman"/>
                <a:cs typeface="Times New Roman"/>
              </a:rPr>
              <a:t>unit</a:t>
            </a:r>
            <a:r>
              <a:rPr sz="2700" i="1" spc="-8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700" i="1" spc="-125" dirty="0">
                <a:solidFill>
                  <a:srgbClr val="660033"/>
                </a:solidFill>
                <a:latin typeface="Times New Roman"/>
                <a:cs typeface="Times New Roman"/>
              </a:rPr>
              <a:t>interval	</a:t>
            </a:r>
            <a:r>
              <a:rPr sz="2700" i="1" spc="-165" dirty="0">
                <a:solidFill>
                  <a:srgbClr val="660033"/>
                </a:solidFill>
                <a:latin typeface="Times New Roman"/>
                <a:cs typeface="Times New Roman"/>
              </a:rPr>
              <a:t>(0,1).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Arial"/>
              <a:buChar char=""/>
            </a:pPr>
            <a:endParaRPr sz="3350" dirty="0">
              <a:latin typeface="Times New Roman"/>
              <a:cs typeface="Times New Roman"/>
            </a:endParaRPr>
          </a:p>
          <a:p>
            <a:pPr marL="86995" marR="1537970" lvl="1" indent="-20320">
              <a:lnSpc>
                <a:spcPct val="120000"/>
              </a:lnSpc>
              <a:buSzPct val="70370"/>
              <a:buFont typeface="Arial"/>
              <a:buChar char="●"/>
              <a:tabLst>
                <a:tab pos="222250" algn="l"/>
                <a:tab pos="3720465" algn="l"/>
              </a:tabLst>
            </a:pPr>
            <a:r>
              <a:rPr sz="2700" i="1" spc="-200" dirty="0">
                <a:solidFill>
                  <a:srgbClr val="660033"/>
                </a:solidFill>
                <a:latin typeface="Times New Roman"/>
                <a:cs typeface="Times New Roman"/>
              </a:rPr>
              <a:t>The </a:t>
            </a:r>
            <a:r>
              <a:rPr sz="2700" i="1" spc="-85" dirty="0">
                <a:solidFill>
                  <a:srgbClr val="660033"/>
                </a:solidFill>
                <a:latin typeface="Times New Roman"/>
                <a:cs typeface="Times New Roman"/>
              </a:rPr>
              <a:t>PRNs </a:t>
            </a:r>
            <a:r>
              <a:rPr sz="2700" i="1" spc="-254" dirty="0">
                <a:solidFill>
                  <a:srgbClr val="660033"/>
                </a:solidFill>
                <a:latin typeface="Times New Roman"/>
                <a:cs typeface="Times New Roman"/>
              </a:rPr>
              <a:t>are </a:t>
            </a:r>
            <a:r>
              <a:rPr sz="2700" i="1" spc="-245" dirty="0">
                <a:solidFill>
                  <a:srgbClr val="660033"/>
                </a:solidFill>
                <a:latin typeface="Times New Roman"/>
                <a:cs typeface="Times New Roman"/>
              </a:rPr>
              <a:t>good </a:t>
            </a:r>
            <a:r>
              <a:rPr sz="2700" i="1" spc="5" dirty="0">
                <a:solidFill>
                  <a:srgbClr val="660033"/>
                </a:solidFill>
                <a:latin typeface="Times New Roman"/>
                <a:cs typeface="Times New Roman"/>
              </a:rPr>
              <a:t>if </a:t>
            </a:r>
            <a:r>
              <a:rPr sz="2700" i="1" spc="-120" dirty="0">
                <a:solidFill>
                  <a:srgbClr val="660033"/>
                </a:solidFill>
                <a:latin typeface="Times New Roman"/>
                <a:cs typeface="Times New Roman"/>
              </a:rPr>
              <a:t>they </a:t>
            </a:r>
            <a:r>
              <a:rPr sz="2700" i="1" spc="-254" dirty="0">
                <a:solidFill>
                  <a:srgbClr val="660033"/>
                </a:solidFill>
                <a:latin typeface="Times New Roman"/>
                <a:cs typeface="Times New Roman"/>
              </a:rPr>
              <a:t>are </a:t>
            </a:r>
            <a:r>
              <a:rPr sz="2700" i="1" spc="-140" dirty="0">
                <a:solidFill>
                  <a:srgbClr val="660033"/>
                </a:solidFill>
                <a:latin typeface="Times New Roman"/>
                <a:cs typeface="Times New Roman"/>
              </a:rPr>
              <a:t>uniformly </a:t>
            </a:r>
            <a:r>
              <a:rPr sz="2700" i="1" spc="-125" dirty="0">
                <a:solidFill>
                  <a:srgbClr val="660033"/>
                </a:solidFill>
                <a:latin typeface="Times New Roman"/>
                <a:cs typeface="Times New Roman"/>
              </a:rPr>
              <a:t>distributed,  </a:t>
            </a:r>
            <a:r>
              <a:rPr sz="2700" i="1" spc="-105" dirty="0">
                <a:solidFill>
                  <a:srgbClr val="660033"/>
                </a:solidFill>
                <a:latin typeface="Times New Roman"/>
                <a:cs typeface="Times New Roman"/>
              </a:rPr>
              <a:t>statistically</a:t>
            </a:r>
            <a:r>
              <a:rPr sz="2700" i="1" spc="-1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700" i="1" spc="-155" dirty="0">
                <a:solidFill>
                  <a:srgbClr val="660033"/>
                </a:solidFill>
                <a:latin typeface="Times New Roman"/>
                <a:cs typeface="Times New Roman"/>
              </a:rPr>
              <a:t>independent</a:t>
            </a:r>
            <a:r>
              <a:rPr sz="2700" i="1" spc="-1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700" i="1" spc="-165" dirty="0">
                <a:solidFill>
                  <a:srgbClr val="660033"/>
                </a:solidFill>
                <a:latin typeface="Times New Roman"/>
                <a:cs typeface="Times New Roman"/>
              </a:rPr>
              <a:t>and	</a:t>
            </a:r>
            <a:r>
              <a:rPr sz="2700" i="1" spc="-200" dirty="0">
                <a:solidFill>
                  <a:srgbClr val="660033"/>
                </a:solidFill>
                <a:latin typeface="Times New Roman"/>
                <a:cs typeface="Times New Roman"/>
              </a:rPr>
              <a:t>reproducible.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427989"/>
            <a:ext cx="82397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General </a:t>
            </a:r>
            <a:r>
              <a:rPr sz="3200" dirty="0"/>
              <a:t>Algorithm </a:t>
            </a:r>
            <a:r>
              <a:rPr sz="3200" spc="-5" dirty="0"/>
              <a:t>of </a:t>
            </a:r>
            <a:r>
              <a:rPr sz="3200" dirty="0"/>
              <a:t>Monte </a:t>
            </a:r>
            <a:r>
              <a:rPr sz="3200" spc="-5" dirty="0"/>
              <a:t>Carlo</a:t>
            </a:r>
            <a:r>
              <a:rPr sz="3200" spc="-70" dirty="0"/>
              <a:t> </a:t>
            </a:r>
            <a:r>
              <a:rPr sz="3200" spc="-5" dirty="0"/>
              <a:t>Simulation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8157" y="1981200"/>
            <a:ext cx="8083550" cy="41846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7020" marR="833755" indent="-274320">
              <a:lnSpc>
                <a:spcPct val="80000"/>
              </a:lnSpc>
              <a:spcBef>
                <a:spcPts val="890"/>
              </a:spcBef>
              <a:buClr>
                <a:srgbClr val="D16248"/>
              </a:buClr>
              <a:buSzPct val="84848"/>
              <a:buFont typeface="Arial"/>
              <a:buChar char=""/>
              <a:tabLst>
                <a:tab pos="287020" algn="l"/>
              </a:tabLst>
            </a:pPr>
            <a:r>
              <a:rPr sz="3300" dirty="0">
                <a:solidFill>
                  <a:srgbClr val="003300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003300"/>
                </a:solidFill>
                <a:latin typeface="Georgia"/>
                <a:cs typeface="Georgia"/>
              </a:rPr>
              <a:t>general, Monte </a:t>
            </a:r>
            <a:r>
              <a:rPr sz="3300" dirty="0">
                <a:solidFill>
                  <a:srgbClr val="003300"/>
                </a:solidFill>
                <a:latin typeface="Georgia"/>
                <a:cs typeface="Georgia"/>
              </a:rPr>
              <a:t>Carlo </a:t>
            </a:r>
            <a:r>
              <a:rPr sz="3300" spc="-5" dirty="0">
                <a:solidFill>
                  <a:srgbClr val="003300"/>
                </a:solidFill>
                <a:latin typeface="Georgia"/>
                <a:cs typeface="Georgia"/>
              </a:rPr>
              <a:t>Simulation </a:t>
            </a:r>
            <a:r>
              <a:rPr sz="3300" spc="-229" dirty="0">
                <a:solidFill>
                  <a:srgbClr val="003300"/>
                </a:solidFill>
                <a:latin typeface="Georgia"/>
                <a:cs typeface="Georgia"/>
              </a:rPr>
              <a:t>is  </a:t>
            </a:r>
            <a:r>
              <a:rPr sz="3300" dirty="0">
                <a:solidFill>
                  <a:srgbClr val="003300"/>
                </a:solidFill>
                <a:latin typeface="Georgia"/>
                <a:cs typeface="Georgia"/>
              </a:rPr>
              <a:t>roughly </a:t>
            </a:r>
            <a:r>
              <a:rPr sz="3300" spc="-5" dirty="0">
                <a:solidFill>
                  <a:srgbClr val="003300"/>
                </a:solidFill>
                <a:latin typeface="Georgia"/>
                <a:cs typeface="Georgia"/>
              </a:rPr>
              <a:t>composed of </a:t>
            </a:r>
            <a:r>
              <a:rPr sz="3300" b="1" spc="-5" dirty="0">
                <a:solidFill>
                  <a:srgbClr val="FF0000"/>
                </a:solidFill>
                <a:latin typeface="Georgia"/>
                <a:cs typeface="Georgia"/>
              </a:rPr>
              <a:t>five</a:t>
            </a:r>
            <a:r>
              <a:rPr sz="3300" b="1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1" dirty="0">
                <a:solidFill>
                  <a:srgbClr val="FF0000"/>
                </a:solidFill>
                <a:latin typeface="Georgia"/>
                <a:cs typeface="Georgia"/>
              </a:rPr>
              <a:t>steps:</a:t>
            </a:r>
            <a:endParaRPr sz="3300" dirty="0">
              <a:latin typeface="Georgia"/>
              <a:cs typeface="Georgia"/>
            </a:endParaRPr>
          </a:p>
          <a:p>
            <a:pPr marL="847725" marR="70485" lvl="1" indent="-515620">
              <a:lnSpc>
                <a:spcPct val="80000"/>
              </a:lnSpc>
              <a:spcBef>
                <a:spcPts val="655"/>
              </a:spcBef>
              <a:buClr>
                <a:srgbClr val="C00000"/>
              </a:buClr>
              <a:buAutoNum type="arabicPeriod"/>
              <a:tabLst>
                <a:tab pos="847725" algn="l"/>
                <a:tab pos="848360" algn="l"/>
              </a:tabLst>
            </a:pP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Set up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probability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distributions: what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is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the  probability distribution that will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be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considered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in 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the</a:t>
            </a:r>
            <a:r>
              <a:rPr sz="2600" spc="-10" dirty="0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simulation</a:t>
            </a:r>
            <a:endParaRPr sz="2600" dirty="0">
              <a:latin typeface="Georgia"/>
              <a:cs typeface="Georgia"/>
            </a:endParaRPr>
          </a:p>
          <a:p>
            <a:pPr marL="847725" lvl="1" indent="-51625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47725" algn="l"/>
                <a:tab pos="848360" algn="l"/>
              </a:tabLst>
            </a:pP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Build cumulative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probability</a:t>
            </a:r>
            <a:r>
              <a:rPr sz="2600" spc="-85" dirty="0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distributions</a:t>
            </a:r>
            <a:endParaRPr sz="2600" dirty="0">
              <a:latin typeface="Georgia"/>
              <a:cs typeface="Georgia"/>
            </a:endParaRPr>
          </a:p>
          <a:p>
            <a:pPr marL="847725" marR="5080" lvl="1" indent="-515620">
              <a:lnSpc>
                <a:spcPts val="2500"/>
              </a:lnSpc>
              <a:spcBef>
                <a:spcPts val="595"/>
              </a:spcBef>
              <a:buClr>
                <a:srgbClr val="C00000"/>
              </a:buClr>
              <a:buAutoNum type="arabicPeriod"/>
              <a:tabLst>
                <a:tab pos="847725" algn="l"/>
                <a:tab pos="848360" algn="l"/>
              </a:tabLst>
            </a:pP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Establish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an interval of random numbers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for</a:t>
            </a:r>
            <a:r>
              <a:rPr sz="2600" spc="-105" dirty="0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each 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variable</a:t>
            </a:r>
            <a:endParaRPr sz="2600" dirty="0">
              <a:latin typeface="Georgia"/>
              <a:cs typeface="Georgia"/>
            </a:endParaRPr>
          </a:p>
          <a:p>
            <a:pPr marL="847725" marR="83185" lvl="1" indent="-515620">
              <a:lnSpc>
                <a:spcPts val="2500"/>
              </a:lnSpc>
              <a:spcBef>
                <a:spcPts val="620"/>
              </a:spcBef>
              <a:buClr>
                <a:srgbClr val="C00000"/>
              </a:buClr>
              <a:buAutoNum type="arabicPeriod"/>
              <a:tabLst>
                <a:tab pos="847725" algn="l"/>
                <a:tab pos="848360" algn="l"/>
              </a:tabLst>
            </a:pP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Generate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random numbers: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only accept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numbers 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that satisfies </a:t>
            </a: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a given</a:t>
            </a:r>
            <a:r>
              <a:rPr sz="2600" spc="-45" dirty="0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condition.</a:t>
            </a:r>
            <a:endParaRPr sz="2600" dirty="0">
              <a:latin typeface="Georgia"/>
              <a:cs typeface="Georgia"/>
            </a:endParaRPr>
          </a:p>
          <a:p>
            <a:pPr marL="847725" lvl="1" indent="-516255"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AutoNum type="arabicPeriod"/>
              <a:tabLst>
                <a:tab pos="847725" algn="l"/>
                <a:tab pos="848360" algn="l"/>
              </a:tabLst>
            </a:pPr>
            <a:r>
              <a:rPr sz="2600" dirty="0">
                <a:solidFill>
                  <a:srgbClr val="003300"/>
                </a:solidFill>
                <a:latin typeface="Georgia"/>
                <a:cs typeface="Georgia"/>
              </a:rPr>
              <a:t>Simulate</a:t>
            </a:r>
            <a:r>
              <a:rPr sz="2600" spc="-5" dirty="0">
                <a:solidFill>
                  <a:srgbClr val="003300"/>
                </a:solidFill>
                <a:latin typeface="Georgia"/>
                <a:cs typeface="Georgia"/>
              </a:rPr>
              <a:t> trials</a:t>
            </a:r>
            <a:endParaRPr sz="2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6882"/>
            <a:ext cx="54229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320" dirty="0">
                <a:latin typeface="Times New Roman"/>
                <a:cs typeface="Times New Roman"/>
              </a:rPr>
              <a:t>Classic</a:t>
            </a:r>
            <a:r>
              <a:rPr lang="en-US" i="1" spc="-320" dirty="0">
                <a:latin typeface="Times New Roman"/>
                <a:cs typeface="Times New Roman"/>
              </a:rPr>
              <a:t> </a:t>
            </a:r>
            <a:r>
              <a:rPr i="1" spc="-235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95918" y="4625023"/>
            <a:ext cx="2392045" cy="0"/>
          </a:xfrm>
          <a:custGeom>
            <a:avLst/>
            <a:gdLst/>
            <a:ahLst/>
            <a:cxnLst/>
            <a:rect l="l" t="t" r="r" b="b"/>
            <a:pathLst>
              <a:path w="2392045">
                <a:moveTo>
                  <a:pt x="0" y="0"/>
                </a:moveTo>
                <a:lnTo>
                  <a:pt x="2391987" y="0"/>
                </a:lnTo>
              </a:path>
            </a:pathLst>
          </a:custGeom>
          <a:ln w="10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1191" y="4625023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678" y="0"/>
                </a:lnTo>
              </a:path>
            </a:pathLst>
          </a:custGeom>
          <a:ln w="10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1551" y="462502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402" y="0"/>
                </a:lnTo>
              </a:path>
            </a:pathLst>
          </a:custGeom>
          <a:ln w="10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1382" y="4602673"/>
            <a:ext cx="114046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901700" algn="l"/>
              </a:tabLst>
            </a:pPr>
            <a:r>
              <a:rPr sz="3150" i="1" spc="-235" dirty="0">
                <a:latin typeface="Symbol"/>
                <a:cs typeface="Symbol"/>
              </a:rPr>
              <a:t></a:t>
            </a:r>
            <a:r>
              <a:rPr sz="3000" i="1" spc="200" dirty="0">
                <a:latin typeface="Times New Roman"/>
                <a:cs typeface="Times New Roman"/>
              </a:rPr>
              <a:t>r</a:t>
            </a:r>
            <a:r>
              <a:rPr sz="1725" spc="-30" baseline="65217" dirty="0">
                <a:latin typeface="Times New Roman"/>
                <a:cs typeface="Times New Roman"/>
              </a:rPr>
              <a:t>2</a:t>
            </a:r>
            <a:r>
              <a:rPr sz="1725" baseline="65217" dirty="0">
                <a:latin typeface="Times New Roman"/>
                <a:cs typeface="Times New Roman"/>
              </a:rPr>
              <a:t>	</a:t>
            </a:r>
            <a:r>
              <a:rPr sz="3150" i="1" spc="-155" dirty="0">
                <a:latin typeface="Symbol"/>
                <a:cs typeface="Symbol"/>
              </a:rPr>
              <a:t>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741" y="4621664"/>
            <a:ext cx="222440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spc="-70" dirty="0">
                <a:latin typeface="Times New Roman"/>
                <a:cs typeface="Times New Roman"/>
              </a:rPr>
              <a:t>area</a:t>
            </a:r>
            <a:r>
              <a:rPr sz="3000" i="1" spc="-409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Symbol"/>
                <a:cs typeface="Symbol"/>
              </a:rPr>
              <a:t></a:t>
            </a:r>
            <a:r>
              <a:rPr sz="3000" spc="-434" dirty="0">
                <a:latin typeface="Times New Roman"/>
                <a:cs typeface="Times New Roman"/>
              </a:rPr>
              <a:t> </a:t>
            </a:r>
            <a:r>
              <a:rPr sz="3000" i="1" spc="-45" dirty="0">
                <a:latin typeface="Times New Roman"/>
                <a:cs typeface="Times New Roman"/>
              </a:rPr>
              <a:t>of</a:t>
            </a:r>
            <a:r>
              <a:rPr sz="3000" i="1" spc="17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Symbol"/>
                <a:cs typeface="Symbol"/>
              </a:rPr>
              <a:t>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i="1" spc="-75" dirty="0">
                <a:latin typeface="Times New Roman"/>
                <a:cs typeface="Times New Roman"/>
              </a:rPr>
              <a:t>circle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7786" y="5752077"/>
            <a:ext cx="2620010" cy="0"/>
          </a:xfrm>
          <a:custGeom>
            <a:avLst/>
            <a:gdLst/>
            <a:ahLst/>
            <a:cxnLst/>
            <a:rect l="l" t="t" r="r" b="b"/>
            <a:pathLst>
              <a:path w="2620010">
                <a:moveTo>
                  <a:pt x="0" y="0"/>
                </a:moveTo>
                <a:lnTo>
                  <a:pt x="2619829" y="0"/>
                </a:lnTo>
              </a:path>
            </a:pathLst>
          </a:custGeom>
          <a:ln w="16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798" y="5093276"/>
            <a:ext cx="3848100" cy="11544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60"/>
              </a:spcBef>
              <a:tabLst>
                <a:tab pos="1346200" algn="l"/>
              </a:tabLst>
            </a:pPr>
            <a:r>
              <a:rPr sz="4875" i="1" spc="30" baseline="-33333" dirty="0">
                <a:latin typeface="Symbol"/>
                <a:cs typeface="Symbol"/>
              </a:rPr>
              <a:t></a:t>
            </a:r>
            <a:r>
              <a:rPr sz="4575" spc="30" baseline="-35519" dirty="0">
                <a:latin typeface="Symbol"/>
                <a:cs typeface="Symbol"/>
              </a:rPr>
              <a:t></a:t>
            </a:r>
            <a:r>
              <a:rPr sz="4575" spc="-67" baseline="-35519" dirty="0">
                <a:latin typeface="Times New Roman"/>
                <a:cs typeface="Times New Roman"/>
              </a:rPr>
              <a:t> </a:t>
            </a:r>
            <a:r>
              <a:rPr sz="4575" spc="22" baseline="-35519" dirty="0">
                <a:latin typeface="Times New Roman"/>
                <a:cs typeface="Times New Roman"/>
              </a:rPr>
              <a:t>4</a:t>
            </a:r>
            <a:r>
              <a:rPr sz="4575" spc="-705" baseline="-35519" dirty="0">
                <a:latin typeface="Times New Roman"/>
                <a:cs typeface="Times New Roman"/>
              </a:rPr>
              <a:t> </a:t>
            </a:r>
            <a:r>
              <a:rPr sz="4575" spc="22" baseline="-35519" dirty="0">
                <a:latin typeface="Times New Roman"/>
                <a:cs typeface="Times New Roman"/>
              </a:rPr>
              <a:t>*	</a:t>
            </a:r>
            <a:r>
              <a:rPr sz="3050" i="1" spc="10" dirty="0">
                <a:latin typeface="Times New Roman"/>
                <a:cs typeface="Times New Roman"/>
              </a:rPr>
              <a:t>area</a:t>
            </a:r>
            <a:r>
              <a:rPr sz="3050" i="1" spc="-345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Symbol"/>
                <a:cs typeface="Symbol"/>
              </a:rPr>
              <a:t></a:t>
            </a:r>
            <a:r>
              <a:rPr sz="3050" spc="-430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of</a:t>
            </a:r>
            <a:r>
              <a:rPr sz="3050" i="1" spc="300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Symbol"/>
                <a:cs typeface="Symbol"/>
              </a:rPr>
              <a:t></a:t>
            </a:r>
            <a:r>
              <a:rPr sz="3050" spc="-430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circle</a:t>
            </a:r>
            <a:endParaRPr sz="305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  <a:spcBef>
                <a:spcPts val="660"/>
              </a:spcBef>
            </a:pPr>
            <a:r>
              <a:rPr sz="3050" i="1" spc="10" dirty="0">
                <a:latin typeface="Times New Roman"/>
                <a:cs typeface="Times New Roman"/>
              </a:rPr>
              <a:t>area</a:t>
            </a:r>
            <a:r>
              <a:rPr sz="3050" i="1" spc="-350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Symbol"/>
                <a:cs typeface="Symbol"/>
              </a:rPr>
              <a:t></a:t>
            </a:r>
            <a:r>
              <a:rPr sz="3050" spc="-434" dirty="0">
                <a:latin typeface="Times New Roman"/>
                <a:cs typeface="Times New Roman"/>
              </a:rPr>
              <a:t> </a:t>
            </a:r>
            <a:r>
              <a:rPr sz="3050" i="1" spc="5" dirty="0">
                <a:latin typeface="Times New Roman"/>
                <a:cs typeface="Times New Roman"/>
              </a:rPr>
              <a:t>of</a:t>
            </a:r>
            <a:r>
              <a:rPr sz="3050" i="1" spc="290" dirty="0">
                <a:latin typeface="Times New Roman"/>
                <a:cs typeface="Times New Roman"/>
              </a:rPr>
              <a:t> </a:t>
            </a:r>
            <a:r>
              <a:rPr sz="3050" spc="5" dirty="0">
                <a:latin typeface="Symbol"/>
                <a:cs typeface="Symbol"/>
              </a:rPr>
              <a:t></a:t>
            </a:r>
            <a:r>
              <a:rPr sz="3050" spc="-345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square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1324203"/>
            <a:ext cx="7366634" cy="32492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05"/>
              </a:spcBef>
              <a:tabLst>
                <a:tab pos="3729354" algn="l"/>
              </a:tabLst>
            </a:pP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Find the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value</a:t>
            </a:r>
            <a:r>
              <a:rPr sz="3200" spc="-15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of</a:t>
            </a:r>
            <a:r>
              <a:rPr sz="3200" spc="34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4650" i="1" spc="-75" baseline="7168" dirty="0">
                <a:latin typeface="Symbol"/>
                <a:cs typeface="Symbol"/>
              </a:rPr>
              <a:t></a:t>
            </a:r>
            <a:r>
              <a:rPr sz="4650" spc="-75" baseline="7168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?</a:t>
            </a:r>
            <a:endParaRPr sz="3200" dirty="0">
              <a:latin typeface="Georgia"/>
              <a:cs typeface="Georgia"/>
            </a:endParaRPr>
          </a:p>
          <a:p>
            <a:pPr marL="196850" marR="43180">
              <a:lnSpc>
                <a:spcPct val="100000"/>
              </a:lnSpc>
              <a:spcBef>
                <a:spcPts val="204"/>
              </a:spcBef>
            </a:pP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Use the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reject and accept method Or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hit 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and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miss</a:t>
            </a:r>
            <a:r>
              <a:rPr sz="3200" spc="5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method</a:t>
            </a:r>
            <a:endParaRPr sz="3200" dirty="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The area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of</a:t>
            </a:r>
            <a:r>
              <a:rPr sz="3200" spc="-2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square=(2r)²</a:t>
            </a:r>
            <a:endParaRPr sz="3200" dirty="0">
              <a:latin typeface="Georgia"/>
              <a:cs typeface="Georgia"/>
            </a:endParaRPr>
          </a:p>
          <a:p>
            <a:pPr marL="203200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The area of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circle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=</a:t>
            </a:r>
            <a:r>
              <a:rPr sz="3200" spc="-6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265" dirty="0">
                <a:solidFill>
                  <a:srgbClr val="660033"/>
                </a:solidFill>
                <a:latin typeface="Georgia"/>
                <a:cs typeface="Georgia"/>
              </a:rPr>
              <a:t>πr</a:t>
            </a:r>
            <a:r>
              <a:rPr sz="2850" i="1" spc="-397" baseline="17543" dirty="0">
                <a:latin typeface="Symbol"/>
                <a:cs typeface="Symbol"/>
              </a:rPr>
              <a:t></a:t>
            </a:r>
            <a:r>
              <a:rPr sz="3200" spc="-265" dirty="0">
                <a:solidFill>
                  <a:srgbClr val="660033"/>
                </a:solidFill>
                <a:latin typeface="Georgia"/>
                <a:cs typeface="Georgia"/>
              </a:rPr>
              <a:t>²</a:t>
            </a:r>
            <a:endParaRPr sz="3200" dirty="0">
              <a:latin typeface="Georgia"/>
              <a:cs typeface="Georgia"/>
            </a:endParaRPr>
          </a:p>
          <a:p>
            <a:pPr marL="387985">
              <a:lnSpc>
                <a:spcPct val="100000"/>
              </a:lnSpc>
              <a:spcBef>
                <a:spcPts val="605"/>
              </a:spcBef>
              <a:tabLst>
                <a:tab pos="3717290" algn="l"/>
              </a:tabLst>
            </a:pPr>
            <a:r>
              <a:rPr sz="3000" i="1" spc="-50" dirty="0">
                <a:latin typeface="Times New Roman"/>
                <a:cs typeface="Times New Roman"/>
              </a:rPr>
              <a:t>a</a:t>
            </a:r>
            <a:r>
              <a:rPr sz="3000" i="1" spc="-55" dirty="0">
                <a:latin typeface="Times New Roman"/>
                <a:cs typeface="Times New Roman"/>
              </a:rPr>
              <a:t>r</a:t>
            </a:r>
            <a:r>
              <a:rPr sz="3000" i="1" spc="-110" dirty="0">
                <a:latin typeface="Times New Roman"/>
                <a:cs typeface="Times New Roman"/>
              </a:rPr>
              <a:t>e</a:t>
            </a:r>
            <a:r>
              <a:rPr sz="3000" i="1" spc="-65" dirty="0">
                <a:latin typeface="Times New Roman"/>
                <a:cs typeface="Times New Roman"/>
              </a:rPr>
              <a:t>a</a:t>
            </a:r>
            <a:r>
              <a:rPr sz="3000" i="1" spc="-40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Symbol"/>
                <a:cs typeface="Symbol"/>
              </a:rPr>
              <a:t></a:t>
            </a:r>
            <a:r>
              <a:rPr sz="3000" spc="-425" dirty="0">
                <a:latin typeface="Times New Roman"/>
                <a:cs typeface="Times New Roman"/>
              </a:rPr>
              <a:t> </a:t>
            </a:r>
            <a:r>
              <a:rPr sz="3000" i="1" spc="-50" dirty="0">
                <a:latin typeface="Times New Roman"/>
                <a:cs typeface="Times New Roman"/>
              </a:rPr>
              <a:t>o</a:t>
            </a:r>
            <a:r>
              <a:rPr sz="3000" i="1" spc="-35" dirty="0">
                <a:latin typeface="Times New Roman"/>
                <a:cs typeface="Times New Roman"/>
              </a:rPr>
              <a:t>f</a:t>
            </a:r>
            <a:r>
              <a:rPr sz="3000" i="1" spc="19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Symbol"/>
                <a:cs typeface="Symbol"/>
              </a:rPr>
              <a:t>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i="1" spc="-55" dirty="0">
                <a:latin typeface="Times New Roman"/>
                <a:cs typeface="Times New Roman"/>
              </a:rPr>
              <a:t>s</a:t>
            </a:r>
            <a:r>
              <a:rPr sz="3000" i="1" spc="-50" dirty="0">
                <a:latin typeface="Times New Roman"/>
                <a:cs typeface="Times New Roman"/>
              </a:rPr>
              <a:t>qu</a:t>
            </a:r>
            <a:r>
              <a:rPr sz="3000" i="1" spc="-55" dirty="0">
                <a:latin typeface="Times New Roman"/>
                <a:cs typeface="Times New Roman"/>
              </a:rPr>
              <a:t>ar</a:t>
            </a:r>
            <a:r>
              <a:rPr sz="3000" i="1" spc="-60" dirty="0">
                <a:latin typeface="Times New Roman"/>
                <a:cs typeface="Times New Roman"/>
              </a:rPr>
              <a:t>e</a:t>
            </a:r>
            <a:r>
              <a:rPr sz="3000" i="1" spc="-150" dirty="0">
                <a:latin typeface="Times New Roman"/>
                <a:cs typeface="Times New Roman"/>
              </a:rPr>
              <a:t> </a:t>
            </a:r>
            <a:r>
              <a:rPr sz="4500" spc="-104" baseline="-34259" dirty="0">
                <a:latin typeface="Symbol"/>
                <a:cs typeface="Symbol"/>
              </a:rPr>
              <a:t></a:t>
            </a:r>
            <a:r>
              <a:rPr sz="4500" spc="7" baseline="-34259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4</a:t>
            </a:r>
            <a:r>
              <a:rPr sz="3000" i="1" spc="195" dirty="0">
                <a:latin typeface="Times New Roman"/>
                <a:cs typeface="Times New Roman"/>
              </a:rPr>
              <a:t>r</a:t>
            </a:r>
            <a:r>
              <a:rPr sz="1725" spc="-30" baseline="65217" dirty="0">
                <a:latin typeface="Times New Roman"/>
                <a:cs typeface="Times New Roman"/>
              </a:rPr>
              <a:t>2</a:t>
            </a:r>
            <a:r>
              <a:rPr sz="1725" baseline="65217" dirty="0">
                <a:latin typeface="Times New Roman"/>
                <a:cs typeface="Times New Roman"/>
              </a:rPr>
              <a:t>	</a:t>
            </a:r>
            <a:r>
              <a:rPr sz="4500" spc="-104" baseline="-34259" dirty="0">
                <a:latin typeface="Symbol"/>
                <a:cs typeface="Symbol"/>
              </a:rPr>
              <a:t></a:t>
            </a:r>
            <a:r>
              <a:rPr sz="4500" spc="300" baseline="-34259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4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24144" y="2895600"/>
            <a:ext cx="3115055" cy="306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3124200"/>
            <a:ext cx="27432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315" y="324358"/>
            <a:ext cx="8556625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7975" algn="ctr">
              <a:lnSpc>
                <a:spcPts val="4250"/>
              </a:lnSpc>
              <a:spcBef>
                <a:spcPts val="100"/>
              </a:spcBef>
            </a:pPr>
            <a:r>
              <a:rPr sz="3600" spc="-5" dirty="0">
                <a:latin typeface="Georgia"/>
                <a:cs typeface="Georgia"/>
              </a:rPr>
              <a:t>Cont.</a:t>
            </a:r>
            <a:endParaRPr sz="3600">
              <a:latin typeface="Georgia"/>
              <a:cs typeface="Georgia"/>
            </a:endParaRPr>
          </a:p>
          <a:p>
            <a:pPr marL="607695">
              <a:lnSpc>
                <a:spcPts val="4250"/>
              </a:lnSpc>
            </a:pPr>
            <a:r>
              <a:rPr sz="230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i="1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area</a:t>
            </a:r>
            <a:r>
              <a:rPr sz="230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300" i="1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300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300" i="1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r>
              <a:rPr sz="2300" i="1" spc="175" dirty="0">
                <a:latin typeface="Times New Roman"/>
                <a:cs typeface="Times New Roman"/>
              </a:rPr>
              <a:t> </a:t>
            </a:r>
            <a:r>
              <a:rPr sz="3450" spc="494" baseline="-35024" dirty="0">
                <a:latin typeface="Symbol"/>
                <a:cs typeface="Symbol"/>
              </a:rPr>
              <a:t></a:t>
            </a:r>
            <a:r>
              <a:rPr sz="3450" spc="-209" baseline="-35024" dirty="0">
                <a:latin typeface="Times New Roman"/>
                <a:cs typeface="Times New Roman"/>
              </a:rPr>
              <a:t> </a:t>
            </a:r>
            <a:r>
              <a:rPr sz="23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#.</a:t>
            </a:r>
            <a:r>
              <a:rPr sz="23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5400" u="sng" spc="89" baseline="-23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23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5400" u="sng" spc="89" baseline="-23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23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5400" u="sng" spc="89" baseline="-23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.</a:t>
            </a:r>
            <a:r>
              <a:rPr sz="23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dots</a:t>
            </a:r>
            <a:r>
              <a:rPr sz="23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3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inside</a:t>
            </a:r>
            <a:r>
              <a:rPr sz="23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3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23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90"/>
              </a:spcBef>
              <a:tabLst>
                <a:tab pos="3230245" algn="l"/>
              </a:tabLst>
            </a:pPr>
            <a:r>
              <a:rPr sz="2300" i="1" spc="204" dirty="0">
                <a:latin typeface="Times New Roman"/>
                <a:cs typeface="Times New Roman"/>
              </a:rPr>
              <a:t>area</a:t>
            </a:r>
            <a:r>
              <a:rPr sz="2300" spc="204" dirty="0">
                <a:latin typeface="Times New Roman"/>
                <a:cs typeface="Times New Roman"/>
              </a:rPr>
              <a:t>.</a:t>
            </a:r>
            <a:r>
              <a:rPr sz="2300" i="1" spc="204" dirty="0">
                <a:latin typeface="Times New Roman"/>
                <a:cs typeface="Times New Roman"/>
              </a:rPr>
              <a:t>of</a:t>
            </a:r>
            <a:r>
              <a:rPr sz="2300" i="1" spc="-90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Times New Roman"/>
                <a:cs typeface="Times New Roman"/>
              </a:rPr>
              <a:t>.</a:t>
            </a:r>
            <a:r>
              <a:rPr sz="2300" i="1" spc="250" dirty="0">
                <a:latin typeface="Times New Roman"/>
                <a:cs typeface="Times New Roman"/>
              </a:rPr>
              <a:t>square	</a:t>
            </a:r>
            <a:r>
              <a:rPr sz="2300" i="1" spc="220" dirty="0">
                <a:latin typeface="Times New Roman"/>
                <a:cs typeface="Times New Roman"/>
              </a:rPr>
              <a:t>total</a:t>
            </a:r>
            <a:r>
              <a:rPr sz="2300" spc="220" dirty="0">
                <a:latin typeface="Times New Roman"/>
                <a:cs typeface="Times New Roman"/>
              </a:rPr>
              <a:t>.</a:t>
            </a:r>
            <a:r>
              <a:rPr sz="2300" i="1" spc="220" dirty="0">
                <a:latin typeface="Times New Roman"/>
                <a:cs typeface="Times New Roman"/>
              </a:rPr>
              <a:t>number</a:t>
            </a:r>
            <a:r>
              <a:rPr sz="2300" spc="220" dirty="0">
                <a:latin typeface="Times New Roman"/>
                <a:cs typeface="Times New Roman"/>
              </a:rPr>
              <a:t>.</a:t>
            </a:r>
            <a:r>
              <a:rPr sz="2300" i="1" spc="220" dirty="0">
                <a:latin typeface="Times New Roman"/>
                <a:cs typeface="Times New Roman"/>
              </a:rPr>
              <a:t>of</a:t>
            </a:r>
            <a:r>
              <a:rPr sz="2300" i="1" spc="-90" dirty="0">
                <a:latin typeface="Times New Roman"/>
                <a:cs typeface="Times New Roman"/>
              </a:rPr>
              <a:t> </a:t>
            </a:r>
            <a:r>
              <a:rPr sz="2300" spc="229" dirty="0">
                <a:latin typeface="Times New Roman"/>
                <a:cs typeface="Times New Roman"/>
              </a:rPr>
              <a:t>.</a:t>
            </a:r>
            <a:r>
              <a:rPr sz="2300" i="1" spc="229" dirty="0">
                <a:latin typeface="Times New Roman"/>
                <a:cs typeface="Times New Roman"/>
              </a:rPr>
              <a:t>dots</a:t>
            </a:r>
            <a:endParaRPr sz="2300">
              <a:latin typeface="Times New Roman"/>
              <a:cs typeface="Times New Roman"/>
            </a:endParaRPr>
          </a:p>
          <a:p>
            <a:pPr marL="179070">
              <a:lnSpc>
                <a:spcPts val="3720"/>
              </a:lnSpc>
              <a:spcBef>
                <a:spcPts val="1755"/>
              </a:spcBef>
            </a:pP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Hit and miss</a:t>
            </a:r>
            <a:r>
              <a:rPr sz="3200" spc="-1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algorithm</a:t>
            </a:r>
            <a:endParaRPr sz="3200">
              <a:latin typeface="Georgia"/>
              <a:cs typeface="Georgia"/>
            </a:endParaRPr>
          </a:p>
          <a:p>
            <a:pPr marL="25400">
              <a:lnSpc>
                <a:spcPts val="4200"/>
              </a:lnSpc>
            </a:pPr>
            <a:r>
              <a:rPr sz="3600" spc="85" dirty="0">
                <a:latin typeface="Arial Black"/>
                <a:cs typeface="Arial Black"/>
              </a:rPr>
              <a:t>♣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Generate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two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sequences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of N of PRN </a:t>
            </a:r>
            <a:r>
              <a:rPr sz="3200" spc="-10" dirty="0">
                <a:solidFill>
                  <a:srgbClr val="660033"/>
                </a:solidFill>
                <a:latin typeface="Georgia"/>
                <a:cs typeface="Georgia"/>
              </a:rPr>
              <a:t>::</a:t>
            </a:r>
            <a:r>
              <a:rPr sz="3200" spc="325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600" spc="-10" dirty="0">
                <a:solidFill>
                  <a:srgbClr val="660033"/>
                </a:solidFill>
                <a:latin typeface="Georgia"/>
                <a:cs typeface="Georgia"/>
              </a:rPr>
              <a:t>R</a:t>
            </a:r>
            <a:r>
              <a:rPr sz="1800" spc="-10" dirty="0">
                <a:solidFill>
                  <a:srgbClr val="660033"/>
                </a:solidFill>
                <a:latin typeface="Georgia"/>
                <a:cs typeface="Georgia"/>
              </a:rPr>
              <a:t>i,,</a:t>
            </a:r>
            <a:r>
              <a:rPr sz="3600" spc="-10" dirty="0">
                <a:solidFill>
                  <a:srgbClr val="660033"/>
                </a:solidFill>
                <a:latin typeface="Georgia"/>
                <a:cs typeface="Georgia"/>
              </a:rPr>
              <a:t>Rj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2945129"/>
            <a:ext cx="338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Arial Black"/>
                <a:cs typeface="Arial Black"/>
              </a:rPr>
              <a:t>♣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108" y="2995422"/>
            <a:ext cx="1911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X</a:t>
            </a:r>
            <a:r>
              <a:rPr sz="1800" dirty="0">
                <a:solidFill>
                  <a:srgbClr val="660033"/>
                </a:solidFill>
                <a:latin typeface="Georgia"/>
                <a:cs typeface="Georgia"/>
              </a:rPr>
              <a:t>i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=-1+2R</a:t>
            </a:r>
            <a:r>
              <a:rPr sz="3200" spc="-85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660033"/>
                </a:solidFill>
                <a:latin typeface="Georgia"/>
                <a:cs typeface="Georgia"/>
              </a:rPr>
              <a:t>i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15" y="3417570"/>
            <a:ext cx="485203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  <a:tabLst>
                <a:tab pos="654050" algn="l"/>
              </a:tabLst>
            </a:pPr>
            <a:r>
              <a:rPr sz="3600" spc="85" dirty="0">
                <a:latin typeface="Arial Black"/>
                <a:cs typeface="Arial Black"/>
              </a:rPr>
              <a:t>♣	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Y</a:t>
            </a:r>
            <a:r>
              <a:rPr sz="1800" dirty="0">
                <a:solidFill>
                  <a:srgbClr val="660033"/>
                </a:solidFill>
                <a:latin typeface="Georgia"/>
                <a:cs typeface="Georgia"/>
              </a:rPr>
              <a:t>j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=-1+2R</a:t>
            </a:r>
            <a:r>
              <a:rPr sz="3200" spc="8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660033"/>
                </a:solidFill>
                <a:latin typeface="Georgia"/>
                <a:cs typeface="Georgia"/>
              </a:rPr>
              <a:t>j</a:t>
            </a:r>
            <a:endParaRPr sz="1800">
              <a:latin typeface="Georgia"/>
              <a:cs typeface="Georgia"/>
            </a:endParaRPr>
          </a:p>
          <a:p>
            <a:pPr marL="39370">
              <a:lnSpc>
                <a:spcPts val="4240"/>
              </a:lnSpc>
            </a:pPr>
            <a:r>
              <a:rPr sz="3600" spc="85" dirty="0">
                <a:latin typeface="Arial Black"/>
                <a:cs typeface="Arial Black"/>
              </a:rPr>
              <a:t>♣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Start from</a:t>
            </a:r>
            <a:r>
              <a:rPr sz="3200" spc="405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s=zero</a:t>
            </a:r>
            <a:endParaRPr sz="3200">
              <a:latin typeface="Georgia"/>
              <a:cs typeface="Georgia"/>
            </a:endParaRPr>
          </a:p>
          <a:p>
            <a:pPr marL="81915">
              <a:lnSpc>
                <a:spcPts val="4115"/>
              </a:lnSpc>
            </a:pPr>
            <a:r>
              <a:rPr sz="3600" spc="85" dirty="0">
                <a:latin typeface="Arial Black"/>
                <a:cs typeface="Arial Black"/>
              </a:rPr>
              <a:t>♣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If (X²+Y²&lt;1)</a:t>
            </a:r>
            <a:r>
              <a:rPr sz="3200" spc="40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s=s+1</a:t>
            </a:r>
            <a:endParaRPr sz="3200">
              <a:latin typeface="Georgia"/>
              <a:cs typeface="Georgia"/>
            </a:endParaRPr>
          </a:p>
          <a:p>
            <a:pPr marL="52069">
              <a:lnSpc>
                <a:spcPts val="3360"/>
              </a:lnSpc>
            </a:pPr>
            <a:r>
              <a:rPr sz="3200" spc="80" dirty="0">
                <a:latin typeface="Arial Black"/>
                <a:cs typeface="Arial Black"/>
              </a:rPr>
              <a:t>♣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# of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dots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inside</a:t>
            </a:r>
            <a:r>
              <a:rPr sz="3200" spc="33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circle=s</a:t>
            </a:r>
            <a:endParaRPr sz="3200">
              <a:latin typeface="Georgia"/>
              <a:cs typeface="Georgia"/>
            </a:endParaRPr>
          </a:p>
          <a:p>
            <a:pPr marL="77470">
              <a:lnSpc>
                <a:spcPts val="3985"/>
              </a:lnSpc>
            </a:pPr>
            <a:r>
              <a:rPr sz="3600" spc="85" dirty="0">
                <a:latin typeface="Arial Black"/>
                <a:cs typeface="Arial Black"/>
              </a:rPr>
              <a:t>♣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total </a:t>
            </a:r>
            <a:r>
              <a:rPr sz="3200" dirty="0">
                <a:solidFill>
                  <a:srgbClr val="660033"/>
                </a:solidFill>
                <a:latin typeface="Georgia"/>
                <a:cs typeface="Georgia"/>
              </a:rPr>
              <a:t>number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of</a:t>
            </a:r>
            <a:r>
              <a:rPr sz="3200" spc="340" dirty="0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660033"/>
                </a:solidFill>
                <a:latin typeface="Georgia"/>
                <a:cs typeface="Georgia"/>
              </a:rPr>
              <a:t>dots=N</a:t>
            </a:r>
            <a:endParaRPr sz="3200">
              <a:latin typeface="Georgia"/>
              <a:cs typeface="Georgia"/>
            </a:endParaRPr>
          </a:p>
          <a:p>
            <a:pPr marL="582930">
              <a:lnSpc>
                <a:spcPct val="100000"/>
              </a:lnSpc>
              <a:spcBef>
                <a:spcPts val="340"/>
              </a:spcBef>
            </a:pPr>
            <a:r>
              <a:rPr sz="3650" i="1" spc="-260" dirty="0">
                <a:latin typeface="Symbol"/>
                <a:cs typeface="Symbol"/>
              </a:rPr>
              <a:t></a:t>
            </a:r>
            <a:r>
              <a:rPr sz="3650" i="1" spc="-260" dirty="0">
                <a:latin typeface="Times New Roman"/>
                <a:cs typeface="Times New Roman"/>
              </a:rPr>
              <a:t> </a:t>
            </a:r>
            <a:r>
              <a:rPr sz="3450" spc="-150" dirty="0">
                <a:latin typeface="Symbol"/>
                <a:cs typeface="Symbol"/>
              </a:rPr>
              <a:t></a:t>
            </a:r>
            <a:r>
              <a:rPr sz="3450" spc="-15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Times New Roman"/>
                <a:cs typeface="Times New Roman"/>
              </a:rPr>
              <a:t>4* </a:t>
            </a:r>
            <a:r>
              <a:rPr sz="3450" i="1" spc="-140" dirty="0">
                <a:latin typeface="Times New Roman"/>
                <a:cs typeface="Times New Roman"/>
              </a:rPr>
              <a:t>S </a:t>
            </a:r>
            <a:r>
              <a:rPr sz="3450" spc="-80" dirty="0">
                <a:latin typeface="Times New Roman"/>
                <a:cs typeface="Times New Roman"/>
              </a:rPr>
              <a:t>/</a:t>
            </a:r>
            <a:r>
              <a:rPr sz="3450" spc="-440" dirty="0">
                <a:latin typeface="Times New Roman"/>
                <a:cs typeface="Times New Roman"/>
              </a:rPr>
              <a:t> </a:t>
            </a:r>
            <a:r>
              <a:rPr sz="3450" i="1" spc="-185" dirty="0">
                <a:latin typeface="Times New Roman"/>
                <a:cs typeface="Times New Roman"/>
              </a:rPr>
              <a:t>N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>
            <a:extLst>
              <a:ext uri="{FF2B5EF4-FFF2-40B4-BE49-F238E27FC236}">
                <a16:creationId xmlns:a16="http://schemas.microsoft.com/office/drawing/2014/main" id="{1C7C5AFB-BE98-4DD0-8D9A-3B982FDEF2BD}"/>
              </a:ext>
            </a:extLst>
          </p:cNvPr>
          <p:cNvSpPr txBox="1"/>
          <p:nvPr/>
        </p:nvSpPr>
        <p:spPr>
          <a:xfrm>
            <a:off x="221691" y="6084823"/>
            <a:ext cx="8524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84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We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can use </a:t>
            </a: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Monte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Carlo simulation </a:t>
            </a: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to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analyze </a:t>
            </a: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HERFY</a:t>
            </a:r>
            <a:r>
              <a:rPr sz="2200" spc="135" dirty="0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3300"/>
                </a:solidFill>
                <a:latin typeface="Georgia"/>
                <a:cs typeface="Georgia"/>
              </a:rPr>
              <a:t>inventory…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ECEF62C9-F595-49B8-B9DD-8B0BE64D6411}"/>
              </a:ext>
            </a:extLst>
          </p:cNvPr>
          <p:cNvSpPr txBox="1"/>
          <p:nvPr/>
        </p:nvSpPr>
        <p:spPr>
          <a:xfrm>
            <a:off x="221691" y="1657629"/>
            <a:ext cx="8411210" cy="22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30000"/>
              </a:lnSpc>
              <a:spcBef>
                <a:spcPts val="100"/>
              </a:spcBef>
              <a:buClr>
                <a:srgbClr val="D16248"/>
              </a:buClr>
              <a:buSzPct val="84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The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cake seller </a:t>
            </a: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HERFY shop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sells </a:t>
            </a: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a random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number </a:t>
            </a:r>
            <a:r>
              <a:rPr sz="2200" spc="-5" dirty="0">
                <a:solidFill>
                  <a:srgbClr val="003300"/>
                </a:solidFill>
                <a:latin typeface="Georgia"/>
                <a:cs typeface="Georgia"/>
              </a:rPr>
              <a:t>of </a:t>
            </a:r>
            <a:r>
              <a:rPr sz="2200" spc="-10" dirty="0">
                <a:solidFill>
                  <a:srgbClr val="003300"/>
                </a:solidFill>
                <a:latin typeface="Georgia"/>
                <a:cs typeface="Georgia"/>
              </a:rPr>
              <a:t>cakes each  day. </a:t>
            </a:r>
            <a:r>
              <a:rPr sz="2200" b="1" spc="-10" dirty="0">
                <a:solidFill>
                  <a:srgbClr val="003300"/>
                </a:solidFill>
                <a:latin typeface="Georgia"/>
                <a:cs typeface="Georgia"/>
              </a:rPr>
              <a:t>HERFY </a:t>
            </a:r>
            <a:r>
              <a:rPr sz="2200" b="1" spc="-5" dirty="0">
                <a:solidFill>
                  <a:srgbClr val="003300"/>
                </a:solidFill>
                <a:latin typeface="Georgia"/>
                <a:cs typeface="Georgia"/>
              </a:rPr>
              <a:t>manager </a:t>
            </a:r>
            <a:r>
              <a:rPr sz="2200" b="1" spc="-10" dirty="0">
                <a:solidFill>
                  <a:srgbClr val="003300"/>
                </a:solidFill>
                <a:latin typeface="Georgia"/>
                <a:cs typeface="Georgia"/>
              </a:rPr>
              <a:t>wants </a:t>
            </a:r>
            <a:r>
              <a:rPr sz="2200" b="1" spc="-5" dirty="0">
                <a:solidFill>
                  <a:srgbClr val="003300"/>
                </a:solidFill>
                <a:latin typeface="Georgia"/>
                <a:cs typeface="Georgia"/>
              </a:rPr>
              <a:t>to determine a policy </a:t>
            </a:r>
            <a:r>
              <a:rPr sz="2200" b="1" spc="-10" dirty="0">
                <a:solidFill>
                  <a:srgbClr val="003300"/>
                </a:solidFill>
                <a:latin typeface="Georgia"/>
                <a:cs typeface="Georgia"/>
              </a:rPr>
              <a:t>for  </a:t>
            </a:r>
            <a:r>
              <a:rPr sz="2200" b="1" spc="-5" dirty="0">
                <a:solidFill>
                  <a:srgbClr val="003300"/>
                </a:solidFill>
                <a:latin typeface="Georgia"/>
                <a:cs typeface="Georgia"/>
              </a:rPr>
              <a:t>managing </a:t>
            </a:r>
            <a:r>
              <a:rPr sz="2200" b="1" spc="-10" dirty="0">
                <a:solidFill>
                  <a:srgbClr val="003300"/>
                </a:solidFill>
                <a:latin typeface="Georgia"/>
                <a:cs typeface="Georgia"/>
              </a:rPr>
              <a:t>his </a:t>
            </a:r>
            <a:r>
              <a:rPr sz="2200" b="1" spc="-5" dirty="0">
                <a:solidFill>
                  <a:srgbClr val="003300"/>
                </a:solidFill>
                <a:latin typeface="Georgia"/>
                <a:cs typeface="Georgia"/>
              </a:rPr>
              <a:t>inventory of cakes (e.g. how many </a:t>
            </a:r>
            <a:r>
              <a:rPr sz="2200" b="1" spc="-10" dirty="0">
                <a:solidFill>
                  <a:srgbClr val="003300"/>
                </a:solidFill>
                <a:latin typeface="Georgia"/>
                <a:cs typeface="Georgia"/>
              </a:rPr>
              <a:t>cakes  </a:t>
            </a:r>
            <a:r>
              <a:rPr sz="2200" b="1" spc="-5" dirty="0">
                <a:solidFill>
                  <a:srgbClr val="003300"/>
                </a:solidFill>
                <a:latin typeface="Georgia"/>
                <a:cs typeface="Georgia"/>
              </a:rPr>
              <a:t>should he prepare in 10</a:t>
            </a:r>
            <a:r>
              <a:rPr sz="2200" b="1" spc="110" dirty="0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003300"/>
                </a:solidFill>
                <a:latin typeface="Georgia"/>
                <a:cs typeface="Georgia"/>
              </a:rPr>
              <a:t>days).</a:t>
            </a:r>
            <a:endParaRPr sz="2200" dirty="0">
              <a:latin typeface="Georgia"/>
              <a:cs typeface="Georgia"/>
            </a:endParaRPr>
          </a:p>
          <a:p>
            <a:pPr marL="2084705">
              <a:lnSpc>
                <a:spcPts val="2020"/>
              </a:lnSpc>
              <a:tabLst>
                <a:tab pos="3432175" algn="l"/>
                <a:tab pos="4908550" algn="l"/>
              </a:tabLst>
            </a:pPr>
            <a:r>
              <a:rPr sz="1800" b="1" spc="-5" dirty="0">
                <a:solidFill>
                  <a:srgbClr val="FF0000"/>
                </a:solidFill>
                <a:latin typeface="Georgia"/>
                <a:cs typeface="Georgia"/>
              </a:rPr>
              <a:t>Demand	Frequency	Probability</a:t>
            </a:r>
            <a:r>
              <a:rPr sz="1800" b="1" spc="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Georgia"/>
                <a:cs typeface="Georgia"/>
              </a:rPr>
              <a:t>for</a:t>
            </a:r>
            <a:endParaRPr sz="1800" dirty="0">
              <a:latin typeface="Georgia"/>
              <a:cs typeface="Georgia"/>
            </a:endParaRPr>
          </a:p>
          <a:p>
            <a:pPr marL="208470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Georgia"/>
                <a:cs typeface="Georgia"/>
              </a:rPr>
              <a:t>cakes</a:t>
            </a:r>
            <a:endParaRPr sz="1800" dirty="0">
              <a:latin typeface="Georgia"/>
              <a:cs typeface="Georgia"/>
            </a:endParaRPr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F56AC5F9-8047-47EB-941A-4F5EA225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94035"/>
              </p:ext>
            </p:extLst>
          </p:nvPr>
        </p:nvGraphicFramePr>
        <p:xfrm>
          <a:off x="2095183" y="3957599"/>
          <a:ext cx="4953634" cy="190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031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648970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0.05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996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3300"/>
                          </a:solidFill>
                          <a:latin typeface="Arial"/>
                          <a:cs typeface="Arial"/>
                        </a:rPr>
                        <a:t>=10/200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C5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7112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20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0.1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40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0.2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60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0.3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31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005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40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ts val="2005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0.2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 gridSpan="4"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tabLst>
                          <a:tab pos="1040130" algn="l"/>
                          <a:tab pos="2692400" algn="l"/>
                          <a:tab pos="3891279" algn="l"/>
                        </a:tabLst>
                      </a:pPr>
                      <a:r>
                        <a:rPr sz="1800" u="dash" dirty="0">
                          <a:solidFill>
                            <a:srgbClr val="003300"/>
                          </a:solidFill>
                          <a:uFill>
                            <a:solidFill>
                              <a:srgbClr val="252525"/>
                            </a:solidFill>
                          </a:u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u="dash" spc="-254" dirty="0">
                          <a:solidFill>
                            <a:srgbClr val="003300"/>
                          </a:solidFill>
                          <a:uFill>
                            <a:solidFill>
                              <a:srgbClr val="252525"/>
                            </a:solidFill>
                          </a:u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u="dash" dirty="0">
                          <a:solidFill>
                            <a:srgbClr val="003300"/>
                          </a:solidFill>
                          <a:uFill>
                            <a:solidFill>
                              <a:srgbClr val="252525"/>
                            </a:solidFill>
                          </a:uFill>
                          <a:latin typeface="Georgia"/>
                          <a:cs typeface="Georgia"/>
                        </a:rPr>
                        <a:t>5	30	</a:t>
                      </a:r>
                      <a:r>
                        <a:rPr sz="1800" u="dash" spc="-5" dirty="0">
                          <a:solidFill>
                            <a:srgbClr val="003300"/>
                          </a:solidFill>
                          <a:uFill>
                            <a:solidFill>
                              <a:srgbClr val="252525"/>
                            </a:solidFill>
                          </a:uFill>
                          <a:latin typeface="Georgia"/>
                          <a:cs typeface="Georgia"/>
                        </a:rPr>
                        <a:t>0.15	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2">
                <a:tc gridSpan="2">
                  <a:txBody>
                    <a:bodyPr/>
                    <a:lstStyle/>
                    <a:p>
                      <a:pPr marL="97663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200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0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003300"/>
                          </a:solidFill>
                          <a:latin typeface="Georgia"/>
                          <a:cs typeface="Georgia"/>
                        </a:rPr>
                        <a:t>1.00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C5D1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8C17D9-5654-446D-8C23-04B022BF8EE7}"/>
              </a:ext>
            </a:extLst>
          </p:cNvPr>
          <p:cNvSpPr txBox="1"/>
          <p:nvPr/>
        </p:nvSpPr>
        <p:spPr>
          <a:xfrm>
            <a:off x="1752600" y="409351"/>
            <a:ext cx="5562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10" dirty="0"/>
              <a:t>Example </a:t>
            </a:r>
            <a:r>
              <a:rPr lang="en-US" sz="3200" spc="-5" dirty="0"/>
              <a:t>1. HERFY </a:t>
            </a:r>
            <a:r>
              <a:rPr lang="en-US" sz="3200" spc="-10" dirty="0"/>
              <a:t>Cake</a:t>
            </a:r>
            <a:r>
              <a:rPr lang="en-US" sz="3200" spc="40" dirty="0"/>
              <a:t> </a:t>
            </a:r>
            <a:r>
              <a:rPr lang="en-US" sz="3200" spc="-10" dirty="0"/>
              <a:t>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646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</TotalTime>
  <Words>1130</Words>
  <Application>Microsoft Office PowerPoint</Application>
  <PresentationFormat>On-screen Show (4:3)</PresentationFormat>
  <Paragraphs>445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Georgia</vt:lpstr>
      <vt:lpstr>Symbol</vt:lpstr>
      <vt:lpstr>Times New Roman</vt:lpstr>
      <vt:lpstr>Wingdings</vt:lpstr>
      <vt:lpstr>Retrospect</vt:lpstr>
      <vt:lpstr>Monté Carlo Simulation</vt:lpstr>
      <vt:lpstr>Model Taxonomy</vt:lpstr>
      <vt:lpstr> What is Monte Carlo Simulation ?</vt:lpstr>
      <vt:lpstr>What is Monte Carlo Simulation ?</vt:lpstr>
      <vt:lpstr>Random numbers</vt:lpstr>
      <vt:lpstr>General Algorithm of Monte Carlo Simulation</vt:lpstr>
      <vt:lpstr>Classic Example</vt:lpstr>
      <vt:lpstr>PowerPoint Presentation</vt:lpstr>
      <vt:lpstr>PowerPoint Presentation</vt:lpstr>
      <vt:lpstr>Example 1. HERFY Cake Shop</vt:lpstr>
      <vt:lpstr>Example 1. HERFY Cake Shop</vt:lpstr>
      <vt:lpstr>Example 1. HERFY Cake Shop</vt:lpstr>
      <vt:lpstr>PowerPoint Presentation</vt:lpstr>
      <vt:lpstr>Example 1. HERFY Cake 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Modeling and Simulation</dc:title>
  <dc:creator>Eman Meslhy</dc:creator>
  <cp:lastModifiedBy>abdallah basyouni</cp:lastModifiedBy>
  <cp:revision>2</cp:revision>
  <dcterms:created xsi:type="dcterms:W3CDTF">2022-03-08T08:46:49Z</dcterms:created>
  <dcterms:modified xsi:type="dcterms:W3CDTF">2022-03-08T08:58:56Z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2022-03-08T00:00:00Z</vt:filetime>
  </property>
</Properties>
</file>