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70" d="100"/>
          <a:sy n="70" d="100"/>
        </p:scale>
        <p:origin x="7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099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8513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7720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9365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041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86477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65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5398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3526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3785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899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9645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979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964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033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9/5/2025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2883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284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9/5/2025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73732537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lnSpc>
                <a:spcPct val="0"/>
              </a:lnSpc>
            </a:pPr>
            <a:r>
              <a:rPr lang="en-US" sz="4800" dirty="0"/>
              <a:t>Sales Analysis Report</a:t>
            </a:r>
            <a:endParaRPr lang="en-US" altLang="en-US" sz="4800" dirty="0"/>
          </a:p>
        </p:txBody>
      </p:sp>
      <p:sp>
        <p:nvSpPr>
          <p:cNvPr id="3" name="Subtitle 2"/>
          <p:cNvSpPr>
            <a:spLocks noGrp="1"/>
          </p:cNvSpPr>
          <p:nvPr>
            <p:ph type="subTitle" idx="1"/>
          </p:nvPr>
        </p:nvSpPr>
        <p:spPr>
          <a:xfrm>
            <a:off x="1154955" y="4380931"/>
            <a:ext cx="8825658" cy="1257869"/>
          </a:xfrm>
        </p:spPr>
        <p:txBody>
          <a:bodyPr>
            <a:normAutofit fontScale="92500" lnSpcReduction="20000"/>
          </a:bodyPr>
          <a:lstStyle/>
          <a:p>
            <a:pPr>
              <a:lnSpc>
                <a:spcPct val="150000"/>
              </a:lnSpc>
            </a:pPr>
            <a:r>
              <a:rPr lang="en-US" b="1" dirty="0"/>
              <a:t>Data Source:</a:t>
            </a:r>
            <a:r>
              <a:rPr lang="en-US" dirty="0"/>
              <a:t> AdventureWorks2022</a:t>
            </a:r>
            <a:br>
              <a:rPr lang="en-US" dirty="0"/>
            </a:br>
            <a:r>
              <a:rPr lang="en-US" b="1" dirty="0"/>
              <a:t>Prepared For:</a:t>
            </a:r>
            <a:r>
              <a:rPr lang="en-US" dirty="0"/>
              <a:t> Executive Management &amp; Sales Leadership</a:t>
            </a:r>
            <a:br>
              <a:rPr lang="en-US" dirty="0"/>
            </a:br>
            <a:r>
              <a:rPr lang="en-US" b="1" dirty="0"/>
              <a:t>Prepared By:</a:t>
            </a:r>
            <a:r>
              <a:rPr lang="en-US" dirty="0"/>
              <a:t> Ziad hamada</a:t>
            </a:r>
          </a:p>
          <a:p>
            <a:pPr>
              <a:lnSpc>
                <a:spcPct val="150000"/>
              </a:lnSpc>
            </a:pPr>
            <a:endParaRPr lang="en-US" dirty="0"/>
          </a:p>
        </p:txBody>
      </p:sp>
      <p:pic>
        <p:nvPicPr>
          <p:cNvPr id="4" name="Picture 3" descr="AdventureWorksLogo"/>
          <p:cNvPicPr>
            <a:picLocks noChangeAspect="1"/>
          </p:cNvPicPr>
          <p:nvPr/>
        </p:nvPicPr>
        <p:blipFill>
          <a:blip r:embed="rId2"/>
          <a:stretch>
            <a:fillRect/>
          </a:stretch>
        </p:blipFill>
        <p:spPr>
          <a:xfrm>
            <a:off x="450376" y="95535"/>
            <a:ext cx="3357349" cy="18151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style>
          <a:lnRef idx="0">
            <a:schemeClr val="accent6"/>
          </a:lnRef>
          <a:fillRef idx="3">
            <a:schemeClr val="accent6"/>
          </a:fillRef>
          <a:effectRef idx="3">
            <a:schemeClr val="accent6"/>
          </a:effectRef>
          <a:fontRef idx="minor">
            <a:schemeClr val="lt1"/>
          </a:fontRef>
        </p:style>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1.Executive Summary</a:t>
            </a:r>
          </a:p>
        </p:txBody>
      </p:sp>
      <p:sp>
        <p:nvSpPr>
          <p:cNvPr id="3" name="Content Placeholder 2"/>
          <p:cNvSpPr>
            <a:spLocks noGrp="1"/>
          </p:cNvSpPr>
          <p:nvPr>
            <p:ph idx="1"/>
          </p:nvPr>
        </p:nvSpPr>
        <p:spPr/>
        <p:txBody>
          <a:bodyPr/>
          <a:lstStyle/>
          <a:p>
            <a:pPr>
              <a:lnSpc>
                <a:spcPct val="150000"/>
              </a:lnSpc>
            </a:pPr>
            <a:r>
              <a:rPr lang="en-US" altLang="en-US" dirty="0"/>
              <a:t>The sales analysis for AdventureWorks2022 highlights overall business performance across revenue, profitability, product categories, and regional sales distribution. The findings show solid revenue growth in certain regions and product lines, but profit margins are uneven due to cost fluctuations and sales mix. Key opportunities exist in optimizing pricing, targeting high-margin products, and strengthening underperforming regions.</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1C62-710C-DF51-DBAB-CE9BF383829E}"/>
              </a:ext>
            </a:extLst>
          </p:cNvPr>
          <p:cNvSpPr>
            <a:spLocks noGrp="1"/>
          </p:cNvSpPr>
          <p:nvPr>
            <p:ph type="title"/>
          </p:nvPr>
        </p:nvSpPr>
        <p:spPr/>
        <p:txBody>
          <a:bodyPr/>
          <a:lstStyle/>
          <a:p>
            <a:r>
              <a:rPr lang="en-US" b="1" dirty="0"/>
              <a:t>2. </a:t>
            </a:r>
            <a:r>
              <a:rPr lang="en-US" dirty="0"/>
              <a:t>Key Performance Indicators</a:t>
            </a:r>
            <a:br>
              <a:rPr lang="en-US" b="1" dirty="0"/>
            </a:br>
            <a:endParaRPr lang="en-US" dirty="0"/>
          </a:p>
        </p:txBody>
      </p:sp>
      <p:sp>
        <p:nvSpPr>
          <p:cNvPr id="3" name="Content Placeholder 2">
            <a:extLst>
              <a:ext uri="{FF2B5EF4-FFF2-40B4-BE49-F238E27FC236}">
                <a16:creationId xmlns:a16="http://schemas.microsoft.com/office/drawing/2014/main" id="{083F7201-3C71-881B-4021-C3D9EE5E5910}"/>
              </a:ext>
            </a:extLst>
          </p:cNvPr>
          <p:cNvSpPr>
            <a:spLocks noGrp="1"/>
          </p:cNvSpPr>
          <p:nvPr>
            <p:ph idx="1"/>
          </p:nvPr>
        </p:nvSpPr>
        <p:spPr/>
        <p:txBody>
          <a:bodyPr/>
          <a:lstStyle/>
          <a:p>
            <a:pPr>
              <a:spcBef>
                <a:spcPts val="1200"/>
              </a:spcBef>
              <a:buSzPct val="150000"/>
              <a:buFont typeface="Arial" panose="020B0604020202020204" pitchFamily="34" charset="0"/>
              <a:buChar char="•"/>
            </a:pPr>
            <a:r>
              <a:rPr lang="en-US" dirty="0"/>
              <a:t>Total Revenue: $109.85 M </a:t>
            </a:r>
          </a:p>
          <a:p>
            <a:pPr>
              <a:spcBef>
                <a:spcPts val="1200"/>
              </a:spcBef>
              <a:buSzPct val="150000"/>
              <a:buFont typeface="Arial" panose="020B0604020202020204" pitchFamily="34" charset="0"/>
              <a:buChar char="•"/>
            </a:pPr>
            <a:r>
              <a:rPr lang="en-US" dirty="0"/>
              <a:t>Total Cost: $100 M</a:t>
            </a:r>
          </a:p>
          <a:p>
            <a:pPr>
              <a:spcBef>
                <a:spcPts val="1200"/>
              </a:spcBef>
              <a:buSzPct val="150000"/>
              <a:buFont typeface="Arial" panose="020B0604020202020204" pitchFamily="34" charset="0"/>
              <a:buChar char="•"/>
            </a:pPr>
            <a:r>
              <a:rPr lang="en-US" dirty="0"/>
              <a:t>Actual Profit: $9.37 M</a:t>
            </a:r>
          </a:p>
          <a:p>
            <a:pPr>
              <a:spcBef>
                <a:spcPts val="1200"/>
              </a:spcBef>
              <a:buSzPct val="150000"/>
              <a:buFont typeface="Arial" panose="020B0604020202020204" pitchFamily="34" charset="0"/>
              <a:buChar char="•"/>
            </a:pPr>
            <a:r>
              <a:rPr lang="en-US" dirty="0"/>
              <a:t>Actual Profit Margin %: 8.53%</a:t>
            </a:r>
          </a:p>
          <a:p>
            <a:pPr>
              <a:spcBef>
                <a:spcPts val="1200"/>
              </a:spcBef>
              <a:buSzPct val="150000"/>
              <a:buFont typeface="Arial" panose="020B0604020202020204" pitchFamily="34" charset="0"/>
              <a:buChar char="•"/>
            </a:pPr>
            <a:r>
              <a:rPr lang="en-US" dirty="0"/>
              <a:t>Potential Profit Margin %:41.22%</a:t>
            </a:r>
          </a:p>
          <a:p>
            <a:pPr>
              <a:spcBef>
                <a:spcPts val="1200"/>
              </a:spcBef>
              <a:buSzPct val="150000"/>
              <a:buFont typeface="Arial" panose="020B0604020202020204" pitchFamily="34" charset="0"/>
              <a:buChar char="•"/>
            </a:pPr>
            <a:r>
              <a:rPr lang="en-US" dirty="0"/>
              <a:t>Margin Gap % (Potential – Actual): 32.70%</a:t>
            </a:r>
          </a:p>
          <a:p>
            <a:pPr>
              <a:spcBef>
                <a:spcPts val="1200"/>
              </a:spcBef>
              <a:buSzPct val="150000"/>
              <a:buFont typeface="Arial" panose="020B0604020202020204" pitchFamily="34" charset="0"/>
              <a:buChar char="•"/>
            </a:pPr>
            <a:r>
              <a:rPr lang="en-US" dirty="0"/>
              <a:t>Total Orders: 31 K</a:t>
            </a:r>
          </a:p>
          <a:p>
            <a:pPr>
              <a:spcBef>
                <a:spcPts val="1200"/>
              </a:spcBef>
              <a:buSzPct val="150000"/>
              <a:buFont typeface="Arial" panose="020B0604020202020204" pitchFamily="34" charset="0"/>
              <a:buChar char="•"/>
            </a:pPr>
            <a:endParaRPr lang="en-US" dirty="0"/>
          </a:p>
        </p:txBody>
      </p:sp>
    </p:spTree>
    <p:extLst>
      <p:ext uri="{BB962C8B-B14F-4D97-AF65-F5344CB8AC3E}">
        <p14:creationId xmlns:p14="http://schemas.microsoft.com/office/powerpoint/2010/main" val="38400466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FC0D-5835-C0AB-E726-DEE121879367}"/>
              </a:ext>
            </a:extLst>
          </p:cNvPr>
          <p:cNvSpPr>
            <a:spLocks noGrp="1"/>
          </p:cNvSpPr>
          <p:nvPr>
            <p:ph type="title"/>
          </p:nvPr>
        </p:nvSpPr>
        <p:spPr/>
        <p:txBody>
          <a:bodyPr/>
          <a:lstStyle/>
          <a:p>
            <a:r>
              <a:rPr lang="en-US" dirty="0"/>
              <a:t>3. Sales Trends</a:t>
            </a:r>
            <a:br>
              <a:rPr lang="en-US" dirty="0"/>
            </a:br>
            <a:endParaRPr lang="en-US" dirty="0"/>
          </a:p>
        </p:txBody>
      </p:sp>
      <p:sp>
        <p:nvSpPr>
          <p:cNvPr id="3" name="Content Placeholder 2">
            <a:extLst>
              <a:ext uri="{FF2B5EF4-FFF2-40B4-BE49-F238E27FC236}">
                <a16:creationId xmlns:a16="http://schemas.microsoft.com/office/drawing/2014/main" id="{E199FBEE-FDF1-8F34-9469-124F306C762C}"/>
              </a:ext>
            </a:extLst>
          </p:cNvPr>
          <p:cNvSpPr>
            <a:spLocks noGrp="1"/>
          </p:cNvSpPr>
          <p:nvPr>
            <p:ph idx="1"/>
          </p:nvPr>
        </p:nvSpPr>
        <p:spPr/>
        <p:txBody>
          <a:bodyPr>
            <a:normAutofit fontScale="92500" lnSpcReduction="20000"/>
          </a:bodyPr>
          <a:lstStyle/>
          <a:p>
            <a:r>
              <a:rPr lang="en-US" dirty="0"/>
              <a:t>Revenue Growth: Revenue has shown a positive trend over the last 18 months, with peak sales occurring in (June-July/2013, March/2014) . This is tied to holiday demand for bicycles.</a:t>
            </a:r>
          </a:p>
          <a:p>
            <a:endParaRPr lang="en-US" dirty="0"/>
          </a:p>
          <a:p>
            <a:r>
              <a:rPr lang="en-US" dirty="0"/>
              <a:t>Margin Trends: Margins declined in first and last of the month despite high revenue, indicating reliance on discounts and promotions.</a:t>
            </a:r>
          </a:p>
          <a:p>
            <a:endParaRPr lang="en-US" dirty="0"/>
          </a:p>
          <a:p>
            <a:r>
              <a:rPr lang="en-US" dirty="0"/>
              <a:t>YoY Comparison: profit margin doesn't growth fixed rate or with big rate, showing that costs and discounts are limiting profitability.</a:t>
            </a:r>
          </a:p>
          <a:p>
            <a:endParaRPr lang="en-US" dirty="0"/>
          </a:p>
          <a:p>
            <a:pPr marL="0" indent="0">
              <a:buNone/>
            </a:pPr>
            <a:r>
              <a:rPr lang="en-US" dirty="0"/>
              <a:t>Recommendation: Protect margins during peak demand periods by optimizing discount strategies and focusing promotions on high-margin products.</a:t>
            </a:r>
          </a:p>
        </p:txBody>
      </p:sp>
    </p:spTree>
    <p:extLst>
      <p:ext uri="{BB962C8B-B14F-4D97-AF65-F5344CB8AC3E}">
        <p14:creationId xmlns:p14="http://schemas.microsoft.com/office/powerpoint/2010/main" val="33533460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3933-D953-8600-AABE-946A770E9EAF}"/>
              </a:ext>
            </a:extLst>
          </p:cNvPr>
          <p:cNvSpPr>
            <a:spLocks noGrp="1"/>
          </p:cNvSpPr>
          <p:nvPr>
            <p:ph type="title"/>
          </p:nvPr>
        </p:nvSpPr>
        <p:spPr/>
        <p:txBody>
          <a:bodyPr/>
          <a:lstStyle/>
          <a:p>
            <a:r>
              <a:rPr lang="en-US" dirty="0"/>
              <a:t>4. Top-Selling Products</a:t>
            </a:r>
            <a:br>
              <a:rPr lang="en-US" b="1" dirty="0"/>
            </a:br>
            <a:endParaRPr lang="en-US" dirty="0"/>
          </a:p>
        </p:txBody>
      </p:sp>
      <p:sp>
        <p:nvSpPr>
          <p:cNvPr id="3" name="Content Placeholder 2">
            <a:extLst>
              <a:ext uri="{FF2B5EF4-FFF2-40B4-BE49-F238E27FC236}">
                <a16:creationId xmlns:a16="http://schemas.microsoft.com/office/drawing/2014/main" id="{2DA4FFC5-C40C-0B74-51A4-3DC4F63104D2}"/>
              </a:ext>
            </a:extLst>
          </p:cNvPr>
          <p:cNvSpPr>
            <a:spLocks noGrp="1"/>
          </p:cNvSpPr>
          <p:nvPr>
            <p:ph idx="1"/>
          </p:nvPr>
        </p:nvSpPr>
        <p:spPr>
          <a:xfrm>
            <a:off x="1103312" y="2019869"/>
            <a:ext cx="8946541" cy="4228530"/>
          </a:xfrm>
        </p:spPr>
        <p:txBody>
          <a:bodyPr/>
          <a:lstStyle/>
          <a:p>
            <a:r>
              <a:rPr lang="en-US" b="1" dirty="0"/>
              <a:t>High Revenue Products: Road Bikes ($43.91M), Mountain Bikes ($36.45M), and Touring ($14.3M).</a:t>
            </a:r>
          </a:p>
          <a:p>
            <a:endParaRPr lang="en-US" b="1" dirty="0"/>
          </a:p>
          <a:p>
            <a:r>
              <a:rPr lang="en-US" b="1" dirty="0"/>
              <a:t>Profitability Analysis: While bikes generate majority of revenue, accessories such as helmets and clothing deliver higher margins. For example, Road Bikes drive 40% of sales but only contribute 30% of profit, whereas helmets deliver 0.4% of sales but 2% of profit.</a:t>
            </a:r>
          </a:p>
          <a:p>
            <a:endParaRPr lang="en-US" b="1" dirty="0"/>
          </a:p>
          <a:p>
            <a:pPr marL="0" indent="0">
              <a:buNone/>
            </a:pPr>
            <a:r>
              <a:rPr lang="en-US" b="1" dirty="0"/>
              <a:t>Recommendation: Expand marketing and upselling campaigns for high-margin accessories (helmets, Tires and Tubes, Bike Racks) alongside bike sales.</a:t>
            </a:r>
            <a:endParaRPr lang="en-US" dirty="0"/>
          </a:p>
        </p:txBody>
      </p:sp>
    </p:spTree>
    <p:extLst>
      <p:ext uri="{BB962C8B-B14F-4D97-AF65-F5344CB8AC3E}">
        <p14:creationId xmlns:p14="http://schemas.microsoft.com/office/powerpoint/2010/main" val="19360331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AB7C-EBB6-0724-96AF-A627386CE21C}"/>
              </a:ext>
            </a:extLst>
          </p:cNvPr>
          <p:cNvSpPr>
            <a:spLocks noGrp="1"/>
          </p:cNvSpPr>
          <p:nvPr>
            <p:ph type="title"/>
          </p:nvPr>
        </p:nvSpPr>
        <p:spPr/>
        <p:txBody>
          <a:bodyPr/>
          <a:lstStyle/>
          <a:p>
            <a:r>
              <a:rPr lang="en-US" dirty="0"/>
              <a:t>5. Regional Sales Performance</a:t>
            </a:r>
          </a:p>
        </p:txBody>
      </p:sp>
      <p:sp>
        <p:nvSpPr>
          <p:cNvPr id="3" name="Content Placeholder 2">
            <a:extLst>
              <a:ext uri="{FF2B5EF4-FFF2-40B4-BE49-F238E27FC236}">
                <a16:creationId xmlns:a16="http://schemas.microsoft.com/office/drawing/2014/main" id="{C27B8D5B-364E-D106-FAE7-8FCCCF1E21D3}"/>
              </a:ext>
            </a:extLst>
          </p:cNvPr>
          <p:cNvSpPr>
            <a:spLocks noGrp="1"/>
          </p:cNvSpPr>
          <p:nvPr>
            <p:ph idx="1"/>
          </p:nvPr>
        </p:nvSpPr>
        <p:spPr>
          <a:xfrm>
            <a:off x="859808" y="2052918"/>
            <a:ext cx="9404723" cy="4195481"/>
          </a:xfrm>
        </p:spPr>
        <p:txBody>
          <a:bodyPr>
            <a:normAutofit fontScale="85000" lnSpcReduction="10000"/>
          </a:bodyPr>
          <a:lstStyle/>
          <a:p>
            <a:r>
              <a:rPr lang="en-US" dirty="0"/>
              <a:t>Strongest Regions: </a:t>
            </a:r>
          </a:p>
          <a:p>
            <a:pPr lvl="1"/>
            <a:r>
              <a:rPr lang="en-US" dirty="0"/>
              <a:t>Southwest United States: $24.18M revenue, 16.6% margin. Margins suppressed by high distribution costs and price competition.</a:t>
            </a:r>
          </a:p>
          <a:p>
            <a:pPr lvl="1"/>
            <a:r>
              <a:rPr lang="en-US" dirty="0"/>
              <a:t>Australia: $10.66M revenue, 36.6% margin. Strong demand from both corporate and retail customers.</a:t>
            </a:r>
          </a:p>
          <a:p>
            <a:pPr lvl="1"/>
            <a:endParaRPr lang="en-US" dirty="0"/>
          </a:p>
          <a:p>
            <a:r>
              <a:rPr lang="en-US" dirty="0"/>
              <a:t>Underperforming Regions:</a:t>
            </a:r>
          </a:p>
          <a:p>
            <a:pPr lvl="1"/>
            <a:r>
              <a:rPr lang="en-US" dirty="0"/>
              <a:t>Germany: $4.92M revenue, 11% margin. Weak demand rom retail customers.</a:t>
            </a:r>
          </a:p>
          <a:p>
            <a:endParaRPr lang="en-US" dirty="0"/>
          </a:p>
          <a:p>
            <a:pPr marL="0" indent="0">
              <a:buNone/>
            </a:pPr>
            <a:r>
              <a:rPr lang="en-US" dirty="0"/>
              <a:t>Recommendation:</a:t>
            </a:r>
          </a:p>
          <a:p>
            <a:pPr lvl="1"/>
            <a:r>
              <a:rPr lang="en-US" dirty="0"/>
              <a:t>Deepen investment in North America and Australia (expand distribution partnerships).</a:t>
            </a:r>
          </a:p>
          <a:p>
            <a:pPr lvl="1"/>
            <a:r>
              <a:rPr lang="en-US" dirty="0"/>
              <a:t>Reassess Germany and Canada pricing strategy; explore local sourcing to reduce costs.</a:t>
            </a:r>
          </a:p>
        </p:txBody>
      </p:sp>
    </p:spTree>
    <p:extLst>
      <p:ext uri="{BB962C8B-B14F-4D97-AF65-F5344CB8AC3E}">
        <p14:creationId xmlns:p14="http://schemas.microsoft.com/office/powerpoint/2010/main" val="13956528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171D-D4F3-C890-EED0-70F8A6D8BD91}"/>
              </a:ext>
            </a:extLst>
          </p:cNvPr>
          <p:cNvSpPr>
            <a:spLocks noGrp="1"/>
          </p:cNvSpPr>
          <p:nvPr>
            <p:ph type="title"/>
          </p:nvPr>
        </p:nvSpPr>
        <p:spPr/>
        <p:txBody>
          <a:bodyPr/>
          <a:lstStyle/>
          <a:p>
            <a:r>
              <a:rPr lang="en-US" dirty="0"/>
              <a:t>6. Strategic Recommendations</a:t>
            </a:r>
            <a:br>
              <a:rPr lang="en-US" dirty="0"/>
            </a:br>
            <a:br>
              <a:rPr lang="en-US" dirty="0"/>
            </a:br>
            <a:endParaRPr lang="en-US" dirty="0"/>
          </a:p>
        </p:txBody>
      </p:sp>
      <p:sp>
        <p:nvSpPr>
          <p:cNvPr id="3" name="Content Placeholder 2">
            <a:extLst>
              <a:ext uri="{FF2B5EF4-FFF2-40B4-BE49-F238E27FC236}">
                <a16:creationId xmlns:a16="http://schemas.microsoft.com/office/drawing/2014/main" id="{1296E5BB-CF6E-FEDD-E155-191BB87AB955}"/>
              </a:ext>
            </a:extLst>
          </p:cNvPr>
          <p:cNvSpPr>
            <a:spLocks noGrp="1"/>
          </p:cNvSpPr>
          <p:nvPr>
            <p:ph idx="1"/>
          </p:nvPr>
        </p:nvSpPr>
        <p:spPr/>
        <p:txBody>
          <a:bodyPr>
            <a:normAutofit lnSpcReduction="10000"/>
          </a:bodyPr>
          <a:lstStyle/>
          <a:p>
            <a:r>
              <a:rPr lang="en-US" dirty="0"/>
              <a:t>Close the Margin Gap: Review discount policies, especially in first and last of the month . Align promotions with high-margin products.</a:t>
            </a:r>
          </a:p>
          <a:p>
            <a:endParaRPr lang="en-US" dirty="0"/>
          </a:p>
          <a:p>
            <a:r>
              <a:rPr lang="en-US" dirty="0"/>
              <a:t>Product Mix Optimization: Encourage upselling of accessories with higher profit margins.</a:t>
            </a:r>
          </a:p>
          <a:p>
            <a:endParaRPr lang="en-US" dirty="0"/>
          </a:p>
          <a:p>
            <a:r>
              <a:rPr lang="en-US" dirty="0"/>
              <a:t>Regional Reallocation: Focus resources on North America and Australia while optimizing costs in Canada and France.</a:t>
            </a:r>
          </a:p>
          <a:p>
            <a:endParaRPr lang="en-US" dirty="0"/>
          </a:p>
          <a:p>
            <a:r>
              <a:rPr lang="en-US" dirty="0"/>
              <a:t>Customer Segmentation: Tailor marketing for higher margins individual customers specifically in Australia.</a:t>
            </a:r>
          </a:p>
        </p:txBody>
      </p:sp>
    </p:spTree>
    <p:extLst>
      <p:ext uri="{BB962C8B-B14F-4D97-AF65-F5344CB8AC3E}">
        <p14:creationId xmlns:p14="http://schemas.microsoft.com/office/powerpoint/2010/main" val="420291763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FE1B-7D1F-FA8E-1E9A-DD6E35D6F4AD}"/>
              </a:ext>
            </a:extLst>
          </p:cNvPr>
          <p:cNvSpPr>
            <a:spLocks noGrp="1"/>
          </p:cNvSpPr>
          <p:nvPr>
            <p:ph type="title"/>
          </p:nvPr>
        </p:nvSpPr>
        <p:spPr/>
        <p:txBody>
          <a:bodyPr/>
          <a:lstStyle/>
          <a:p>
            <a:r>
              <a:rPr lang="en-US" dirty="0"/>
              <a:t>7. Conclusion</a:t>
            </a:r>
          </a:p>
        </p:txBody>
      </p:sp>
      <p:sp>
        <p:nvSpPr>
          <p:cNvPr id="3" name="Content Placeholder 2">
            <a:extLst>
              <a:ext uri="{FF2B5EF4-FFF2-40B4-BE49-F238E27FC236}">
                <a16:creationId xmlns:a16="http://schemas.microsoft.com/office/drawing/2014/main" id="{02CA459D-4961-45DD-88D9-1AAD96BDF439}"/>
              </a:ext>
            </a:extLst>
          </p:cNvPr>
          <p:cNvSpPr>
            <a:spLocks noGrp="1"/>
          </p:cNvSpPr>
          <p:nvPr>
            <p:ph idx="1"/>
          </p:nvPr>
        </p:nvSpPr>
        <p:spPr/>
        <p:txBody>
          <a:bodyPr/>
          <a:lstStyle/>
          <a:p>
            <a:pPr marL="0" indent="0">
              <a:buNone/>
            </a:pPr>
            <a:endParaRPr lang="en-US" dirty="0"/>
          </a:p>
          <a:p>
            <a:pPr>
              <a:lnSpc>
                <a:spcPct val="150000"/>
              </a:lnSpc>
            </a:pPr>
            <a:r>
              <a:rPr lang="en-US" dirty="0"/>
              <a:t>AdventureWorks2022 demonstrates strong revenue growth and a healthy order pipeline. However, profitability is not keeping pace due to product mix and discounting practices. By protecting margins during seasonal peaks, shifting focus toward high-margin products, and strengthening regional strategies, the company can achieve sustainable growth in both revenue and profit.</a:t>
            </a:r>
          </a:p>
        </p:txBody>
      </p:sp>
    </p:spTree>
    <p:extLst>
      <p:ext uri="{BB962C8B-B14F-4D97-AF65-F5344CB8AC3E}">
        <p14:creationId xmlns:p14="http://schemas.microsoft.com/office/powerpoint/2010/main" val="25706108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016F-AFDA-8BF6-A016-3F5FD84B7FAC}"/>
              </a:ext>
            </a:extLst>
          </p:cNvPr>
          <p:cNvSpPr>
            <a:spLocks noGrp="1"/>
          </p:cNvSpPr>
          <p:nvPr>
            <p:ph type="title"/>
          </p:nvPr>
        </p:nvSpPr>
        <p:spPr/>
        <p:txBody>
          <a:bodyPr anchor="t"/>
          <a:lstStyle/>
          <a:p>
            <a:pPr algn="ctr"/>
            <a:r>
              <a:rPr lang="en-US" sz="8000" dirty="0"/>
              <a:t>Thanks</a:t>
            </a:r>
          </a:p>
        </p:txBody>
      </p:sp>
    </p:spTree>
    <p:extLst>
      <p:ext uri="{BB962C8B-B14F-4D97-AF65-F5344CB8AC3E}">
        <p14:creationId xmlns:p14="http://schemas.microsoft.com/office/powerpoint/2010/main" val="343539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746</TotalTime>
  <Words>580</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Sales Analysis Report</vt:lpstr>
      <vt:lpstr>1.Executive Summary</vt:lpstr>
      <vt:lpstr>2. Key Performance Indicators </vt:lpstr>
      <vt:lpstr>3. Sales Trends </vt:lpstr>
      <vt:lpstr>4. Top-Selling Products </vt:lpstr>
      <vt:lpstr>5. Regional Sales Performance</vt:lpstr>
      <vt:lpstr>6. Strategic Recommendations  </vt:lpstr>
      <vt:lpstr>7.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زياد حماده فتحى سنوسى حمد الله</cp:lastModifiedBy>
  <cp:revision>46</cp:revision>
  <dcterms:created xsi:type="dcterms:W3CDTF">2025-07-23T00:59:00Z</dcterms:created>
  <dcterms:modified xsi:type="dcterms:W3CDTF">2025-09-04T21:21:07Z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C8457FDB685E46D49FF82C00F170A40C_11</vt:lpwstr>
  </property>
  <property fmtid="{D5CDD505-2E9C-101B-9397-08002B2CF9AE}" pid="3" name="KSOProductBuildVer">
    <vt:lpwstr>1033-12.2.0.22549</vt:lpwstr>
  </property>
</Properties>
</file>