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Noto Sans Symbols"/>
      <p:regular r:id="rId25"/>
      <p:bold r:id="rId26"/>
    </p:embeddedFon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NotoSansSymbols-bold.fntdata"/><Relationship Id="rId25" Type="http://schemas.openxmlformats.org/officeDocument/2006/relationships/font" Target="fonts/NotoSansSymbols-regular.fntdata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ba8969bc64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g2ba8969bc64_1_1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ba8969bc64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g2ba8969bc64_1_2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ba8969bc64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1" name="Google Shape;291;g2ba8969bc64_1_2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ba8969bc64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7" name="Google Shape;297;g2ba8969bc64_1_2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ba8969bc64_1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5" name="Google Shape;305;g2ba8969bc64_1_2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ba8969bc64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1" name="Google Shape;311;g2ba8969bc64_1_2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ba8969bc64_1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7" name="Google Shape;317;g2ba8969bc64_1_2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ba8969bc64_1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4" name="Google Shape;354;g2ba8969bc64_1_2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ba907945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8" name="Google Shape;388;g2ba9079456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ba8969bc64_1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3" name="Google Shape;423;g2ba8969bc64_1_3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ba8969bc64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g2ba8969bc64_1_1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ba8969bc64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g2ba8969bc64_1_1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a8969bc64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g2ba8969bc64_1_1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ba8969bc64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g2ba8969bc64_1_1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ba8969bc64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g2ba8969bc64_1_1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ba8969bc64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g2ba8969bc64_1_1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ba8969bc64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g2ba8969bc64_1_2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ba8969bc64_1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g2ba8969bc64_1_2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ctrTitle"/>
          </p:nvPr>
        </p:nvSpPr>
        <p:spPr>
          <a:xfrm>
            <a:off x="1941910" y="1885950"/>
            <a:ext cx="6686549" cy="169708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Century Gothic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" type="subTitle"/>
          </p:nvPr>
        </p:nvSpPr>
        <p:spPr>
          <a:xfrm>
            <a:off x="1941910" y="3583034"/>
            <a:ext cx="6686549" cy="8447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4"/>
          <p:cNvSpPr/>
          <p:nvPr/>
        </p:nvSpPr>
        <p:spPr>
          <a:xfrm>
            <a:off x="0" y="3242857"/>
            <a:ext cx="1308489" cy="583942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398859" y="339715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1944694" y="468083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1941909" y="1600200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5"/>
          <p:cNvSpPr/>
          <p:nvPr/>
        </p:nvSpPr>
        <p:spPr>
          <a:xfrm flipH="1" rot="10800000">
            <a:off x="-3142" y="535781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398859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6"/>
          <p:cNvSpPr/>
          <p:nvPr/>
        </p:nvSpPr>
        <p:spPr>
          <a:xfrm flipH="1" rot="10800000">
            <a:off x="-3142" y="535781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398859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1941909" y="1544063"/>
            <a:ext cx="6686549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1941909" y="2647597"/>
            <a:ext cx="6686549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7"/>
          <p:cNvSpPr/>
          <p:nvPr/>
        </p:nvSpPr>
        <p:spPr>
          <a:xfrm flipH="1" rot="10800000">
            <a:off x="-3142" y="2383631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398859" y="2433104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1944693" y="468083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1941909" y="1600200"/>
            <a:ext cx="3235398" cy="28332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2" type="body"/>
          </p:nvPr>
        </p:nvSpPr>
        <p:spPr>
          <a:xfrm>
            <a:off x="5393060" y="1594667"/>
            <a:ext cx="3235398" cy="28332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18"/>
          <p:cNvSpPr/>
          <p:nvPr/>
        </p:nvSpPr>
        <p:spPr>
          <a:xfrm flipH="1" rot="10800000">
            <a:off x="-3142" y="535781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398859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1944693" y="468083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2204530" y="1479527"/>
            <a:ext cx="2994549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20" name="Google Shape;120;p19"/>
          <p:cNvSpPr txBox="1"/>
          <p:nvPr>
            <p:ph idx="2" type="body"/>
          </p:nvPr>
        </p:nvSpPr>
        <p:spPr>
          <a:xfrm>
            <a:off x="1941909" y="1911725"/>
            <a:ext cx="3257170" cy="25155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3" type="body"/>
          </p:nvPr>
        </p:nvSpPr>
        <p:spPr>
          <a:xfrm>
            <a:off x="5629972" y="1477106"/>
            <a:ext cx="299925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22" name="Google Shape;122;p19"/>
          <p:cNvSpPr txBox="1"/>
          <p:nvPr>
            <p:ph idx="4" type="body"/>
          </p:nvPr>
        </p:nvSpPr>
        <p:spPr>
          <a:xfrm>
            <a:off x="5375218" y="1909304"/>
            <a:ext cx="3254005" cy="25155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9"/>
          <p:cNvSpPr/>
          <p:nvPr/>
        </p:nvSpPr>
        <p:spPr>
          <a:xfrm flipH="1" rot="10800000">
            <a:off x="-3142" y="535781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398859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1944693" y="468083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0"/>
          <p:cNvSpPr/>
          <p:nvPr/>
        </p:nvSpPr>
        <p:spPr>
          <a:xfrm flipH="1" rot="10800000">
            <a:off x="-3142" y="535781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398859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941909" y="334566"/>
            <a:ext cx="2628899" cy="7322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entury Gothic"/>
              <a:buNone/>
              <a:defRPr b="0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4742259" y="334566"/>
            <a:ext cx="3886200" cy="4061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1941909" y="1198960"/>
            <a:ext cx="2628899" cy="31968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1"/>
          <p:cNvSpPr/>
          <p:nvPr/>
        </p:nvSpPr>
        <p:spPr>
          <a:xfrm flipH="1" rot="10800000">
            <a:off x="-3142" y="535781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398859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1941910" y="3600450"/>
            <a:ext cx="668655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entury Gothic"/>
              <a:buNone/>
              <a:defRPr b="0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2"/>
          <p:cNvSpPr/>
          <p:nvPr>
            <p:ph idx="2" type="pic"/>
          </p:nvPr>
        </p:nvSpPr>
        <p:spPr>
          <a:xfrm>
            <a:off x="1941909" y="476224"/>
            <a:ext cx="6686550" cy="2891227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1941910" y="4025503"/>
            <a:ext cx="6686550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45" name="Google Shape;145;p22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2"/>
          <p:cNvSpPr/>
          <p:nvPr/>
        </p:nvSpPr>
        <p:spPr>
          <a:xfrm flipH="1" rot="10800000">
            <a:off x="-3142" y="3683794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398859" y="373731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1941909" y="457200"/>
            <a:ext cx="6686549" cy="2337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1941909" y="3265535"/>
            <a:ext cx="6686549" cy="1166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3"/>
          <p:cNvSpPr/>
          <p:nvPr/>
        </p:nvSpPr>
        <p:spPr>
          <a:xfrm flipH="1" rot="10800000">
            <a:off x="-3142" y="2383631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398859" y="2433104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2137462" y="457200"/>
            <a:ext cx="6295445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2456259" y="2628900"/>
            <a:ext cx="5652416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2" type="body"/>
          </p:nvPr>
        </p:nvSpPr>
        <p:spPr>
          <a:xfrm>
            <a:off x="1941909" y="3265535"/>
            <a:ext cx="6686549" cy="1166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24"/>
          <p:cNvSpPr/>
          <p:nvPr/>
        </p:nvSpPr>
        <p:spPr>
          <a:xfrm flipH="1" rot="10800000">
            <a:off x="-3142" y="2383631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398859" y="2433104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1941910" y="1828800"/>
            <a:ext cx="6686550" cy="20436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25"/>
          <p:cNvSpPr/>
          <p:nvPr/>
        </p:nvSpPr>
        <p:spPr>
          <a:xfrm flipH="1" rot="10800000">
            <a:off x="-3142" y="3683794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398859" y="373731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2137462" y="457200"/>
            <a:ext cx="6295445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1941909" y="3257550"/>
            <a:ext cx="6686550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Century Gothic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9pPr>
          </a:lstStyle>
          <a:p/>
        </p:txBody>
      </p:sp>
      <p:sp>
        <p:nvSpPr>
          <p:cNvPr id="176" name="Google Shape;176;p26"/>
          <p:cNvSpPr txBox="1"/>
          <p:nvPr>
            <p:ph idx="2" type="body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9pPr>
          </a:lstStyle>
          <a:p/>
        </p:txBody>
      </p:sp>
      <p:sp>
        <p:nvSpPr>
          <p:cNvPr id="177" name="Google Shape;177;p26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26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26"/>
          <p:cNvSpPr/>
          <p:nvPr/>
        </p:nvSpPr>
        <p:spPr>
          <a:xfrm flipH="1" rot="10800000">
            <a:off x="-3142" y="3683794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6"/>
          <p:cNvSpPr txBox="1"/>
          <p:nvPr>
            <p:ph idx="12" type="sldNum"/>
          </p:nvPr>
        </p:nvSpPr>
        <p:spPr>
          <a:xfrm>
            <a:off x="398859" y="373731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1941909" y="470555"/>
            <a:ext cx="6686549" cy="2160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1941909" y="3257550"/>
            <a:ext cx="6686550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Century Gothic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9pPr>
          </a:lstStyle>
          <a:p/>
        </p:txBody>
      </p:sp>
      <p:sp>
        <p:nvSpPr>
          <p:cNvPr id="186" name="Google Shape;186;p27"/>
          <p:cNvSpPr txBox="1"/>
          <p:nvPr>
            <p:ph idx="2" type="body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9pPr>
          </a:lstStyle>
          <a:p/>
        </p:txBody>
      </p:sp>
      <p:sp>
        <p:nvSpPr>
          <p:cNvPr id="187" name="Google Shape;187;p27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8" name="Google Shape;188;p27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27"/>
          <p:cNvSpPr/>
          <p:nvPr/>
        </p:nvSpPr>
        <p:spPr>
          <a:xfrm flipH="1" rot="10800000">
            <a:off x="-3142" y="3683794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7"/>
          <p:cNvSpPr txBox="1"/>
          <p:nvPr>
            <p:ph idx="12" type="sldNum"/>
          </p:nvPr>
        </p:nvSpPr>
        <p:spPr>
          <a:xfrm>
            <a:off x="398859" y="373731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1944693" y="468083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 rot="5400000">
            <a:off x="3827859" y="-285750"/>
            <a:ext cx="2914650" cy="66865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9pPr>
          </a:lstStyle>
          <a:p/>
        </p:txBody>
      </p:sp>
      <p:sp>
        <p:nvSpPr>
          <p:cNvPr id="194" name="Google Shape;194;p28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28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6" name="Google Shape;196;p28"/>
          <p:cNvSpPr/>
          <p:nvPr/>
        </p:nvSpPr>
        <p:spPr>
          <a:xfrm flipH="1" rot="10800000">
            <a:off x="-3142" y="535781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8"/>
          <p:cNvSpPr txBox="1"/>
          <p:nvPr>
            <p:ph idx="12" type="sldNum"/>
          </p:nvPr>
        </p:nvSpPr>
        <p:spPr>
          <a:xfrm>
            <a:off x="398859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 rot="5400000">
            <a:off x="5817528" y="1624135"/>
            <a:ext cx="3962863" cy="1655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 rot="5400000">
            <a:off x="2389353" y="23110"/>
            <a:ext cx="3962863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9pPr>
          </a:lstStyle>
          <a:p/>
        </p:txBody>
      </p:sp>
      <p:sp>
        <p:nvSpPr>
          <p:cNvPr id="201" name="Google Shape;201;p29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2" name="Google Shape;202;p29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3" name="Google Shape;203;p29"/>
          <p:cNvSpPr/>
          <p:nvPr/>
        </p:nvSpPr>
        <p:spPr>
          <a:xfrm flipH="1" rot="10800000">
            <a:off x="-3142" y="535781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9"/>
          <p:cNvSpPr txBox="1"/>
          <p:nvPr>
            <p:ph idx="12" type="sldNum"/>
          </p:nvPr>
        </p:nvSpPr>
        <p:spPr>
          <a:xfrm>
            <a:off x="398859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52" name="Google Shape;52;p13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65" name="Google Shape;65;p13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3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 txBox="1"/>
          <p:nvPr>
            <p:ph type="title"/>
          </p:nvPr>
        </p:nvSpPr>
        <p:spPr>
          <a:xfrm>
            <a:off x="1944693" y="468083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  <a:defRPr b="0" i="0" sz="27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🠶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398859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ctrTitle"/>
          </p:nvPr>
        </p:nvSpPr>
        <p:spPr>
          <a:xfrm>
            <a:off x="1941910" y="1885950"/>
            <a:ext cx="6686549" cy="169708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Century Gothic"/>
              <a:buNone/>
            </a:pPr>
            <a:r>
              <a:rPr lang="en"/>
              <a:t>HPC</a:t>
            </a:r>
            <a:endParaRPr/>
          </a:p>
        </p:txBody>
      </p:sp>
      <p:sp>
        <p:nvSpPr>
          <p:cNvPr id="210" name="Google Shape;210;p30"/>
          <p:cNvSpPr txBox="1"/>
          <p:nvPr>
            <p:ph idx="1" type="subTitle"/>
          </p:nvPr>
        </p:nvSpPr>
        <p:spPr>
          <a:xfrm>
            <a:off x="1941910" y="3583034"/>
            <a:ext cx="6686549" cy="8447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OpenMP Lab 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Eng. Malak Madkour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1944694" y="468083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en"/>
              <a:t>Writing Your First OpenMP Program</a:t>
            </a:r>
            <a:endParaRPr/>
          </a:p>
        </p:txBody>
      </p:sp>
      <p:pic>
        <p:nvPicPr>
          <p:cNvPr id="288" name="Google Shape;288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300" y="1003775"/>
            <a:ext cx="8508600" cy="39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en"/>
              <a:t>Writing Your First OpenMP Program</a:t>
            </a:r>
            <a:endParaRPr/>
          </a:p>
        </p:txBody>
      </p:sp>
      <p:pic>
        <p:nvPicPr>
          <p:cNvPr id="294" name="Google Shape;29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456" y="2025253"/>
            <a:ext cx="8701088" cy="1092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/>
          <p:nvPr>
            <p:ph type="title"/>
          </p:nvPr>
        </p:nvSpPr>
        <p:spPr>
          <a:xfrm>
            <a:off x="1944694" y="468083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en"/>
              <a:t>OpenMP Directives</a:t>
            </a:r>
            <a:endParaRPr/>
          </a:p>
        </p:txBody>
      </p:sp>
      <p:pic>
        <p:nvPicPr>
          <p:cNvPr id="300" name="Google Shape;30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0119" y="1047171"/>
            <a:ext cx="7972425" cy="2077608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1"/>
          <p:cNvSpPr txBox="1"/>
          <p:nvPr/>
        </p:nvSpPr>
        <p:spPr>
          <a:xfrm>
            <a:off x="950119" y="3368180"/>
            <a:ext cx="5745852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parallel region is a block of code executed by multiple threads simultaneously</a:t>
            </a:r>
            <a:r>
              <a:rPr b="0" i="0" lang="en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br>
              <a:rPr b="0" i="0" lang="en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2" name="Google Shape;30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3743325"/>
            <a:ext cx="6557962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4212" y="978559"/>
            <a:ext cx="6686550" cy="1358498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2"/>
          <p:cNvSpPr txBox="1"/>
          <p:nvPr/>
        </p:nvSpPr>
        <p:spPr>
          <a:xfrm>
            <a:off x="1384212" y="2685426"/>
            <a:ext cx="5154296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work is distributed over the threads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be enclosed in a parallel region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be encountered by all threads in the team, or none at all </a:t>
            </a:r>
            <a:b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"/>
          <p:cNvSpPr txBox="1"/>
          <p:nvPr>
            <p:ph type="title"/>
          </p:nvPr>
        </p:nvSpPr>
        <p:spPr>
          <a:xfrm>
            <a:off x="1944694" y="468083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en"/>
              <a:t>Vector Addition</a:t>
            </a:r>
            <a:endParaRPr/>
          </a:p>
        </p:txBody>
      </p:sp>
      <p:sp>
        <p:nvSpPr>
          <p:cNvPr id="314" name="Google Shape;314;p43"/>
          <p:cNvSpPr txBox="1"/>
          <p:nvPr>
            <p:ph idx="1" type="body"/>
          </p:nvPr>
        </p:nvSpPr>
        <p:spPr>
          <a:xfrm>
            <a:off x="1941909" y="1145219"/>
            <a:ext cx="6686550" cy="37952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?"/>
            </a:pPr>
            <a:r>
              <a:rPr b="0" i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vectors of the same length can be added by adding their corresponding elements </a:t>
            </a:r>
            <a:r>
              <a:rPr b="0"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</a:t>
            </a:r>
            <a:br>
              <a:rPr b="0"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ai +bi, where 1&lt;= i &lt;=n</a:t>
            </a:r>
            <a:r>
              <a:rPr lang="en"/>
              <a:t> </a:t>
            </a:r>
            <a:br>
              <a:rPr lang="en"/>
            </a:br>
            <a:r>
              <a:rPr b="0" i="0" lang="en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/**************************************************************</a:t>
            </a:r>
            <a:br>
              <a:rPr b="0" i="0" lang="en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FILE: omp_workshare1.c</a:t>
            </a:r>
            <a:br>
              <a:rPr b="0" i="0" lang="en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* DESCRIPTION:</a:t>
            </a:r>
            <a:br>
              <a:rPr b="0" i="0" lang="en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* OpenMP Example Vector addition</a:t>
            </a:r>
            <a:br>
              <a:rPr b="0" i="0" lang="en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* In this example, the iterations of a loop are divided into equal chunks according</a:t>
            </a:r>
            <a:br>
              <a:rPr b="0" i="0" lang="en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* to the vector length and number of threads.</a:t>
            </a:r>
            <a:br>
              <a:rPr b="0" i="0" lang="en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* Each thread will perform a CHUNK of iterations at a time</a:t>
            </a:r>
            <a:br>
              <a:rPr b="0" i="0" lang="en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* Note the vector length is divisible by the number of threads</a:t>
            </a:r>
            <a:br>
              <a:rPr b="0" i="0" lang="en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************************************************************/</a:t>
            </a:r>
            <a:r>
              <a:rPr lang="en"/>
              <a:t> 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44"/>
          <p:cNvGrpSpPr/>
          <p:nvPr/>
        </p:nvGrpSpPr>
        <p:grpSpPr>
          <a:xfrm>
            <a:off x="7" y="171450"/>
            <a:ext cx="2138642" cy="4978969"/>
            <a:chOff x="2487613" y="285750"/>
            <a:chExt cx="2428875" cy="5654676"/>
          </a:xfrm>
        </p:grpSpPr>
        <p:sp>
          <p:nvSpPr>
            <p:cNvPr id="320" name="Google Shape;320;p44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4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44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44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44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44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44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44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44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4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4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44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2" name="Google Shape;332;p44"/>
          <p:cNvGrpSpPr/>
          <p:nvPr/>
        </p:nvGrpSpPr>
        <p:grpSpPr>
          <a:xfrm>
            <a:off x="20418" y="-589"/>
            <a:ext cx="1767506" cy="5140530"/>
            <a:chOff x="6627813" y="194833"/>
            <a:chExt cx="1952625" cy="5678918"/>
          </a:xfrm>
        </p:grpSpPr>
        <p:sp>
          <p:nvSpPr>
            <p:cNvPr id="333" name="Google Shape;333;p44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4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44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44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4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4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4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4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4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4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4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4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44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4"/>
          <p:cNvSpPr/>
          <p:nvPr/>
        </p:nvSpPr>
        <p:spPr>
          <a:xfrm>
            <a:off x="0" y="3242857"/>
            <a:ext cx="1308489" cy="583942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4"/>
          <p:cNvSpPr/>
          <p:nvPr/>
        </p:nvSpPr>
        <p:spPr>
          <a:xfrm>
            <a:off x="0" y="-1"/>
            <a:ext cx="9141714" cy="51435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DE6C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8" name="Google Shape;348;p44"/>
          <p:cNvSpPr/>
          <p:nvPr/>
        </p:nvSpPr>
        <p:spPr>
          <a:xfrm>
            <a:off x="-5715" y="-1"/>
            <a:ext cx="9155430" cy="51435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DE6C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9" name="Google Shape;349;p44"/>
          <p:cNvSpPr/>
          <p:nvPr/>
        </p:nvSpPr>
        <p:spPr>
          <a:xfrm>
            <a:off x="0" y="0"/>
            <a:ext cx="3819900" cy="5150400"/>
          </a:xfrm>
          <a:prstGeom prst="rect">
            <a:avLst/>
          </a:prstGeom>
          <a:solidFill>
            <a:srgbClr val="304D3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4"/>
          <p:cNvSpPr txBox="1"/>
          <p:nvPr>
            <p:ph type="title"/>
          </p:nvPr>
        </p:nvSpPr>
        <p:spPr>
          <a:xfrm>
            <a:off x="405209" y="1346887"/>
            <a:ext cx="2834152" cy="233611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3000"/>
              <a:buFont typeface="Century Gothic"/>
              <a:buNone/>
            </a:pPr>
            <a:r>
              <a:rPr lang="en" sz="3000">
                <a:solidFill>
                  <a:srgbClr val="FEFFFF"/>
                </a:solidFill>
              </a:rPr>
              <a:t>Solution</a:t>
            </a:r>
            <a:endParaRPr/>
          </a:p>
        </p:txBody>
      </p:sp>
      <p:pic>
        <p:nvPicPr>
          <p:cNvPr id="351" name="Google Shape;351;p44"/>
          <p:cNvPicPr preferRelativeResize="0"/>
          <p:nvPr/>
        </p:nvPicPr>
        <p:blipFill rotWithShape="1">
          <a:blip r:embed="rId3">
            <a:alphaModFix/>
          </a:blip>
          <a:srcRect b="0" l="-5988" r="0" t="0"/>
          <a:stretch/>
        </p:blipFill>
        <p:spPr>
          <a:xfrm>
            <a:off x="3472213" y="0"/>
            <a:ext cx="5671787" cy="515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45"/>
          <p:cNvGrpSpPr/>
          <p:nvPr/>
        </p:nvGrpSpPr>
        <p:grpSpPr>
          <a:xfrm>
            <a:off x="7" y="171450"/>
            <a:ext cx="2138642" cy="4978969"/>
            <a:chOff x="2487613" y="285750"/>
            <a:chExt cx="2428875" cy="5654676"/>
          </a:xfrm>
        </p:grpSpPr>
        <p:sp>
          <p:nvSpPr>
            <p:cNvPr id="357" name="Google Shape;357;p45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45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5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5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5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5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5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45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45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45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45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45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9" name="Google Shape;369;p45"/>
          <p:cNvGrpSpPr/>
          <p:nvPr/>
        </p:nvGrpSpPr>
        <p:grpSpPr>
          <a:xfrm>
            <a:off x="20418" y="-589"/>
            <a:ext cx="1767506" cy="5140530"/>
            <a:chOff x="6627813" y="194833"/>
            <a:chExt cx="1952625" cy="5678918"/>
          </a:xfrm>
        </p:grpSpPr>
        <p:sp>
          <p:nvSpPr>
            <p:cNvPr id="370" name="Google Shape;370;p45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5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5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5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5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5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5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5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5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5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5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5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2" name="Google Shape;382;p45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5"/>
          <p:cNvSpPr/>
          <p:nvPr/>
        </p:nvSpPr>
        <p:spPr>
          <a:xfrm flipH="1" rot="10800000">
            <a:off x="-3142" y="535781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5"/>
          <p:cNvSpPr txBox="1"/>
          <p:nvPr/>
        </p:nvSpPr>
        <p:spPr>
          <a:xfrm>
            <a:off x="1634652" y="362408"/>
            <a:ext cx="31029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66666"/>
              <a:buFont typeface="Century Gothic"/>
              <a:buNone/>
            </a:pPr>
            <a:r>
              <a:rPr b="1" lang="en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Hands-on 1</a:t>
            </a:r>
            <a:endParaRPr b="1" sz="36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94484"/>
              <a:buFont typeface="Century Gothic"/>
              <a:buNone/>
            </a:pPr>
            <a:r>
              <a:rPr lang="en" sz="254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 Search</a:t>
            </a:r>
            <a:endParaRPr sz="254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5" name="Google Shape;385;p45"/>
          <p:cNvSpPr txBox="1"/>
          <p:nvPr/>
        </p:nvSpPr>
        <p:spPr>
          <a:xfrm>
            <a:off x="1634650" y="1546075"/>
            <a:ext cx="6914100" cy="30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3010"/>
                </a:solidFill>
              </a:rPr>
              <a:t>❖</a:t>
            </a:r>
            <a:r>
              <a:rPr lang="en" sz="19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Cover page (includes name, ID, course name and number, University logo, and submission date)</a:t>
            </a:r>
            <a:endParaRPr sz="19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3010"/>
                </a:solidFill>
              </a:rPr>
              <a:t>❖</a:t>
            </a:r>
            <a:r>
              <a:rPr lang="en" sz="19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Lab problem statement</a:t>
            </a:r>
            <a:endParaRPr sz="19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3010"/>
                </a:solidFill>
              </a:rPr>
              <a:t>❖</a:t>
            </a:r>
            <a:r>
              <a:rPr lang="en" sz="19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Solution</a:t>
            </a:r>
            <a:endParaRPr sz="19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3010"/>
                </a:solidFill>
              </a:rPr>
              <a:t>❖</a:t>
            </a:r>
            <a:r>
              <a:rPr lang="en" sz="19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Flow chart</a:t>
            </a:r>
            <a:endParaRPr sz="19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3010"/>
                </a:solidFill>
              </a:rPr>
              <a:t>❖</a:t>
            </a:r>
            <a:r>
              <a:rPr lang="en" sz="19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 with comments</a:t>
            </a:r>
            <a:endParaRPr sz="19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3010"/>
                </a:solidFill>
              </a:rPr>
              <a:t>❖</a:t>
            </a:r>
            <a:r>
              <a:rPr lang="en" sz="19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Screenshot of output</a:t>
            </a:r>
            <a:endParaRPr sz="19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301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❖</a:t>
            </a:r>
            <a:r>
              <a:rPr lang="en" sz="19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Submit on LMS “Hands-on 1 Lab 2”</a:t>
            </a:r>
            <a:endParaRPr sz="19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46"/>
          <p:cNvGrpSpPr/>
          <p:nvPr/>
        </p:nvGrpSpPr>
        <p:grpSpPr>
          <a:xfrm>
            <a:off x="-11" y="171449"/>
            <a:ext cx="2138625" cy="4978942"/>
            <a:chOff x="2487613" y="285750"/>
            <a:chExt cx="2428875" cy="5654676"/>
          </a:xfrm>
        </p:grpSpPr>
        <p:sp>
          <p:nvSpPr>
            <p:cNvPr id="391" name="Google Shape;391;p46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6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6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6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6"/>
            <p:cNvSpPr/>
            <p:nvPr/>
          </p:nvSpPr>
          <p:spPr>
            <a:xfrm>
              <a:off x="2573338" y="2817813"/>
              <a:ext cx="700088" cy="2835274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6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6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6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6"/>
            <p:cNvSpPr/>
            <p:nvPr/>
          </p:nvSpPr>
          <p:spPr>
            <a:xfrm>
              <a:off x="3148013" y="1282700"/>
              <a:ext cx="1768475" cy="3448051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6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6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6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3" name="Google Shape;403;p46"/>
          <p:cNvGrpSpPr/>
          <p:nvPr/>
        </p:nvGrpSpPr>
        <p:grpSpPr>
          <a:xfrm>
            <a:off x="20452" y="-588"/>
            <a:ext cx="1767516" cy="5140557"/>
            <a:chOff x="6627813" y="194833"/>
            <a:chExt cx="1952625" cy="5678918"/>
          </a:xfrm>
        </p:grpSpPr>
        <p:sp>
          <p:nvSpPr>
            <p:cNvPr id="404" name="Google Shape;404;p46"/>
            <p:cNvSpPr/>
            <p:nvPr/>
          </p:nvSpPr>
          <p:spPr>
            <a:xfrm>
              <a:off x="6627813" y="194833"/>
              <a:ext cx="409575" cy="3646489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6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6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6"/>
            <p:cNvSpPr/>
            <p:nvPr/>
          </p:nvSpPr>
          <p:spPr>
            <a:xfrm>
              <a:off x="7037388" y="3811588"/>
              <a:ext cx="457200" cy="1852614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6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6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6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6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6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6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6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6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6" name="Google Shape;416;p46"/>
          <p:cNvSpPr/>
          <p:nvPr/>
        </p:nvSpPr>
        <p:spPr>
          <a:xfrm>
            <a:off x="0" y="0"/>
            <a:ext cx="137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6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6"/>
          <p:cNvSpPr txBox="1"/>
          <p:nvPr/>
        </p:nvSpPr>
        <p:spPr>
          <a:xfrm>
            <a:off x="1265752" y="468083"/>
            <a:ext cx="31029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</a:pPr>
            <a:r>
              <a:rPr b="0" i="0" lang="en" sz="2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Hands-on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6"/>
          <p:cNvSpPr txBox="1"/>
          <p:nvPr/>
        </p:nvSpPr>
        <p:spPr>
          <a:xfrm>
            <a:off x="599048" y="1322959"/>
            <a:ext cx="31056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</a:pPr>
            <a:r>
              <a:rPr b="0" i="0" lang="en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Given an array with size N=100, search in the array for a specific number (15)  and print </a:t>
            </a:r>
            <a:r>
              <a:rPr b="1" i="0" lang="en" sz="1400" u="sng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</a:t>
            </a:r>
            <a:r>
              <a:rPr b="0" i="0" lang="en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indices in which this number appears, and the id of the thread in which this number was found.</a:t>
            </a:r>
            <a:br>
              <a:rPr b="0" i="0" lang="en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0" name="Google Shape;42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5260" y="373582"/>
            <a:ext cx="5463804" cy="4368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7"/>
          <p:cNvSpPr txBox="1"/>
          <p:nvPr>
            <p:ph type="ctrTitle"/>
          </p:nvPr>
        </p:nvSpPr>
        <p:spPr>
          <a:xfrm>
            <a:off x="1877616" y="3171825"/>
            <a:ext cx="6686549" cy="64695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1944694" y="468083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en"/>
              <a:t>Outlines</a:t>
            </a:r>
            <a:endParaRPr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1941909" y="1600200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OpenMP Basics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Environment Setup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Problem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/>
          <p:nvPr/>
        </p:nvSpPr>
        <p:spPr>
          <a:xfrm>
            <a:off x="0" y="75610"/>
            <a:ext cx="9144000" cy="5140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DE6C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2" name="Google Shape;222;p32"/>
          <p:cNvSpPr txBox="1"/>
          <p:nvPr>
            <p:ph type="title"/>
          </p:nvPr>
        </p:nvSpPr>
        <p:spPr>
          <a:xfrm>
            <a:off x="486918" y="483829"/>
            <a:ext cx="4930902" cy="9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en"/>
              <a:t>OpenMP Execution Model</a:t>
            </a:r>
            <a:endParaRPr/>
          </a:p>
        </p:txBody>
      </p:sp>
      <p:sp>
        <p:nvSpPr>
          <p:cNvPr id="223" name="Google Shape;223;p32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486918" y="1600200"/>
            <a:ext cx="4930901" cy="28194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Any parallel program may have its execution expressed as a directed acyclic graph.</a:t>
            </a:r>
            <a:endParaRPr/>
          </a:p>
          <a:p>
            <a:pPr indent="-215900" lvl="1" marL="55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A </a:t>
            </a:r>
            <a:r>
              <a:rPr b="1" lang="en"/>
              <a:t>fork</a:t>
            </a:r>
            <a:r>
              <a:rPr lang="en"/>
              <a:t> is when a single thread is divided to multiple, concurrently executing threads.</a:t>
            </a:r>
            <a:endParaRPr/>
          </a:p>
          <a:p>
            <a:pPr indent="-215900" lvl="1" marL="55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A </a:t>
            </a:r>
            <a:r>
              <a:rPr b="1" lang="en"/>
              <a:t>join</a:t>
            </a:r>
            <a:r>
              <a:rPr lang="en"/>
              <a:t> is when concurrently executing threads gets reduced into a single thread.</a:t>
            </a:r>
            <a:endParaRPr/>
          </a:p>
        </p:txBody>
      </p:sp>
      <p:pic>
        <p:nvPicPr>
          <p:cNvPr id="225" name="Google Shape;22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770" y="483830"/>
            <a:ext cx="1613682" cy="393581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2"/>
          <p:cNvSpPr/>
          <p:nvPr/>
        </p:nvSpPr>
        <p:spPr>
          <a:xfrm>
            <a:off x="-1" y="4545917"/>
            <a:ext cx="778527" cy="379708"/>
          </a:xfrm>
          <a:custGeom>
            <a:rect b="b" l="l" r="r" t="t"/>
            <a:pathLst>
              <a:path extrusionOk="0" h="506277" w="1038036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1944694" y="468083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en"/>
              <a:t>OpenMP Execution Model -Cont</a:t>
            </a:r>
            <a:endParaRPr/>
          </a:p>
        </p:txBody>
      </p:sp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1941909" y="1600200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0" i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OpenMP programs begin as a single process: the </a:t>
            </a:r>
            <a:r>
              <a:rPr b="1" i="1"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br>
              <a:rPr b="1" i="1"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thread</a:t>
            </a:r>
            <a:r>
              <a:rPr b="0" i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❖"/>
            </a:pPr>
            <a:r>
              <a:rPr b="0" i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r>
              <a:rPr b="0" i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thread executes sequentially until the first</a:t>
            </a:r>
            <a:br>
              <a:rPr b="0" i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parallel region </a:t>
            </a:r>
            <a:r>
              <a:rPr b="0" i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 is encountered.</a:t>
            </a:r>
            <a:r>
              <a:rPr lang="en"/>
              <a:t> 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❖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statements in the program that are enclosed by the parallel region construct are then executed in parallel among the various team threads.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❖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thread runs on its own processor, though it is becoming common for each CPU or “core” to handle more than one thread “concurrently”; this is called “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hyperthreading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❖"/>
            </a:pPr>
            <a:r>
              <a:rPr b="0" i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During the overall execution, threads may communicate with one another through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shared variables</a:t>
            </a:r>
            <a:r>
              <a:rPr lang="en"/>
              <a:t> </a:t>
            </a:r>
            <a:br>
              <a:rPr lang="en"/>
            </a:b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1944694" y="468083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en"/>
              <a:t>OpenMP Limitations</a:t>
            </a:r>
            <a:endParaRPr/>
          </a:p>
        </p:txBody>
      </p:sp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1941909" y="1600200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0" i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more shared variables (address spaces) one has among the threads, the harder the SMP must work to ensure that their view of the variables are current – this is calle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 </a:t>
            </a:r>
            <a:r>
              <a:rPr b="1" i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cache coherency.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❖"/>
            </a:pPr>
            <a:r>
              <a:rPr b="0" i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some point, the overhead associated with ensuring cache coherency (consistency) will cause the parallelization to stop scaling with more processors.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/>
          <p:nvPr/>
        </p:nvSpPr>
        <p:spPr>
          <a:xfrm>
            <a:off x="0" y="-590"/>
            <a:ext cx="9144000" cy="5140529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DE6C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4" name="Google Shape;244;p35"/>
          <p:cNvSpPr txBox="1"/>
          <p:nvPr>
            <p:ph type="title"/>
          </p:nvPr>
        </p:nvSpPr>
        <p:spPr>
          <a:xfrm>
            <a:off x="486918" y="483829"/>
            <a:ext cx="2737709" cy="9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Century Gothic"/>
              <a:buNone/>
            </a:pPr>
            <a:r>
              <a:rPr lang="en" sz="2100"/>
              <a:t>OpenMP Environment Setup</a:t>
            </a:r>
            <a:endParaRPr/>
          </a:p>
        </p:txBody>
      </p:sp>
      <p:sp>
        <p:nvSpPr>
          <p:cNvPr id="245" name="Google Shape;245;p35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486919" y="1600200"/>
            <a:ext cx="2737709" cy="28194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Open Visual Studio and open </a:t>
            </a:r>
            <a:r>
              <a:rPr b="1" i="0" lang="en"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b="0" i="0" lang="en">
                <a:latin typeface="Arial"/>
                <a:ea typeface="Arial"/>
                <a:cs typeface="Arial"/>
                <a:sym typeface="Arial"/>
              </a:rPr>
              <a:t>menu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i="0" lang="en">
                <a:latin typeface="Arial"/>
                <a:ea typeface="Arial"/>
                <a:cs typeface="Arial"/>
                <a:sym typeface="Arial"/>
              </a:rPr>
              <a:t>Project </a:t>
            </a:r>
            <a:r>
              <a:rPr b="0" i="0" lang="en">
                <a:latin typeface="Arial"/>
                <a:ea typeface="Arial"/>
                <a:cs typeface="Arial"/>
                <a:sym typeface="Arial"/>
              </a:rPr>
              <a:t>menu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The project type and settings should look like the settings defined in Figure 1</a:t>
            </a:r>
            <a:r>
              <a:rPr lang="en"/>
              <a:t> </a:t>
            </a:r>
            <a:br>
              <a:rPr lang="en"/>
            </a:br>
            <a:endParaRPr/>
          </a:p>
        </p:txBody>
      </p:sp>
      <p:pic>
        <p:nvPicPr>
          <p:cNvPr id="247" name="Google Shape;24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4657" y="983080"/>
            <a:ext cx="5215183" cy="293354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/>
          <p:nvPr/>
        </p:nvSpPr>
        <p:spPr>
          <a:xfrm>
            <a:off x="-1" y="4545917"/>
            <a:ext cx="778527" cy="379708"/>
          </a:xfrm>
          <a:custGeom>
            <a:rect b="b" l="l" r="r" t="t"/>
            <a:pathLst>
              <a:path extrusionOk="0" h="506277" w="1038036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35"/>
          <p:cNvSpPr txBox="1"/>
          <p:nvPr/>
        </p:nvSpPr>
        <p:spPr>
          <a:xfrm>
            <a:off x="5677789" y="4021921"/>
            <a:ext cx="7889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Figure 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/>
          <p:nvPr/>
        </p:nvSpPr>
        <p:spPr>
          <a:xfrm>
            <a:off x="0" y="-590"/>
            <a:ext cx="9144000" cy="5140529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DE6C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5" name="Google Shape;255;p36"/>
          <p:cNvSpPr txBox="1"/>
          <p:nvPr>
            <p:ph type="title"/>
          </p:nvPr>
        </p:nvSpPr>
        <p:spPr>
          <a:xfrm>
            <a:off x="486918" y="483829"/>
            <a:ext cx="3841989" cy="9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en"/>
              <a:t>OpenMP Environment Setup -Cont</a:t>
            </a:r>
            <a:endParaRPr/>
          </a:p>
        </p:txBody>
      </p:sp>
      <p:sp>
        <p:nvSpPr>
          <p:cNvPr id="256" name="Google Shape;256;p3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6"/>
          <p:cNvSpPr txBox="1"/>
          <p:nvPr>
            <p:ph idx="1" type="body"/>
          </p:nvPr>
        </p:nvSpPr>
        <p:spPr>
          <a:xfrm>
            <a:off x="486919" y="1600200"/>
            <a:ext cx="3841989" cy="28194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 startAt="4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Make sure to select </a:t>
            </a:r>
            <a:r>
              <a:rPr b="1" i="0" lang="en">
                <a:latin typeface="Arial"/>
                <a:ea typeface="Arial"/>
                <a:cs typeface="Arial"/>
                <a:sym typeface="Arial"/>
              </a:rPr>
              <a:t>Win32 Console Application </a:t>
            </a:r>
            <a:r>
              <a:rPr b="0" i="0" lang="en">
                <a:latin typeface="Arial"/>
                <a:ea typeface="Arial"/>
                <a:cs typeface="Arial"/>
                <a:sym typeface="Arial"/>
              </a:rPr>
              <a:t>as the project type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Century Gothic"/>
              <a:buAutoNum type="arabicPeriod" startAt="4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When the new application wizard opens make sure to make the project empty check Figure 2</a:t>
            </a:r>
            <a:br>
              <a:rPr lang="en"/>
            </a:br>
            <a:endParaRPr/>
          </a:p>
        </p:txBody>
      </p:sp>
      <p:pic>
        <p:nvPicPr>
          <p:cNvPr id="258" name="Google Shape;25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8937" y="719139"/>
            <a:ext cx="4088720" cy="3465191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6"/>
          <p:cNvSpPr/>
          <p:nvPr/>
        </p:nvSpPr>
        <p:spPr>
          <a:xfrm>
            <a:off x="-1" y="4545917"/>
            <a:ext cx="778527" cy="379708"/>
          </a:xfrm>
          <a:custGeom>
            <a:rect b="b" l="l" r="r" t="t"/>
            <a:pathLst>
              <a:path extrusionOk="0" h="506277" w="1038036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Google Shape;260;p36"/>
          <p:cNvSpPr txBox="1"/>
          <p:nvPr/>
        </p:nvSpPr>
        <p:spPr>
          <a:xfrm>
            <a:off x="6218837" y="4184330"/>
            <a:ext cx="7889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Figure 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/>
          <p:nvPr/>
        </p:nvSpPr>
        <p:spPr>
          <a:xfrm>
            <a:off x="0" y="-590"/>
            <a:ext cx="9144000" cy="5140529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DE6C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p37"/>
          <p:cNvSpPr txBox="1"/>
          <p:nvPr>
            <p:ph type="title"/>
          </p:nvPr>
        </p:nvSpPr>
        <p:spPr>
          <a:xfrm>
            <a:off x="486918" y="483829"/>
            <a:ext cx="2737709" cy="9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Century Gothic"/>
              <a:buNone/>
            </a:pPr>
            <a:r>
              <a:rPr lang="en" sz="2100"/>
              <a:t>OpenMP Environment Setup -Cont</a:t>
            </a:r>
            <a:endParaRPr sz="2100"/>
          </a:p>
        </p:txBody>
      </p:sp>
      <p:sp>
        <p:nvSpPr>
          <p:cNvPr id="267" name="Google Shape;267;p37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7"/>
          <p:cNvSpPr txBox="1"/>
          <p:nvPr>
            <p:ph idx="1" type="body"/>
          </p:nvPr>
        </p:nvSpPr>
        <p:spPr>
          <a:xfrm>
            <a:off x="486919" y="1600200"/>
            <a:ext cx="2737709" cy="28194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entury Gothic"/>
              <a:buAutoNum type="arabicPeriod" startAt="6"/>
            </a:pPr>
            <a:r>
              <a:rPr b="0" i="0" lang="en" sz="1300">
                <a:latin typeface="Arial"/>
                <a:ea typeface="Arial"/>
                <a:cs typeface="Arial"/>
                <a:sym typeface="Arial"/>
              </a:rPr>
              <a:t>Once the project is created open the </a:t>
            </a:r>
            <a:r>
              <a:rPr b="1" i="0" lang="en" sz="1300">
                <a:latin typeface="Arial"/>
                <a:ea typeface="Arial"/>
                <a:cs typeface="Arial"/>
                <a:sym typeface="Arial"/>
              </a:rPr>
              <a:t>solution explorer </a:t>
            </a:r>
            <a:r>
              <a:rPr b="0" i="0" lang="en" sz="1300">
                <a:latin typeface="Arial"/>
                <a:ea typeface="Arial"/>
                <a:cs typeface="Arial"/>
                <a:sym typeface="Arial"/>
              </a:rPr>
              <a:t>panel. If the panel is hidden you can show it by accessing the following menu </a:t>
            </a:r>
            <a:r>
              <a:rPr b="1" i="0" lang="en" sz="1300">
                <a:latin typeface="Arial"/>
                <a:ea typeface="Arial"/>
                <a:cs typeface="Arial"/>
                <a:sym typeface="Arial"/>
              </a:rPr>
              <a:t>View-&gt;Solution Explorer or </a:t>
            </a:r>
            <a:r>
              <a:rPr b="0" i="0" lang="en" sz="1300">
                <a:latin typeface="Arial"/>
                <a:ea typeface="Arial"/>
                <a:cs typeface="Arial"/>
                <a:sym typeface="Arial"/>
              </a:rPr>
              <a:t>just press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300">
                <a:latin typeface="Arial"/>
                <a:ea typeface="Arial"/>
                <a:cs typeface="Arial"/>
                <a:sym typeface="Arial"/>
              </a:rPr>
              <a:t>Ctrl + Alt + L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300"/>
              <a:buFont typeface="Century Gothic"/>
              <a:buAutoNum type="arabicPeriod" startAt="6"/>
            </a:pPr>
            <a:r>
              <a:rPr b="0" i="0" lang="en" sz="1300">
                <a:latin typeface="Arial"/>
                <a:ea typeface="Arial"/>
                <a:cs typeface="Arial"/>
                <a:sym typeface="Arial"/>
              </a:rPr>
              <a:t> Expand the project tree in </a:t>
            </a:r>
            <a:r>
              <a:rPr b="1" i="0" lang="en" sz="1300">
                <a:latin typeface="Arial"/>
                <a:ea typeface="Arial"/>
                <a:cs typeface="Arial"/>
                <a:sym typeface="Arial"/>
              </a:rPr>
              <a:t>Solution Explorer</a:t>
            </a:r>
            <a:r>
              <a:rPr b="0" i="0" lang="en" sz="1300">
                <a:latin typeface="Arial"/>
                <a:ea typeface="Arial"/>
                <a:cs typeface="Arial"/>
                <a:sym typeface="Arial"/>
              </a:rPr>
              <a:t>. Then right click on the </a:t>
            </a:r>
            <a:r>
              <a:rPr b="1" i="0" lang="en" sz="1300">
                <a:latin typeface="Arial"/>
                <a:ea typeface="Arial"/>
                <a:cs typeface="Arial"/>
                <a:sym typeface="Arial"/>
              </a:rPr>
              <a:t>Source Files </a:t>
            </a:r>
            <a:r>
              <a:rPr b="0" i="0" lang="en" sz="1300">
                <a:latin typeface="Arial"/>
                <a:ea typeface="Arial"/>
                <a:cs typeface="Arial"/>
                <a:sym typeface="Arial"/>
              </a:rPr>
              <a:t>node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300"/>
              <a:buFont typeface="Century Gothic"/>
              <a:buAutoNum type="arabicPeriod" startAt="6"/>
            </a:pPr>
            <a:r>
              <a:rPr b="0" i="0" lang="en" sz="1300">
                <a:latin typeface="Arial"/>
                <a:ea typeface="Arial"/>
                <a:cs typeface="Arial"/>
                <a:sym typeface="Arial"/>
              </a:rPr>
              <a:t> Choose </a:t>
            </a:r>
            <a:r>
              <a:rPr b="1" i="0" lang="en" sz="1300">
                <a:latin typeface="Arial"/>
                <a:ea typeface="Arial"/>
                <a:cs typeface="Arial"/>
                <a:sym typeface="Arial"/>
              </a:rPr>
              <a:t>Add-&gt;New Item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300"/>
              <a:buFont typeface="Century Gothic"/>
              <a:buAutoNum type="arabicPeriod" startAt="6"/>
            </a:pPr>
            <a:r>
              <a:rPr b="0" i="0" lang="en" sz="1300">
                <a:latin typeface="Arial"/>
                <a:ea typeface="Arial"/>
                <a:cs typeface="Arial"/>
                <a:sym typeface="Arial"/>
              </a:rPr>
              <a:t> Name the file </a:t>
            </a:r>
            <a:r>
              <a:rPr b="1" i="0" lang="en" sz="1300">
                <a:latin typeface="Arial"/>
                <a:ea typeface="Arial"/>
                <a:cs typeface="Arial"/>
                <a:sym typeface="Arial"/>
              </a:rPr>
              <a:t>main </a:t>
            </a:r>
            <a:r>
              <a:rPr b="0" i="0" lang="en" sz="1300">
                <a:latin typeface="Arial"/>
                <a:ea typeface="Arial"/>
                <a:cs typeface="Arial"/>
                <a:sym typeface="Arial"/>
              </a:rPr>
              <a:t>and make sure the file type is </a:t>
            </a:r>
            <a:r>
              <a:rPr b="1" i="0" lang="en" sz="1300">
                <a:latin typeface="Arial"/>
                <a:ea typeface="Arial"/>
                <a:cs typeface="Arial"/>
                <a:sym typeface="Arial"/>
              </a:rPr>
              <a:t>C++ File (.cpp) </a:t>
            </a:r>
            <a:r>
              <a:rPr b="0" i="0" lang="en" sz="1300">
                <a:latin typeface="Arial"/>
                <a:ea typeface="Arial"/>
                <a:cs typeface="Arial"/>
                <a:sym typeface="Arial"/>
              </a:rPr>
              <a:t>check Figure 3</a:t>
            </a:r>
            <a:endParaRPr sz="1300"/>
          </a:p>
        </p:txBody>
      </p:sp>
      <p:pic>
        <p:nvPicPr>
          <p:cNvPr id="269" name="Google Shape;26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4657" y="983080"/>
            <a:ext cx="5215183" cy="293354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7"/>
          <p:cNvSpPr/>
          <p:nvPr/>
        </p:nvSpPr>
        <p:spPr>
          <a:xfrm>
            <a:off x="-1" y="4545917"/>
            <a:ext cx="778527" cy="379708"/>
          </a:xfrm>
          <a:custGeom>
            <a:rect b="b" l="l" r="r" t="t"/>
            <a:pathLst>
              <a:path extrusionOk="0" h="506277" w="1038036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1" name="Google Shape;271;p37"/>
          <p:cNvSpPr txBox="1"/>
          <p:nvPr/>
        </p:nvSpPr>
        <p:spPr>
          <a:xfrm>
            <a:off x="5677789" y="3883421"/>
            <a:ext cx="7889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Figure 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/>
          <p:nvPr/>
        </p:nvSpPr>
        <p:spPr>
          <a:xfrm>
            <a:off x="0" y="-590"/>
            <a:ext cx="9144000" cy="5140529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DE6C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7" name="Google Shape;277;p38"/>
          <p:cNvSpPr txBox="1"/>
          <p:nvPr>
            <p:ph type="title"/>
          </p:nvPr>
        </p:nvSpPr>
        <p:spPr>
          <a:xfrm>
            <a:off x="486918" y="483829"/>
            <a:ext cx="2737709" cy="9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Century Gothic"/>
              <a:buNone/>
            </a:pPr>
            <a:r>
              <a:rPr lang="en" sz="2100"/>
              <a:t>OpenMP Environment Setup -Cont</a:t>
            </a:r>
            <a:endParaRPr sz="2100"/>
          </a:p>
        </p:txBody>
      </p:sp>
      <p:sp>
        <p:nvSpPr>
          <p:cNvPr id="278" name="Google Shape;278;p38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8"/>
          <p:cNvSpPr txBox="1"/>
          <p:nvPr>
            <p:ph idx="1" type="body"/>
          </p:nvPr>
        </p:nvSpPr>
        <p:spPr>
          <a:xfrm>
            <a:off x="486919" y="1600200"/>
            <a:ext cx="2737709" cy="28194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 startAt="10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The final step is to enable OpenMP in your project. To-do so follow the following steps.</a:t>
            </a:r>
            <a:br>
              <a:rPr b="0" i="0" lang="en">
                <a:latin typeface="Arial"/>
                <a:ea typeface="Arial"/>
                <a:cs typeface="Arial"/>
                <a:sym typeface="Arial"/>
              </a:rPr>
            </a:br>
            <a:r>
              <a:rPr b="0" i="0" lang="en">
                <a:latin typeface="Arial"/>
                <a:ea typeface="Arial"/>
                <a:cs typeface="Arial"/>
                <a:sym typeface="Arial"/>
              </a:rPr>
              <a:t>a. In </a:t>
            </a:r>
            <a:r>
              <a:rPr b="1" i="0" lang="en">
                <a:latin typeface="Arial"/>
                <a:ea typeface="Arial"/>
                <a:cs typeface="Arial"/>
                <a:sym typeface="Arial"/>
              </a:rPr>
              <a:t>Solution Explorer </a:t>
            </a:r>
            <a:r>
              <a:rPr b="0" i="0" lang="en">
                <a:latin typeface="Arial"/>
                <a:ea typeface="Arial"/>
                <a:cs typeface="Arial"/>
                <a:sym typeface="Arial"/>
              </a:rPr>
              <a:t>right click on the project node and choose </a:t>
            </a:r>
            <a:r>
              <a:rPr b="1" i="0" lang="en">
                <a:latin typeface="Arial"/>
                <a:ea typeface="Arial"/>
                <a:cs typeface="Arial"/>
                <a:sym typeface="Arial"/>
              </a:rPr>
              <a:t>Properties</a:t>
            </a:r>
            <a:r>
              <a:rPr b="0" i="0" lang="en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i="0" lang="en">
                <a:latin typeface="Arial"/>
                <a:ea typeface="Arial"/>
                <a:cs typeface="Arial"/>
                <a:sym typeface="Arial"/>
              </a:rPr>
            </a:br>
            <a:r>
              <a:rPr b="0" i="0" lang="en">
                <a:latin typeface="Arial"/>
                <a:ea typeface="Arial"/>
                <a:cs typeface="Arial"/>
                <a:sym typeface="Arial"/>
              </a:rPr>
              <a:t>b. Then expand </a:t>
            </a:r>
            <a:r>
              <a:rPr b="1" i="0" lang="en">
                <a:latin typeface="Arial"/>
                <a:ea typeface="Arial"/>
                <a:cs typeface="Arial"/>
                <a:sym typeface="Arial"/>
              </a:rPr>
              <a:t>C/C++ </a:t>
            </a:r>
            <a:r>
              <a:rPr b="0" i="0" lang="en">
                <a:latin typeface="Arial"/>
                <a:ea typeface="Arial"/>
                <a:cs typeface="Arial"/>
                <a:sym typeface="Arial"/>
              </a:rPr>
              <a:t>node and choose </a:t>
            </a:r>
            <a:r>
              <a:rPr b="1" i="0" lang="en">
                <a:latin typeface="Arial"/>
                <a:ea typeface="Arial"/>
                <a:cs typeface="Arial"/>
                <a:sym typeface="Arial"/>
              </a:rPr>
              <a:t>Language </a:t>
            </a:r>
            <a:r>
              <a:rPr b="0" i="0" lang="en">
                <a:latin typeface="Arial"/>
                <a:ea typeface="Arial"/>
                <a:cs typeface="Arial"/>
                <a:sym typeface="Arial"/>
              </a:rPr>
              <a:t>node.</a:t>
            </a:r>
            <a:br>
              <a:rPr b="0" i="0" lang="en">
                <a:latin typeface="Arial"/>
                <a:ea typeface="Arial"/>
                <a:cs typeface="Arial"/>
                <a:sym typeface="Arial"/>
              </a:rPr>
            </a:br>
            <a:r>
              <a:rPr b="0" i="0" lang="en">
                <a:latin typeface="Arial"/>
                <a:ea typeface="Arial"/>
                <a:cs typeface="Arial"/>
                <a:sym typeface="Arial"/>
              </a:rPr>
              <a:t>c. In the right side make sure to enable OpenMP. Check Figure 4</a:t>
            </a:r>
            <a:r>
              <a:rPr lang="en"/>
              <a:t> </a:t>
            </a:r>
            <a:br>
              <a:rPr lang="en"/>
            </a:br>
            <a:endParaRPr/>
          </a:p>
        </p:txBody>
      </p:sp>
      <p:pic>
        <p:nvPicPr>
          <p:cNvPr id="280" name="Google Shape;28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4657" y="598460"/>
            <a:ext cx="5215183" cy="370278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8"/>
          <p:cNvSpPr/>
          <p:nvPr/>
        </p:nvSpPr>
        <p:spPr>
          <a:xfrm>
            <a:off x="-1" y="4545917"/>
            <a:ext cx="778527" cy="379708"/>
          </a:xfrm>
          <a:custGeom>
            <a:rect b="b" l="l" r="r" t="t"/>
            <a:pathLst>
              <a:path extrusionOk="0" h="506277" w="1038036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2" name="Google Shape;282;p38"/>
          <p:cNvSpPr txBox="1"/>
          <p:nvPr/>
        </p:nvSpPr>
        <p:spPr>
          <a:xfrm>
            <a:off x="5677789" y="4305091"/>
            <a:ext cx="7889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Figure 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