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GTnol4geZPCYpRX8kdORyGTK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E1D338-3B68-4ACA-95A2-89AF7802F7FD}">
  <a:tblStyle styleId="{95E1D338-3B68-4ACA-95A2-89AF7802F7F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Strictly speaking, this is not convolution.</a:t>
            </a:r>
            <a:endParaRPr/>
          </a:p>
        </p:txBody>
      </p:sp>
      <p:sp>
        <p:nvSpPr>
          <p:cNvPr id="530" name="Google Shape;5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Suggestion: Calculate on the whiteboard the result of some special cells, like the corner, and tell them the rest is repetitive and can be done at home.</a:t>
            </a:r>
            <a:endParaRPr/>
          </a:p>
        </p:txBody>
      </p:sp>
      <p:sp>
        <p:nvSpPr>
          <p:cNvPr id="555" name="Google Shape;5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14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A43E27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1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2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2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48" name="Google Shape;448;p1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64" name="Google Shape;464;p1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65" name="Google Shape;465;p1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1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1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70" name="Google Shape;470;p1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71" name="Google Shape;471;p1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2" name="Google Shape;472;p1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3" name="Google Shape;473;p1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4" name="Google Shape;474;p1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5" name="Google Shape;475;p1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76" name="Google Shape;476;p1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1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1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1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1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81" name="Google Shape;481;p1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82" name="Google Shape;482;p1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1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1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1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1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87" name="Google Shape;487;p1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8" name="Google Shape;488;p1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9" name="Google Shape;489;p1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0" name="Google Shape;490;p1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1" name="Google Shape;491;p1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2" name="Google Shape;492;p1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93" name="Google Shape;493;p1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6" name="Google Shape;496;p1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1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98" name="Google Shape;498;p18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8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00" name="Google Shape;500;p1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85" name="Google Shape;185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01" name="Google Shape;201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02" name="Google Shape;202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07" name="Google Shape;207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8" name="Google Shape;208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9" name="Google Shape;209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0" name="Google Shape;210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1" name="Google Shape;211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2" name="Google Shape;212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13" name="Google Shape;213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8" name="Google Shape;218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9" name="Google Shape;21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4" name="Google Shape;22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5" name="Google Shape;22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7" name="Google Shape;22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0" name="Google Shape;23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35" name="Google Shape;235;p17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7" name="Google Shape;237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20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20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0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21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21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21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2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2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2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2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2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2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2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2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2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2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2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2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2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2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2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2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2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2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2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2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2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2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23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2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2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2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2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2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2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2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2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2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2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2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23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23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23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2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2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2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2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2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2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2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2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2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2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2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2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2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2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2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2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2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2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2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2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2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2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2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2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2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2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2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2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2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2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2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2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2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2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2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2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2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2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2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24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24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24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24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3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A43E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2D2D"/>
            </a:gs>
            <a:gs pos="52999">
              <a:schemeClr val="dk1"/>
            </a:gs>
            <a:gs pos="100000">
              <a:srgbClr val="2A2B2A">
                <a:alpha val="64705"/>
              </a:srgbClr>
            </a:gs>
          </a:gsLst>
          <a:lin ang="5400000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6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90" name="Google Shape;390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2726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7" name="Google Shape;407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12" name="Google Shape;412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13" name="Google Shape;413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4" name="Google Shape;414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5" name="Google Shape;415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6" name="Google Shape;416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7" name="Google Shape;417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8" name="Google Shape;418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23" name="Google Shape;423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24" name="Google Shape;424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29" name="Google Shape;429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30" name="Google Shape;430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1" name="Google Shape;431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2" name="Google Shape;432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3" name="Google Shape;433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4" name="Google Shape;434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35" name="Google Shape;435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40" name="Google Shape;440;p1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1" name="Google Shape;441;p16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42" name="Google Shape;442;p16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A43E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p1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Google Shape;444;p1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1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jpg"/><Relationship Id="rId10" Type="http://schemas.openxmlformats.org/officeDocument/2006/relationships/image" Target="../media/image13.jpg"/><Relationship Id="rId13" Type="http://schemas.openxmlformats.org/officeDocument/2006/relationships/image" Target="../media/image10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15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Tutorial 2</a:t>
            </a:r>
            <a:endParaRPr/>
          </a:p>
        </p:txBody>
      </p:sp>
      <p:sp>
        <p:nvSpPr>
          <p:cNvPr id="506" name="Google Shape;506;p1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Convolution &amp; Discrete Fourier Transform</a:t>
            </a:r>
            <a:endParaRPr/>
          </a:p>
        </p:txBody>
      </p:sp>
      <p:sp>
        <p:nvSpPr>
          <p:cNvPr id="507" name="Google Shape;507;p1"/>
          <p:cNvSpPr txBox="1"/>
          <p:nvPr/>
        </p:nvSpPr>
        <p:spPr>
          <a:xfrm>
            <a:off x="1288252" y="603349"/>
            <a:ext cx="54383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Engineering 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Cairo University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Processing &amp; Computer Vision - CMP(N)446</a:t>
            </a:r>
            <a:endParaRPr/>
          </a:p>
        </p:txBody>
      </p:sp>
      <p:pic>
        <p:nvPicPr>
          <p:cNvPr id="508" name="Google Shape;5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6998" y="603349"/>
            <a:ext cx="6667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Part 1</a:t>
            </a:r>
            <a:endParaRPr/>
          </a:p>
        </p:txBody>
      </p:sp>
      <p:sp>
        <p:nvSpPr>
          <p:cNvPr id="589" name="Google Shape;589;p10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You are required to produce a horizontally propagating wave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Review of the Meaning of the Frequency Domain</a:t>
            </a:r>
            <a:endParaRPr/>
          </a:p>
        </p:txBody>
      </p:sp>
      <p:pic>
        <p:nvPicPr>
          <p:cNvPr id="590" name="Google Shape;5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825" y="3131541"/>
            <a:ext cx="2647172" cy="2659659"/>
          </a:xfrm>
          <a:prstGeom prst="rect">
            <a:avLst/>
          </a:prstGeom>
          <a:noFill/>
          <a:ln cap="sq" cmpd="sng" w="1270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sp>
        <p:nvSpPr>
          <p:cNvPr id="591" name="Google Shape;591;p10"/>
          <p:cNvSpPr/>
          <p:nvPr/>
        </p:nvSpPr>
        <p:spPr>
          <a:xfrm>
            <a:off x="5055636" y="3934190"/>
            <a:ext cx="2080727" cy="10543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841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Inverse DFT</a:t>
            </a:r>
            <a:endParaRPr/>
          </a:p>
        </p:txBody>
      </p:sp>
      <p:sp>
        <p:nvSpPr>
          <p:cNvPr id="592" name="Google Shape;592;p10"/>
          <p:cNvSpPr txBox="1"/>
          <p:nvPr/>
        </p:nvSpPr>
        <p:spPr>
          <a:xfrm>
            <a:off x="8667934" y="4152122"/>
            <a:ext cx="1779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pic>
        <p:nvPicPr>
          <p:cNvPr id="593" name="Google Shape;5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4175" y="3061996"/>
            <a:ext cx="2647786" cy="2659659"/>
          </a:xfrm>
          <a:prstGeom prst="rect">
            <a:avLst/>
          </a:prstGeom>
          <a:noFill/>
          <a:ln cap="sq" cmpd="sng" w="1270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Part 2 &amp; Part 3 </a:t>
            </a:r>
            <a:endParaRPr/>
          </a:p>
        </p:txBody>
      </p:sp>
      <p:sp>
        <p:nvSpPr>
          <p:cNvPr id="599" name="Google Shape;599;p1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Part 2: You are required to understand the effect of applying some filters.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Part 3: You are required to convolve some filters with an image.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Remember</a:t>
            </a:r>
            <a:endParaRPr/>
          </a:p>
        </p:txBody>
      </p:sp>
      <p:sp>
        <p:nvSpPr>
          <p:cNvPr id="605" name="Google Shape;605;p12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You are expected to understand </a:t>
            </a:r>
            <a:r>
              <a:rPr b="1" lang="en-US"/>
              <a:t>EVERYTHING YOU WRITE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You will be asked at the end of the lab regarding your understanding to get the grade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"/>
          <p:cNvSpPr txBox="1"/>
          <p:nvPr>
            <p:ph type="title"/>
          </p:nvPr>
        </p:nvSpPr>
        <p:spPr>
          <a:xfrm>
            <a:off x="3231334" y="1785436"/>
            <a:ext cx="5729331" cy="3287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8000"/>
              <a:buFont typeface="Arial"/>
              <a:buNone/>
            </a:pPr>
            <a:r>
              <a:rPr lang="en-US" sz="8000"/>
              <a:t>Quiz Time!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Sheet 1</a:t>
            </a:r>
            <a:endParaRPr/>
          </a:p>
        </p:txBody>
      </p:sp>
      <p:sp>
        <p:nvSpPr>
          <p:cNvPr id="520" name="Google Shape;520;p3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Convolution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Review of the Convolution Operation</a:t>
            </a:r>
            <a:endParaRPr/>
          </a:p>
        </p:txBody>
      </p:sp>
      <p:sp>
        <p:nvSpPr>
          <p:cNvPr id="526" name="Google Shape;526;p4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343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8" y="-1"/>
            <a:ext cx="1219343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68" y="0"/>
            <a:ext cx="1219343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9370" y="-4"/>
            <a:ext cx="12212168" cy="686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9372" y="0"/>
            <a:ext cx="1219343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9374" y="-1"/>
            <a:ext cx="1219342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-1"/>
            <a:ext cx="12182633" cy="68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42" y="-1"/>
            <a:ext cx="12193430" cy="686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16" y="-5"/>
            <a:ext cx="12182633" cy="68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90" y="-10543"/>
            <a:ext cx="12184055" cy="68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-14468" y="-10"/>
            <a:ext cx="12193448" cy="685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"/>
          <p:cNvSpPr txBox="1"/>
          <p:nvPr/>
        </p:nvSpPr>
        <p:spPr>
          <a:xfrm>
            <a:off x="9150300" y="188650"/>
            <a:ext cx="443400" cy="43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-88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Review of the Convolution Operation</a:t>
            </a:r>
            <a:endParaRPr/>
          </a:p>
        </p:txBody>
      </p:sp>
      <p:sp>
        <p:nvSpPr>
          <p:cNvPr id="550" name="Google Shape;550;p6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Image result for convolutional 2D animation" id="551" name="Google Shape;5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851" y="1584820"/>
            <a:ext cx="517207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Sheet 1 – Exercise 1</a:t>
            </a:r>
            <a:endParaRPr/>
          </a:p>
        </p:txBody>
      </p:sp>
      <p:sp>
        <p:nvSpPr>
          <p:cNvPr id="558" name="Google Shape;558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Convolve these two matrices</a:t>
            </a:r>
            <a:endParaRPr/>
          </a:p>
        </p:txBody>
      </p:sp>
      <p:graphicFrame>
        <p:nvGraphicFramePr>
          <p:cNvPr id="559" name="Google Shape;559;p7"/>
          <p:cNvGraphicFramePr/>
          <p:nvPr/>
        </p:nvGraphicFramePr>
        <p:xfrm>
          <a:off x="1603942" y="28603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{95E1D338-3B68-4ACA-95A2-89AF7802F7FD}</a:tableStyleId>
              </a:tblPr>
              <a:tblGrid>
                <a:gridCol w="526425"/>
                <a:gridCol w="526425"/>
                <a:gridCol w="526425"/>
                <a:gridCol w="526425"/>
                <a:gridCol w="526425"/>
              </a:tblGrid>
              <a:tr h="5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</a:tr>
              <a:tr h="5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</a:tr>
              <a:tr h="5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</a:tr>
              <a:tr h="5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</a:tr>
              <a:tr h="5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6475" marL="106475"/>
                </a:tc>
              </a:tr>
            </a:tbl>
          </a:graphicData>
        </a:graphic>
      </p:graphicFrame>
      <p:graphicFrame>
        <p:nvGraphicFramePr>
          <p:cNvPr id="560" name="Google Shape;560;p7"/>
          <p:cNvGraphicFramePr/>
          <p:nvPr/>
        </p:nvGraphicFramePr>
        <p:xfrm>
          <a:off x="5103844" y="31950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{95E1D338-3B68-4ACA-95A2-89AF7802F7FD}</a:tableStyleId>
              </a:tblPr>
              <a:tblGrid>
                <a:gridCol w="705075"/>
                <a:gridCol w="705075"/>
                <a:gridCol w="705075"/>
              </a:tblGrid>
              <a:tr h="61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84275" marB="84275" marR="168525" marL="168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84275" marB="84275" marR="168525" marL="168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-1</a:t>
                      </a:r>
                      <a:endParaRPr/>
                    </a:p>
                  </a:txBody>
                  <a:tcPr marT="84275" marB="84275" marR="168525" marL="168525"/>
                </a:tc>
              </a:tr>
              <a:tr h="56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84275" marB="84275" marR="168525" marL="168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84275" marB="84275" marR="168525" marL="168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-1</a:t>
                      </a:r>
                      <a:endParaRPr/>
                    </a:p>
                  </a:txBody>
                  <a:tcPr marT="84275" marB="84275" marR="168525" marL="168525"/>
                </a:tc>
              </a:tr>
              <a:tr h="56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84275" marB="84275" marR="168525" marL="168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84275" marB="84275" marR="168525" marL="168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/>
                        <a:t>-1</a:t>
                      </a:r>
                      <a:endParaRPr/>
                    </a:p>
                  </a:txBody>
                  <a:tcPr marT="84275" marB="84275" marR="168525" marL="168525"/>
                </a:tc>
              </a:tr>
            </a:tbl>
          </a:graphicData>
        </a:graphic>
      </p:graphicFrame>
      <p:sp>
        <p:nvSpPr>
          <p:cNvPr id="561" name="Google Shape;561;p7"/>
          <p:cNvSpPr txBox="1"/>
          <p:nvPr/>
        </p:nvSpPr>
        <p:spPr>
          <a:xfrm>
            <a:off x="4544008" y="3886200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62" name="Google Shape;562;p7"/>
          <p:cNvSpPr txBox="1"/>
          <p:nvPr/>
        </p:nvSpPr>
        <p:spPr>
          <a:xfrm>
            <a:off x="7741293" y="38862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563" name="Google Shape;563;p7"/>
          <p:cNvSpPr txBox="1"/>
          <p:nvPr/>
        </p:nvSpPr>
        <p:spPr>
          <a:xfrm>
            <a:off x="9511004" y="3886200"/>
            <a:ext cx="6976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graphicFrame>
        <p:nvGraphicFramePr>
          <p:cNvPr id="564" name="Google Shape;564;p7"/>
          <p:cNvGraphicFramePr/>
          <p:nvPr/>
        </p:nvGraphicFramePr>
        <p:xfrm>
          <a:off x="8630591" y="270186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{95E1D338-3B68-4ACA-95A2-89AF7802F7FD}</a:tableStyleId>
              </a:tblPr>
              <a:tblGrid>
                <a:gridCol w="547300"/>
                <a:gridCol w="547300"/>
                <a:gridCol w="547300"/>
                <a:gridCol w="547300"/>
                <a:gridCol w="547300"/>
              </a:tblGrid>
              <a:tr h="54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-4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-1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-2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5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</a:tr>
              <a:tr h="54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-7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3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-2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-6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9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</a:tr>
              <a:tr h="54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-8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5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-2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-6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</a:tr>
              <a:tr h="54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-5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4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-8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5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</a:tr>
              <a:tr h="54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-2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2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-4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2625" marL="1026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Sheet 1 – Exercise 2</a:t>
            </a:r>
            <a:endParaRPr/>
          </a:p>
        </p:txBody>
      </p:sp>
      <p:sp>
        <p:nvSpPr>
          <p:cNvPr id="571" name="Google Shape;571;p8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Convolve these two matrices</a:t>
            </a:r>
            <a:endParaRPr/>
          </a:p>
        </p:txBody>
      </p:sp>
      <p:sp>
        <p:nvSpPr>
          <p:cNvPr id="572" name="Google Shape;572;p8"/>
          <p:cNvSpPr txBox="1"/>
          <p:nvPr/>
        </p:nvSpPr>
        <p:spPr>
          <a:xfrm>
            <a:off x="3909057" y="3886200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73" name="Google Shape;573;p8"/>
          <p:cNvSpPr txBox="1"/>
          <p:nvPr/>
        </p:nvSpPr>
        <p:spPr>
          <a:xfrm>
            <a:off x="7741293" y="38862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574" name="Google Shape;574;p8"/>
          <p:cNvSpPr txBox="1"/>
          <p:nvPr/>
        </p:nvSpPr>
        <p:spPr>
          <a:xfrm>
            <a:off x="9511004" y="3886200"/>
            <a:ext cx="6976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graphicFrame>
        <p:nvGraphicFramePr>
          <p:cNvPr id="575" name="Google Shape;575;p8"/>
          <p:cNvGraphicFramePr/>
          <p:nvPr/>
        </p:nvGraphicFramePr>
        <p:xfrm>
          <a:off x="747629" y="26505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{95E1D338-3B68-4ACA-95A2-89AF7802F7FD}</a:tableStyleId>
              </a:tblPr>
              <a:tblGrid>
                <a:gridCol w="555325"/>
                <a:gridCol w="395175"/>
                <a:gridCol w="824200"/>
                <a:gridCol w="446625"/>
                <a:gridCol w="555325"/>
              </a:tblGrid>
              <a:tr h="55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</a:tr>
              <a:tr h="55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</a:tr>
              <a:tr h="72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250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</a:tr>
              <a:tr h="55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</a:tr>
              <a:tr h="55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125" marL="104125" anchor="ctr"/>
                </a:tc>
              </a:tr>
            </a:tbl>
          </a:graphicData>
        </a:graphic>
      </p:graphicFrame>
      <p:graphicFrame>
        <p:nvGraphicFramePr>
          <p:cNvPr id="576" name="Google Shape;576;p8"/>
          <p:cNvGraphicFramePr/>
          <p:nvPr/>
        </p:nvGraphicFramePr>
        <p:xfrm>
          <a:off x="4559327" y="245409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{95E1D338-3B68-4ACA-95A2-89AF7802F7FD}</a:tableStyleId>
              </a:tblPr>
              <a:tblGrid>
                <a:gridCol w="592250"/>
                <a:gridCol w="592250"/>
                <a:gridCol w="592250"/>
                <a:gridCol w="592250"/>
                <a:gridCol w="592250"/>
              </a:tblGrid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1/25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6325" marL="96325" anchor="ctr"/>
                </a:tc>
              </a:tr>
            </a:tbl>
          </a:graphicData>
        </a:graphic>
      </p:graphicFrame>
      <p:graphicFrame>
        <p:nvGraphicFramePr>
          <p:cNvPr id="577" name="Google Shape;577;p8"/>
          <p:cNvGraphicFramePr/>
          <p:nvPr/>
        </p:nvGraphicFramePr>
        <p:xfrm>
          <a:off x="8484512" y="279679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{95E1D338-3B68-4ACA-95A2-89AF7802F7FD}</a:tableStyleId>
              </a:tblPr>
              <a:tblGrid>
                <a:gridCol w="559250"/>
                <a:gridCol w="559250"/>
                <a:gridCol w="559250"/>
                <a:gridCol w="559250"/>
                <a:gridCol w="559250"/>
              </a:tblGrid>
              <a:tr h="5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</a:tr>
              <a:tr h="5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</a:tr>
              <a:tr h="5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</a:tr>
              <a:tr h="5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</a:tr>
              <a:tr h="5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/>
                        <a:t>10</a:t>
                      </a:r>
                      <a:endParaRPr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4850" marL="1048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Lab 2</a:t>
            </a:r>
            <a:endParaRPr/>
          </a:p>
        </p:txBody>
      </p:sp>
      <p:sp>
        <p:nvSpPr>
          <p:cNvPr id="583" name="Google Shape;583;p9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Convolution &amp; Discrete Fourier Transform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2019-09-27T15:43:09Z</dcterms:created>
  <dc:creator>Ahmed Maher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