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Red Hat Display Bold" charset="1" panose="02010803040201060303"/>
      <p:regular r:id="rId31"/>
    </p:embeddedFont>
    <p:embeddedFont>
      <p:font typeface="Red Hat Display" charset="1" panose="02010503040201060303"/>
      <p:regular r:id="rId32"/>
    </p:embeddedFont>
    <p:embeddedFont>
      <p:font typeface="Decalotype Bold" charset="1" panose="00000800000000000000"/>
      <p:regular r:id="rId33"/>
    </p:embeddedFont>
    <p:embeddedFont>
      <p:font typeface="Roboto Slab Bold" charset="1" panose="00000000000000000000"/>
      <p:regular r:id="rId34"/>
    </p:embeddedFont>
    <p:embeddedFont>
      <p:font typeface="Canva Sans Bold" charset="1" panose="020B0803030501040103"/>
      <p:regular r:id="rId35"/>
    </p:embeddedFont>
    <p:embeddedFont>
      <p:font typeface="Roboto Slab" charset="1" panose="00000000000000000000"/>
      <p:regular r:id="rId36"/>
    </p:embeddedFont>
    <p:embeddedFont>
      <p:font typeface="Gagalin" charset="1" panose="000005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1.png" Type="http://schemas.openxmlformats.org/officeDocument/2006/relationships/image"/><Relationship Id="rId9" Target="../media/image3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 Id="rId6"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9.png" Type="http://schemas.openxmlformats.org/officeDocument/2006/relationships/image"/><Relationship Id="rId5" Target="../media/image40.png" Type="http://schemas.openxmlformats.org/officeDocument/2006/relationships/image"/><Relationship Id="rId6"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41.png" Type="http://schemas.openxmlformats.org/officeDocument/2006/relationships/image"/><Relationship Id="rId5" Target="../media/image10.png" Type="http://schemas.openxmlformats.org/officeDocument/2006/relationships/image"/><Relationship Id="rId6" Target="../media/image4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4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4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4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4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png" Type="http://schemas.openxmlformats.org/officeDocument/2006/relationships/image"/><Relationship Id="rId12"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5.pn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9519308" y="1407056"/>
            <a:ext cx="10960234" cy="7472887"/>
          </a:xfrm>
          <a:custGeom>
            <a:avLst/>
            <a:gdLst/>
            <a:ahLst/>
            <a:cxnLst/>
            <a:rect r="r" b="b" t="t" l="l"/>
            <a:pathLst>
              <a:path h="7472887" w="10960234">
                <a:moveTo>
                  <a:pt x="0" y="0"/>
                </a:moveTo>
                <a:lnTo>
                  <a:pt x="10960234" y="0"/>
                </a:lnTo>
                <a:lnTo>
                  <a:pt x="10960234" y="7472888"/>
                </a:lnTo>
                <a:lnTo>
                  <a:pt x="0" y="747288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5325">
            <a:off x="-1336143" y="6923321"/>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6878">
            <a:off x="-525297" y="-756128"/>
            <a:ext cx="4576141" cy="2579280"/>
          </a:xfrm>
          <a:custGeom>
            <a:avLst/>
            <a:gdLst/>
            <a:ahLst/>
            <a:cxnLst/>
            <a:rect r="r" b="b" t="t" l="l"/>
            <a:pathLst>
              <a:path h="2579280" w="4576141">
                <a:moveTo>
                  <a:pt x="0" y="0"/>
                </a:moveTo>
                <a:lnTo>
                  <a:pt x="4576141" y="0"/>
                </a:lnTo>
                <a:lnTo>
                  <a:pt x="4576141" y="2579280"/>
                </a:lnTo>
                <a:lnTo>
                  <a:pt x="0" y="25792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2315724" y="82296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574804" y="3023830"/>
            <a:ext cx="7057329" cy="4993060"/>
          </a:xfrm>
          <a:custGeom>
            <a:avLst/>
            <a:gdLst/>
            <a:ahLst/>
            <a:cxnLst/>
            <a:rect r="r" b="b" t="t" l="l"/>
            <a:pathLst>
              <a:path h="4993060" w="7057329">
                <a:moveTo>
                  <a:pt x="0" y="0"/>
                </a:moveTo>
                <a:lnTo>
                  <a:pt x="7057329" y="0"/>
                </a:lnTo>
                <a:lnTo>
                  <a:pt x="7057329" y="4993060"/>
                </a:lnTo>
                <a:lnTo>
                  <a:pt x="0" y="4993060"/>
                </a:lnTo>
                <a:lnTo>
                  <a:pt x="0" y="0"/>
                </a:lnTo>
                <a:close/>
              </a:path>
            </a:pathLst>
          </a:custGeom>
          <a:blipFill>
            <a:blip r:embed="rId10"/>
            <a:stretch>
              <a:fillRect l="0" t="0" r="0" b="0"/>
            </a:stretch>
          </a:blipFill>
        </p:spPr>
      </p:sp>
      <p:sp>
        <p:nvSpPr>
          <p:cNvPr name="TextBox 7" id="7"/>
          <p:cNvSpPr txBox="true"/>
          <p:nvPr/>
        </p:nvSpPr>
        <p:spPr>
          <a:xfrm rot="0">
            <a:off x="686388" y="4344685"/>
            <a:ext cx="9485625" cy="5275551"/>
          </a:xfrm>
          <a:prstGeom prst="rect">
            <a:avLst/>
          </a:prstGeom>
        </p:spPr>
        <p:txBody>
          <a:bodyPr anchor="t" rtlCol="false" tIns="0" lIns="0" bIns="0" rIns="0">
            <a:spAutoFit/>
          </a:bodyPr>
          <a:lstStyle/>
          <a:p>
            <a:pPr algn="l">
              <a:lnSpc>
                <a:spcPts val="5146"/>
              </a:lnSpc>
            </a:pPr>
            <a:r>
              <a:rPr lang="en-US" b="true" sz="3676">
                <a:solidFill>
                  <a:srgbClr val="5B7ABE"/>
                </a:solidFill>
                <a:latin typeface="Red Hat Display Bold"/>
                <a:ea typeface="Red Hat Display Bold"/>
                <a:cs typeface="Red Hat Display Bold"/>
                <a:sym typeface="Red Hat Display Bold"/>
              </a:rPr>
              <a:t>Team Memb</a:t>
            </a:r>
            <a:r>
              <a:rPr lang="en-US" b="true" sz="3676">
                <a:solidFill>
                  <a:srgbClr val="5B7ABE"/>
                </a:solidFill>
                <a:latin typeface="Red Hat Display Bold"/>
                <a:ea typeface="Red Hat Display Bold"/>
                <a:cs typeface="Red Hat Display Bold"/>
                <a:sym typeface="Red Hat Display Bold"/>
              </a:rPr>
              <a:t>ers:</a:t>
            </a:r>
          </a:p>
          <a:p>
            <a:pPr algn="just">
              <a:lnSpc>
                <a:spcPts val="4726"/>
              </a:lnSpc>
            </a:pPr>
            <a:r>
              <a:rPr lang="en-US" b="true" sz="3376">
                <a:solidFill>
                  <a:srgbClr val="292562"/>
                </a:solidFill>
                <a:latin typeface="Red Hat Display Bold"/>
                <a:ea typeface="Red Hat Display Bold"/>
                <a:cs typeface="Red Hat Display Bold"/>
                <a:sym typeface="Red Hat Display Bold"/>
              </a:rPr>
              <a:t>Ziad Khaled                                Seif El-Deen Ahmed</a:t>
            </a:r>
          </a:p>
          <a:p>
            <a:pPr algn="just">
              <a:lnSpc>
                <a:spcPts val="4726"/>
              </a:lnSpc>
            </a:pPr>
            <a:r>
              <a:rPr lang="en-US" b="true" sz="3376">
                <a:solidFill>
                  <a:srgbClr val="292562"/>
                </a:solidFill>
                <a:latin typeface="Red Hat Display Bold"/>
                <a:ea typeface="Red Hat Display Bold"/>
                <a:cs typeface="Red Hat Display Bold"/>
                <a:sym typeface="Red Hat Display Bold"/>
              </a:rPr>
              <a:t>Abdelrhman Ahmed            Mohamed Hymeda                                                              </a:t>
            </a:r>
          </a:p>
          <a:p>
            <a:pPr algn="just">
              <a:lnSpc>
                <a:spcPts val="4726"/>
              </a:lnSpc>
            </a:pPr>
            <a:r>
              <a:rPr lang="en-US" b="true" sz="3376">
                <a:solidFill>
                  <a:srgbClr val="292562"/>
                </a:solidFill>
                <a:latin typeface="Red Hat Display Bold"/>
                <a:ea typeface="Red Hat Display Bold"/>
                <a:cs typeface="Red Hat Display Bold"/>
                <a:sym typeface="Red Hat Display Bold"/>
              </a:rPr>
              <a:t>Sama Mahmoud                      Reneh Romany</a:t>
            </a:r>
          </a:p>
          <a:p>
            <a:pPr algn="just">
              <a:lnSpc>
                <a:spcPts val="4726"/>
              </a:lnSpc>
            </a:pPr>
            <a:r>
              <a:rPr lang="en-US" b="true" sz="3376">
                <a:solidFill>
                  <a:srgbClr val="292562"/>
                </a:solidFill>
                <a:latin typeface="Red Hat Display Bold"/>
                <a:ea typeface="Red Hat Display Bold"/>
                <a:cs typeface="Red Hat Display Bold"/>
                <a:sym typeface="Red Hat Display Bold"/>
              </a:rPr>
              <a:t>Mohamed Rafaat</a:t>
            </a:r>
          </a:p>
          <a:p>
            <a:pPr algn="l">
              <a:lnSpc>
                <a:spcPts val="4446"/>
              </a:lnSpc>
            </a:pPr>
          </a:p>
          <a:p>
            <a:pPr algn="l">
              <a:lnSpc>
                <a:spcPts val="4446"/>
              </a:lnSpc>
            </a:pPr>
            <a:r>
              <a:rPr lang="en-US" sz="3176">
                <a:solidFill>
                  <a:srgbClr val="5B7ABE"/>
                </a:solidFill>
                <a:latin typeface="Red Hat Display"/>
                <a:ea typeface="Red Hat Display"/>
                <a:cs typeface="Red Hat Display"/>
                <a:sym typeface="Red Hat Display"/>
              </a:rPr>
              <a:t> </a:t>
            </a:r>
          </a:p>
          <a:p>
            <a:pPr algn="l">
              <a:lnSpc>
                <a:spcPts val="4446"/>
              </a:lnSpc>
            </a:pPr>
          </a:p>
          <a:p>
            <a:pPr algn="l">
              <a:lnSpc>
                <a:spcPts val="4446"/>
              </a:lnSpc>
            </a:pPr>
          </a:p>
        </p:txBody>
      </p:sp>
      <p:sp>
        <p:nvSpPr>
          <p:cNvPr name="TextBox 8" id="8"/>
          <p:cNvSpPr txBox="true"/>
          <p:nvPr/>
        </p:nvSpPr>
        <p:spPr>
          <a:xfrm rot="0">
            <a:off x="686388" y="2059726"/>
            <a:ext cx="9485625" cy="1899633"/>
          </a:xfrm>
          <a:prstGeom prst="rect">
            <a:avLst/>
          </a:prstGeom>
        </p:spPr>
        <p:txBody>
          <a:bodyPr anchor="t" rtlCol="false" tIns="0" lIns="0" bIns="0" rIns="0">
            <a:spAutoFit/>
          </a:bodyPr>
          <a:lstStyle/>
          <a:p>
            <a:pPr algn="l">
              <a:lnSpc>
                <a:spcPts val="7556"/>
              </a:lnSpc>
            </a:pPr>
            <a:r>
              <a:rPr lang="en-US" b="true" sz="6074">
                <a:solidFill>
                  <a:srgbClr val="2D2261"/>
                </a:solidFill>
                <a:latin typeface="Decalotype Bold"/>
                <a:ea typeface="Decalotype Bold"/>
                <a:cs typeface="Decalotype Bold"/>
                <a:sym typeface="Decalotype Bold"/>
              </a:rPr>
              <a:t>Dynamic </a:t>
            </a:r>
            <a:r>
              <a:rPr lang="en-US" b="true" sz="6074">
                <a:solidFill>
                  <a:srgbClr val="2D2261"/>
                </a:solidFill>
                <a:latin typeface="Decalotype Bold"/>
                <a:ea typeface="Decalotype Bold"/>
                <a:cs typeface="Decalotype Bold"/>
                <a:sym typeface="Decalotype Bold"/>
              </a:rPr>
              <a:t>Supply Chain Logistics Analytics📦</a:t>
            </a:r>
          </a:p>
        </p:txBody>
      </p:sp>
      <p:sp>
        <p:nvSpPr>
          <p:cNvPr name="Freeform 9" id="9"/>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1"/>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4721063" y="-5133871"/>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621351" y="9283343"/>
            <a:ext cx="3242701" cy="1827704"/>
          </a:xfrm>
          <a:custGeom>
            <a:avLst/>
            <a:gdLst/>
            <a:ahLst/>
            <a:cxnLst/>
            <a:rect r="r" b="b" t="t" l="l"/>
            <a:pathLst>
              <a:path h="1827704" w="3242701">
                <a:moveTo>
                  <a:pt x="0" y="0"/>
                </a:moveTo>
                <a:lnTo>
                  <a:pt x="3242702" y="0"/>
                </a:lnTo>
                <a:lnTo>
                  <a:pt x="3242702"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79106" y="6477437"/>
            <a:ext cx="6144456" cy="3809563"/>
          </a:xfrm>
          <a:custGeom>
            <a:avLst/>
            <a:gdLst/>
            <a:ahLst/>
            <a:cxnLst/>
            <a:rect r="r" b="b" t="t" l="l"/>
            <a:pathLst>
              <a:path h="3809563" w="6144456">
                <a:moveTo>
                  <a:pt x="0" y="0"/>
                </a:moveTo>
                <a:lnTo>
                  <a:pt x="6144456" y="0"/>
                </a:lnTo>
                <a:lnTo>
                  <a:pt x="6144456" y="3809563"/>
                </a:lnTo>
                <a:lnTo>
                  <a:pt x="0" y="3809563"/>
                </a:lnTo>
                <a:lnTo>
                  <a:pt x="0" y="0"/>
                </a:lnTo>
                <a:close/>
              </a:path>
            </a:pathLst>
          </a:custGeom>
          <a:blipFill>
            <a:blip r:embed="rId8"/>
            <a:stretch>
              <a:fillRect l="0" t="0" r="0" b="0"/>
            </a:stretch>
          </a:blipFill>
        </p:spPr>
      </p:sp>
      <p:sp>
        <p:nvSpPr>
          <p:cNvPr name="Freeform 6" id="6"/>
          <p:cNvSpPr/>
          <p:nvPr/>
        </p:nvSpPr>
        <p:spPr>
          <a:xfrm flipH="false" flipV="false" rot="0">
            <a:off x="460127" y="5787792"/>
            <a:ext cx="7182414" cy="655395"/>
          </a:xfrm>
          <a:custGeom>
            <a:avLst/>
            <a:gdLst/>
            <a:ahLst/>
            <a:cxnLst/>
            <a:rect r="r" b="b" t="t" l="l"/>
            <a:pathLst>
              <a:path h="655395" w="7182414">
                <a:moveTo>
                  <a:pt x="0" y="0"/>
                </a:moveTo>
                <a:lnTo>
                  <a:pt x="7182414" y="0"/>
                </a:lnTo>
                <a:lnTo>
                  <a:pt x="7182414" y="655395"/>
                </a:lnTo>
                <a:lnTo>
                  <a:pt x="0" y="655395"/>
                </a:lnTo>
                <a:lnTo>
                  <a:pt x="0" y="0"/>
                </a:lnTo>
                <a:close/>
              </a:path>
            </a:pathLst>
          </a:custGeom>
          <a:blipFill>
            <a:blip r:embed="rId9"/>
            <a:stretch>
              <a:fillRect l="0" t="0" r="0" b="0"/>
            </a:stretch>
          </a:blipFill>
        </p:spPr>
      </p:sp>
      <p:sp>
        <p:nvSpPr>
          <p:cNvPr name="Freeform 7" id="7"/>
          <p:cNvSpPr/>
          <p:nvPr/>
        </p:nvSpPr>
        <p:spPr>
          <a:xfrm flipH="false" flipV="false" rot="0">
            <a:off x="8929650" y="5787792"/>
            <a:ext cx="7108795" cy="4407453"/>
          </a:xfrm>
          <a:custGeom>
            <a:avLst/>
            <a:gdLst/>
            <a:ahLst/>
            <a:cxnLst/>
            <a:rect r="r" b="b" t="t" l="l"/>
            <a:pathLst>
              <a:path h="4407453" w="7108795">
                <a:moveTo>
                  <a:pt x="0" y="0"/>
                </a:moveTo>
                <a:lnTo>
                  <a:pt x="7108796" y="0"/>
                </a:lnTo>
                <a:lnTo>
                  <a:pt x="7108796" y="4407453"/>
                </a:lnTo>
                <a:lnTo>
                  <a:pt x="0" y="4407453"/>
                </a:lnTo>
                <a:lnTo>
                  <a:pt x="0" y="0"/>
                </a:lnTo>
                <a:close/>
              </a:path>
            </a:pathLst>
          </a:custGeom>
          <a:blipFill>
            <a:blip r:embed="rId10"/>
            <a:stretch>
              <a:fillRect l="0" t="0" r="0" b="0"/>
            </a:stretch>
          </a:blipFill>
        </p:spPr>
      </p:sp>
      <p:sp>
        <p:nvSpPr>
          <p:cNvPr name="TextBox 8" id="8"/>
          <p:cNvSpPr txBox="true"/>
          <p:nvPr/>
        </p:nvSpPr>
        <p:spPr>
          <a:xfrm rot="0">
            <a:off x="979106" y="1332709"/>
            <a:ext cx="6138708" cy="380715"/>
          </a:xfrm>
          <a:prstGeom prst="rect">
            <a:avLst/>
          </a:prstGeom>
        </p:spPr>
        <p:txBody>
          <a:bodyPr anchor="t" rtlCol="false" tIns="0" lIns="0" bIns="0" rIns="0">
            <a:spAutoFit/>
          </a:bodyPr>
          <a:lstStyle/>
          <a:p>
            <a:pPr algn="just">
              <a:lnSpc>
                <a:spcPts val="3165"/>
              </a:lnSpc>
            </a:pPr>
            <a:r>
              <a:rPr lang="en-US" sz="2261" b="true">
                <a:solidFill>
                  <a:srgbClr val="292562"/>
                </a:solidFill>
                <a:latin typeface="Canva Sans Bold"/>
                <a:ea typeface="Canva Sans Bold"/>
                <a:cs typeface="Canva Sans Bold"/>
                <a:sym typeface="Canva Sans Bold"/>
              </a:rPr>
              <a:t> Average fuel consumption</a:t>
            </a:r>
          </a:p>
        </p:txBody>
      </p:sp>
      <p:sp>
        <p:nvSpPr>
          <p:cNvPr name="TextBox 9" id="9"/>
          <p:cNvSpPr txBox="true"/>
          <p:nvPr/>
        </p:nvSpPr>
        <p:spPr>
          <a:xfrm rot="0">
            <a:off x="4862138" y="115290"/>
            <a:ext cx="8690273" cy="969943"/>
          </a:xfrm>
          <a:prstGeom prst="rect">
            <a:avLst/>
          </a:prstGeom>
        </p:spPr>
        <p:txBody>
          <a:bodyPr anchor="t" rtlCol="false" tIns="0" lIns="0" bIns="0" rIns="0">
            <a:spAutoFit/>
          </a:bodyPr>
          <a:lstStyle/>
          <a:p>
            <a:pPr algn="ctr">
              <a:lnSpc>
                <a:spcPts val="7963"/>
              </a:lnSpc>
              <a:spcBef>
                <a:spcPct val="0"/>
              </a:spcBef>
            </a:pPr>
            <a:r>
              <a:rPr lang="en-US" b="true" sz="5688">
                <a:solidFill>
                  <a:srgbClr val="2D2261"/>
                </a:solidFill>
                <a:latin typeface="Red Hat Display Bold"/>
                <a:ea typeface="Red Hat Display Bold"/>
                <a:cs typeface="Red Hat Display Bold"/>
                <a:sym typeface="Red Hat Display Bold"/>
              </a:rPr>
              <a:t>Fuel &amp; Efficiency Analysis</a:t>
            </a:r>
          </a:p>
        </p:txBody>
      </p:sp>
      <p:sp>
        <p:nvSpPr>
          <p:cNvPr name="TextBox 10" id="10"/>
          <p:cNvSpPr txBox="true"/>
          <p:nvPr/>
        </p:nvSpPr>
        <p:spPr>
          <a:xfrm rot="0">
            <a:off x="216964" y="1872881"/>
            <a:ext cx="8312636" cy="3876811"/>
          </a:xfrm>
          <a:prstGeom prst="rect">
            <a:avLst/>
          </a:prstGeom>
        </p:spPr>
        <p:txBody>
          <a:bodyPr anchor="t" rtlCol="false" tIns="0" lIns="0" bIns="0" rIns="0">
            <a:spAutoFit/>
          </a:bodyPr>
          <a:lstStyle/>
          <a:p>
            <a:pPr algn="l" marL="398438" indent="-199219" lvl="1">
              <a:lnSpc>
                <a:spcPts val="2583"/>
              </a:lnSpc>
              <a:spcBef>
                <a:spcPct val="0"/>
              </a:spcBef>
              <a:buFont typeface="Arial"/>
              <a:buChar char="•"/>
            </a:pPr>
            <a:r>
              <a:rPr lang="en-US" sz="1845">
                <a:solidFill>
                  <a:srgbClr val="000000"/>
                </a:solidFill>
                <a:latin typeface="Roboto Slab"/>
                <a:ea typeface="Roboto Slab"/>
                <a:cs typeface="Roboto Slab"/>
                <a:sym typeface="Roboto Slab"/>
              </a:rPr>
              <a:t>Insight: </a:t>
            </a:r>
            <a:r>
              <a:rPr lang="en-US" sz="1845">
                <a:solidFill>
                  <a:srgbClr val="000000"/>
                </a:solidFill>
                <a:latin typeface="Roboto Slab"/>
                <a:ea typeface="Roboto Slab"/>
                <a:cs typeface="Roboto Slab"/>
                <a:sym typeface="Roboto Slab"/>
              </a:rPr>
              <a:t>This metric highlights overall fuel efficiency. A value of 7.74 liters suggests moderate fuel usage, but outliers (e.g., values like 19.9 liters) indicate potential inefficiencies in specific vehicles or routes</a:t>
            </a:r>
          </a:p>
          <a:p>
            <a:pPr algn="l">
              <a:lnSpc>
                <a:spcPts val="2583"/>
              </a:lnSpc>
              <a:spcBef>
                <a:spcPct val="0"/>
              </a:spcBef>
            </a:pPr>
          </a:p>
          <a:p>
            <a:pPr algn="l" marL="398438" indent="-199219" lvl="1">
              <a:lnSpc>
                <a:spcPts val="2583"/>
              </a:lnSpc>
              <a:spcBef>
                <a:spcPct val="0"/>
              </a:spcBef>
              <a:buFont typeface="Arial"/>
              <a:buChar char="•"/>
            </a:pPr>
            <a:r>
              <a:rPr lang="en-US" sz="1845">
                <a:solidFill>
                  <a:srgbClr val="000000"/>
                </a:solidFill>
                <a:latin typeface="Roboto Slab"/>
                <a:ea typeface="Roboto Slab"/>
                <a:cs typeface="Roboto Slab"/>
                <a:sym typeface="Roboto Slab"/>
              </a:rPr>
              <a:t>Project Impact: Identifies opportunities for fuel optimization, such as adopting fuel-efficient vehicles or optimizing routes. It prompts discussions on sustainability and cost reduction strategies.</a:t>
            </a:r>
          </a:p>
          <a:p>
            <a:pPr algn="l">
              <a:lnSpc>
                <a:spcPts val="2583"/>
              </a:lnSpc>
              <a:spcBef>
                <a:spcPct val="0"/>
              </a:spcBef>
            </a:pPr>
          </a:p>
          <a:p>
            <a:pPr algn="l" marL="398438" indent="-199219" lvl="1">
              <a:lnSpc>
                <a:spcPts val="2583"/>
              </a:lnSpc>
              <a:spcBef>
                <a:spcPct val="0"/>
              </a:spcBef>
              <a:buFont typeface="Arial"/>
              <a:buChar char="•"/>
            </a:pPr>
            <a:r>
              <a:rPr lang="en-US" sz="1845">
                <a:solidFill>
                  <a:srgbClr val="000000"/>
                </a:solidFill>
                <a:latin typeface="Roboto Slab"/>
                <a:ea typeface="Roboto Slab"/>
                <a:cs typeface="Roboto Slab"/>
                <a:sym typeface="Roboto Slab"/>
              </a:rPr>
              <a:t>Discussion Points: Are high fuel consumption rates tied to specific vehicle types or routes? Can alternative fuels or hybrid vehicles reduce costs?</a:t>
            </a:r>
          </a:p>
          <a:p>
            <a:pPr algn="l">
              <a:lnSpc>
                <a:spcPts val="2583"/>
              </a:lnSpc>
              <a:spcBef>
                <a:spcPct val="0"/>
              </a:spcBef>
            </a:pPr>
          </a:p>
        </p:txBody>
      </p:sp>
      <p:sp>
        <p:nvSpPr>
          <p:cNvPr name="TextBox 11" id="11"/>
          <p:cNvSpPr txBox="true"/>
          <p:nvPr/>
        </p:nvSpPr>
        <p:spPr>
          <a:xfrm rot="0">
            <a:off x="8729625" y="1477981"/>
            <a:ext cx="7950769" cy="406624"/>
          </a:xfrm>
          <a:prstGeom prst="rect">
            <a:avLst/>
          </a:prstGeom>
        </p:spPr>
        <p:txBody>
          <a:bodyPr anchor="t" rtlCol="false" tIns="0" lIns="0" bIns="0" rIns="0">
            <a:spAutoFit/>
          </a:bodyPr>
          <a:lstStyle/>
          <a:p>
            <a:pPr algn="just">
              <a:lnSpc>
                <a:spcPts val="3312"/>
              </a:lnSpc>
              <a:spcBef>
                <a:spcPct val="0"/>
              </a:spcBef>
            </a:pPr>
            <a:r>
              <a:rPr lang="en-US" b="true" sz="2366">
                <a:solidFill>
                  <a:srgbClr val="292562"/>
                </a:solidFill>
                <a:latin typeface="Roboto Slab Bold"/>
                <a:ea typeface="Roboto Slab Bold"/>
                <a:cs typeface="Roboto Slab Bold"/>
                <a:sym typeface="Roboto Slab Bold"/>
              </a:rPr>
              <a:t>C</a:t>
            </a:r>
            <a:r>
              <a:rPr lang="en-US" b="true" sz="2366">
                <a:solidFill>
                  <a:srgbClr val="292562"/>
                </a:solidFill>
                <a:latin typeface="Roboto Slab Bold"/>
                <a:ea typeface="Roboto Slab Bold"/>
                <a:cs typeface="Roboto Slab Bold"/>
                <a:sym typeface="Roboto Slab Bold"/>
              </a:rPr>
              <a:t>ost efficiency vary across different delay categories</a:t>
            </a:r>
          </a:p>
        </p:txBody>
      </p:sp>
      <p:sp>
        <p:nvSpPr>
          <p:cNvPr name="TextBox 12" id="12"/>
          <p:cNvSpPr txBox="true"/>
          <p:nvPr/>
        </p:nvSpPr>
        <p:spPr>
          <a:xfrm rot="0">
            <a:off x="8729625" y="2049944"/>
            <a:ext cx="8876156" cy="3543935"/>
          </a:xfrm>
          <a:prstGeom prst="rect">
            <a:avLst/>
          </a:prstGeom>
        </p:spPr>
        <p:txBody>
          <a:bodyPr anchor="t" rtlCol="false" tIns="0" lIns="0" bIns="0" rIns="0">
            <a:spAutoFit/>
          </a:bodyPr>
          <a:lstStyle/>
          <a:p>
            <a:pPr algn="l" marL="399416" indent="-199708" lvl="1">
              <a:lnSpc>
                <a:spcPts val="2590"/>
              </a:lnSpc>
              <a:spcBef>
                <a:spcPct val="0"/>
              </a:spcBef>
              <a:buFont typeface="Arial"/>
              <a:buChar char="•"/>
            </a:pPr>
            <a:r>
              <a:rPr lang="en-US" sz="1850">
                <a:solidFill>
                  <a:srgbClr val="000000"/>
                </a:solidFill>
                <a:latin typeface="Roboto Slab"/>
                <a:ea typeface="Roboto Slab"/>
                <a:cs typeface="Roboto Slab"/>
                <a:sym typeface="Roboto Slab"/>
              </a:rPr>
              <a:t>Insight: Costs are </a:t>
            </a:r>
            <a:r>
              <a:rPr lang="en-US" sz="1850">
                <a:solidFill>
                  <a:srgbClr val="000000"/>
                </a:solidFill>
                <a:latin typeface="Roboto Slab"/>
                <a:ea typeface="Roboto Slab"/>
                <a:cs typeface="Roboto Slab"/>
                <a:sym typeface="Roboto Slab"/>
              </a:rPr>
              <a:t>highest for Early deliveries, possibly due to expedited efforts, and Very Late deliveries, likely due to penalties or inefficiencies. On-Time and Late categories show slightly lower costs, indicating better cost efficiency.</a:t>
            </a:r>
          </a:p>
          <a:p>
            <a:pPr algn="l">
              <a:lnSpc>
                <a:spcPts val="2590"/>
              </a:lnSpc>
              <a:spcBef>
                <a:spcPct val="0"/>
              </a:spcBef>
            </a:pPr>
          </a:p>
          <a:p>
            <a:pPr algn="l" marL="399416" indent="-199708" lvl="1">
              <a:lnSpc>
                <a:spcPts val="2590"/>
              </a:lnSpc>
              <a:spcBef>
                <a:spcPct val="0"/>
              </a:spcBef>
              <a:buFont typeface="Arial"/>
              <a:buChar char="•"/>
            </a:pPr>
            <a:r>
              <a:rPr lang="en-US" sz="1850">
                <a:solidFill>
                  <a:srgbClr val="000000"/>
                </a:solidFill>
                <a:latin typeface="Roboto Slab"/>
                <a:ea typeface="Roboto Slab"/>
                <a:cs typeface="Roboto Slab"/>
                <a:sym typeface="Roboto Slab"/>
              </a:rPr>
              <a:t>Project Impact: Highlights the financial burden of delays, guiding strategies to prioritize on-time deliveries or recover costs for early shipments.</a:t>
            </a:r>
          </a:p>
          <a:p>
            <a:pPr algn="l">
              <a:lnSpc>
                <a:spcPts val="2590"/>
              </a:lnSpc>
              <a:spcBef>
                <a:spcPct val="0"/>
              </a:spcBef>
            </a:pPr>
          </a:p>
          <a:p>
            <a:pPr algn="l" marL="399416" indent="-199708" lvl="1">
              <a:lnSpc>
                <a:spcPts val="2590"/>
              </a:lnSpc>
              <a:spcBef>
                <a:spcPct val="0"/>
              </a:spcBef>
              <a:buFont typeface="Arial"/>
              <a:buChar char="•"/>
            </a:pPr>
            <a:r>
              <a:rPr lang="en-US" sz="1850">
                <a:solidFill>
                  <a:srgbClr val="000000"/>
                </a:solidFill>
                <a:latin typeface="Roboto Slab"/>
                <a:ea typeface="Roboto Slab"/>
                <a:cs typeface="Roboto Slab"/>
                <a:sym typeface="Roboto Slab"/>
              </a:rPr>
              <a:t>Discussion Points: Why are early deliveries costly? Can process improvements reduce Very Late delivery costs?</a:t>
            </a:r>
          </a:p>
          <a:p>
            <a:pPr algn="l">
              <a:lnSpc>
                <a:spcPts val="2590"/>
              </a:lnSpc>
              <a:spcBef>
                <a:spcPct val="0"/>
              </a:spcBef>
            </a:pPr>
          </a:p>
        </p:txBody>
      </p:sp>
      <p:sp>
        <p:nvSpPr>
          <p:cNvPr name="Freeform 13" id="13"/>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1"/>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4260936" y="-5298203"/>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621351" y="9283343"/>
            <a:ext cx="3242701" cy="1827704"/>
          </a:xfrm>
          <a:custGeom>
            <a:avLst/>
            <a:gdLst/>
            <a:ahLst/>
            <a:cxnLst/>
            <a:rect r="r" b="b" t="t" l="l"/>
            <a:pathLst>
              <a:path h="1827704" w="3242701">
                <a:moveTo>
                  <a:pt x="0" y="0"/>
                </a:moveTo>
                <a:lnTo>
                  <a:pt x="3242702" y="0"/>
                </a:lnTo>
                <a:lnTo>
                  <a:pt x="3242702"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6598242"/>
            <a:ext cx="6776553" cy="3345923"/>
          </a:xfrm>
          <a:custGeom>
            <a:avLst/>
            <a:gdLst/>
            <a:ahLst/>
            <a:cxnLst/>
            <a:rect r="r" b="b" t="t" l="l"/>
            <a:pathLst>
              <a:path h="3345923" w="6776553">
                <a:moveTo>
                  <a:pt x="0" y="0"/>
                </a:moveTo>
                <a:lnTo>
                  <a:pt x="6776553" y="0"/>
                </a:lnTo>
                <a:lnTo>
                  <a:pt x="6776553" y="3345923"/>
                </a:lnTo>
                <a:lnTo>
                  <a:pt x="0" y="3345923"/>
                </a:lnTo>
                <a:lnTo>
                  <a:pt x="0" y="0"/>
                </a:lnTo>
                <a:close/>
              </a:path>
            </a:pathLst>
          </a:custGeom>
          <a:blipFill>
            <a:blip r:embed="rId8"/>
            <a:stretch>
              <a:fillRect l="0" t="0" r="0" b="0"/>
            </a:stretch>
          </a:blipFill>
        </p:spPr>
      </p:sp>
      <p:sp>
        <p:nvSpPr>
          <p:cNvPr name="Freeform 6" id="6"/>
          <p:cNvSpPr/>
          <p:nvPr/>
        </p:nvSpPr>
        <p:spPr>
          <a:xfrm flipH="false" flipV="false" rot="0">
            <a:off x="8929650" y="6174806"/>
            <a:ext cx="6821931" cy="3956720"/>
          </a:xfrm>
          <a:custGeom>
            <a:avLst/>
            <a:gdLst/>
            <a:ahLst/>
            <a:cxnLst/>
            <a:rect r="r" b="b" t="t" l="l"/>
            <a:pathLst>
              <a:path h="3956720" w="6821931">
                <a:moveTo>
                  <a:pt x="0" y="0"/>
                </a:moveTo>
                <a:lnTo>
                  <a:pt x="6821931" y="0"/>
                </a:lnTo>
                <a:lnTo>
                  <a:pt x="6821931" y="3956721"/>
                </a:lnTo>
                <a:lnTo>
                  <a:pt x="0" y="3956721"/>
                </a:lnTo>
                <a:lnTo>
                  <a:pt x="0" y="0"/>
                </a:lnTo>
                <a:close/>
              </a:path>
            </a:pathLst>
          </a:custGeom>
          <a:blipFill>
            <a:blip r:embed="rId9"/>
            <a:stretch>
              <a:fillRect l="0" t="0" r="0" b="0"/>
            </a:stretch>
          </a:blipFill>
        </p:spPr>
      </p:sp>
      <p:sp>
        <p:nvSpPr>
          <p:cNvPr name="TextBox 7" id="7"/>
          <p:cNvSpPr txBox="true"/>
          <p:nvPr/>
        </p:nvSpPr>
        <p:spPr>
          <a:xfrm rot="0">
            <a:off x="1190738" y="1702985"/>
            <a:ext cx="6919966" cy="780765"/>
          </a:xfrm>
          <a:prstGeom prst="rect">
            <a:avLst/>
          </a:prstGeom>
        </p:spPr>
        <p:txBody>
          <a:bodyPr anchor="t" rtlCol="false" tIns="0" lIns="0" bIns="0" rIns="0">
            <a:spAutoFit/>
          </a:bodyPr>
          <a:lstStyle/>
          <a:p>
            <a:pPr algn="l">
              <a:lnSpc>
                <a:spcPts val="3165"/>
              </a:lnSpc>
            </a:pPr>
            <a:r>
              <a:rPr lang="en-US" sz="2261" b="true">
                <a:solidFill>
                  <a:srgbClr val="292562"/>
                </a:solidFill>
                <a:latin typeface="Canva Sans Bold"/>
                <a:ea typeface="Canva Sans Bold"/>
                <a:cs typeface="Canva Sans Bold"/>
                <a:sym typeface="Canva Sans Bold"/>
              </a:rPr>
              <a:t>During which hour of the day do deliveries experience the highest average delay</a:t>
            </a:r>
          </a:p>
        </p:txBody>
      </p:sp>
      <p:sp>
        <p:nvSpPr>
          <p:cNvPr name="TextBox 8" id="8"/>
          <p:cNvSpPr txBox="true"/>
          <p:nvPr/>
        </p:nvSpPr>
        <p:spPr>
          <a:xfrm rot="0">
            <a:off x="5027426" y="87774"/>
            <a:ext cx="7804448" cy="1979290"/>
          </a:xfrm>
          <a:prstGeom prst="rect">
            <a:avLst/>
          </a:prstGeom>
        </p:spPr>
        <p:txBody>
          <a:bodyPr anchor="t" rtlCol="false" tIns="0" lIns="0" bIns="0" rIns="0">
            <a:spAutoFit/>
          </a:bodyPr>
          <a:lstStyle/>
          <a:p>
            <a:pPr algn="ctr">
              <a:lnSpc>
                <a:spcPts val="7980"/>
              </a:lnSpc>
              <a:spcBef>
                <a:spcPct val="0"/>
              </a:spcBef>
            </a:pPr>
            <a:r>
              <a:rPr lang="en-US" b="true" sz="5700">
                <a:solidFill>
                  <a:srgbClr val="2D2261"/>
                </a:solidFill>
                <a:latin typeface="Red Hat Display Bold"/>
                <a:ea typeface="Red Hat Display Bold"/>
                <a:cs typeface="Red Hat Display Bold"/>
                <a:sym typeface="Red Hat Display Bold"/>
              </a:rPr>
              <a:t>D</a:t>
            </a:r>
            <a:r>
              <a:rPr lang="en-US" b="true" sz="5700">
                <a:solidFill>
                  <a:srgbClr val="2D2261"/>
                </a:solidFill>
                <a:latin typeface="Red Hat Display Bold"/>
                <a:ea typeface="Red Hat Display Bold"/>
                <a:cs typeface="Red Hat Display Bold"/>
                <a:sym typeface="Red Hat Display Bold"/>
              </a:rPr>
              <a:t>elays &amp; Time Analysis</a:t>
            </a:r>
          </a:p>
          <a:p>
            <a:pPr algn="ctr">
              <a:lnSpc>
                <a:spcPts val="7980"/>
              </a:lnSpc>
              <a:spcBef>
                <a:spcPct val="0"/>
              </a:spcBef>
            </a:pPr>
          </a:p>
        </p:txBody>
      </p:sp>
      <p:sp>
        <p:nvSpPr>
          <p:cNvPr name="TextBox 9" id="9"/>
          <p:cNvSpPr txBox="true"/>
          <p:nvPr/>
        </p:nvSpPr>
        <p:spPr>
          <a:xfrm rot="0">
            <a:off x="701231" y="2736480"/>
            <a:ext cx="7238713" cy="3990351"/>
          </a:xfrm>
          <a:prstGeom prst="rect">
            <a:avLst/>
          </a:prstGeom>
        </p:spPr>
        <p:txBody>
          <a:bodyPr anchor="t" rtlCol="false" tIns="0" lIns="0" bIns="0" rIns="0">
            <a:spAutoFit/>
          </a:bodyPr>
          <a:lstStyle/>
          <a:p>
            <a:pPr algn="l" marL="410112" indent="-205056" lvl="1">
              <a:lnSpc>
                <a:spcPts val="2659"/>
              </a:lnSpc>
              <a:spcBef>
                <a:spcPct val="0"/>
              </a:spcBef>
              <a:buFont typeface="Arial"/>
              <a:buChar char="•"/>
            </a:pPr>
            <a:r>
              <a:rPr lang="en-US" sz="1899">
                <a:solidFill>
                  <a:srgbClr val="000000"/>
                </a:solidFill>
                <a:latin typeface="Roboto Slab"/>
                <a:ea typeface="Roboto Slab"/>
                <a:cs typeface="Roboto Slab"/>
                <a:sym typeface="Roboto Slab"/>
              </a:rPr>
              <a:t>Insig</a:t>
            </a:r>
            <a:r>
              <a:rPr lang="en-US" sz="1899">
                <a:solidFill>
                  <a:srgbClr val="000000"/>
                </a:solidFill>
                <a:latin typeface="Roboto Slab"/>
                <a:ea typeface="Roboto Slab"/>
                <a:cs typeface="Roboto Slab"/>
                <a:sym typeface="Roboto Slab"/>
              </a:rPr>
              <a:t>ht: Peak delays at 10:00 AM suggest morning traffic or operational bottlenecks, such as warehouse processing delays.</a:t>
            </a:r>
          </a:p>
          <a:p>
            <a:pPr algn="l">
              <a:lnSpc>
                <a:spcPts val="2659"/>
              </a:lnSpc>
              <a:spcBef>
                <a:spcPct val="0"/>
              </a:spcBef>
            </a:pPr>
          </a:p>
          <a:p>
            <a:pPr algn="l" marL="410112" indent="-205056" lvl="1">
              <a:lnSpc>
                <a:spcPts val="2659"/>
              </a:lnSpc>
              <a:spcBef>
                <a:spcPct val="0"/>
              </a:spcBef>
              <a:buFont typeface="Arial"/>
              <a:buChar char="•"/>
            </a:pPr>
            <a:r>
              <a:rPr lang="en-US" sz="1899">
                <a:solidFill>
                  <a:srgbClr val="000000"/>
                </a:solidFill>
                <a:latin typeface="Roboto Slab"/>
                <a:ea typeface="Roboto Slab"/>
                <a:cs typeface="Roboto Slab"/>
                <a:sym typeface="Roboto Slab"/>
              </a:rPr>
              <a:t>Project Impact: Informs scheduling adjustments or route planning to avoid peak delay hours, improving delivery reliability.</a:t>
            </a:r>
          </a:p>
          <a:p>
            <a:pPr algn="l">
              <a:lnSpc>
                <a:spcPts val="2659"/>
              </a:lnSpc>
              <a:spcBef>
                <a:spcPct val="0"/>
              </a:spcBef>
            </a:pPr>
          </a:p>
          <a:p>
            <a:pPr algn="l" marL="410112" indent="-205056" lvl="1">
              <a:lnSpc>
                <a:spcPts val="2659"/>
              </a:lnSpc>
              <a:spcBef>
                <a:spcPct val="0"/>
              </a:spcBef>
              <a:buFont typeface="Arial"/>
              <a:buChar char="•"/>
            </a:pPr>
            <a:r>
              <a:rPr lang="en-US" sz="1899">
                <a:solidFill>
                  <a:srgbClr val="000000"/>
                </a:solidFill>
                <a:latin typeface="Roboto Slab"/>
                <a:ea typeface="Roboto Slab"/>
                <a:cs typeface="Roboto Slab"/>
                <a:sym typeface="Roboto Slab"/>
              </a:rPr>
              <a:t>Discussion Points: Are 10:00 AM delays due to traffic, staffing, or warehouse issues? Can deliveries be rescheduled to off-peak hours?</a:t>
            </a:r>
          </a:p>
          <a:p>
            <a:pPr algn="l">
              <a:lnSpc>
                <a:spcPts val="2659"/>
              </a:lnSpc>
              <a:spcBef>
                <a:spcPct val="0"/>
              </a:spcBef>
            </a:pPr>
          </a:p>
        </p:txBody>
      </p:sp>
      <p:sp>
        <p:nvSpPr>
          <p:cNvPr name="TextBox 10" id="10"/>
          <p:cNvSpPr txBox="true"/>
          <p:nvPr/>
        </p:nvSpPr>
        <p:spPr>
          <a:xfrm rot="0">
            <a:off x="9219762" y="1884228"/>
            <a:ext cx="6531819" cy="406624"/>
          </a:xfrm>
          <a:prstGeom prst="rect">
            <a:avLst/>
          </a:prstGeom>
        </p:spPr>
        <p:txBody>
          <a:bodyPr anchor="t" rtlCol="false" tIns="0" lIns="0" bIns="0" rIns="0">
            <a:spAutoFit/>
          </a:bodyPr>
          <a:lstStyle/>
          <a:p>
            <a:pPr algn="l">
              <a:lnSpc>
                <a:spcPts val="3312"/>
              </a:lnSpc>
              <a:spcBef>
                <a:spcPct val="0"/>
              </a:spcBef>
            </a:pPr>
            <a:r>
              <a:rPr lang="en-US" b="true" sz="2366">
                <a:solidFill>
                  <a:srgbClr val="292562"/>
                </a:solidFill>
                <a:latin typeface="Roboto Slab Bold"/>
                <a:ea typeface="Roboto Slab Bold"/>
                <a:cs typeface="Roboto Slab Bold"/>
                <a:sym typeface="Roboto Slab Bold"/>
              </a:rPr>
              <a:t>ETA</a:t>
            </a:r>
            <a:r>
              <a:rPr lang="en-US" b="true" sz="2366">
                <a:solidFill>
                  <a:srgbClr val="292562"/>
                </a:solidFill>
                <a:latin typeface="Roboto Slab Bold"/>
                <a:ea typeface="Roboto Slab Bold"/>
                <a:cs typeface="Roboto Slab Bold"/>
                <a:sym typeface="Roboto Slab Bold"/>
              </a:rPr>
              <a:t> Variation by Weekday</a:t>
            </a:r>
          </a:p>
        </p:txBody>
      </p:sp>
      <p:sp>
        <p:nvSpPr>
          <p:cNvPr name="TextBox 11" id="11"/>
          <p:cNvSpPr txBox="true"/>
          <p:nvPr/>
        </p:nvSpPr>
        <p:spPr>
          <a:xfrm rot="0">
            <a:off x="8929650" y="2478154"/>
            <a:ext cx="7415771" cy="3867785"/>
          </a:xfrm>
          <a:prstGeom prst="rect">
            <a:avLst/>
          </a:prstGeom>
        </p:spPr>
        <p:txBody>
          <a:bodyPr anchor="t" rtlCol="false" tIns="0" lIns="0" bIns="0" rIns="0">
            <a:spAutoFit/>
          </a:bodyPr>
          <a:lstStyle/>
          <a:p>
            <a:pPr algn="l" marL="399416" indent="-199708" lvl="1">
              <a:lnSpc>
                <a:spcPts val="2590"/>
              </a:lnSpc>
              <a:spcBef>
                <a:spcPct val="0"/>
              </a:spcBef>
              <a:buFont typeface="Arial"/>
              <a:buChar char="•"/>
            </a:pPr>
            <a:r>
              <a:rPr lang="en-US" sz="1850">
                <a:solidFill>
                  <a:srgbClr val="000000"/>
                </a:solidFill>
                <a:latin typeface="Roboto Slab"/>
                <a:ea typeface="Roboto Slab"/>
                <a:cs typeface="Roboto Slab"/>
                <a:sym typeface="Roboto Slab"/>
              </a:rPr>
              <a:t>Insig</a:t>
            </a:r>
            <a:r>
              <a:rPr lang="en-US" sz="1850">
                <a:solidFill>
                  <a:srgbClr val="000000"/>
                </a:solidFill>
                <a:latin typeface="Roboto Slab"/>
                <a:ea typeface="Roboto Slab"/>
                <a:cs typeface="Roboto Slab"/>
                <a:sym typeface="Roboto Slab"/>
              </a:rPr>
              <a:t>ht: A significant 78.51% of deliveries are classified as High Risk, indicating substantial risk exposure, possibly due to factors like route risks or cargo conditions.</a:t>
            </a:r>
          </a:p>
          <a:p>
            <a:pPr algn="l">
              <a:lnSpc>
                <a:spcPts val="2590"/>
              </a:lnSpc>
              <a:spcBef>
                <a:spcPct val="0"/>
              </a:spcBef>
            </a:pPr>
          </a:p>
          <a:p>
            <a:pPr algn="l" marL="399416" indent="-199708" lvl="1">
              <a:lnSpc>
                <a:spcPts val="2590"/>
              </a:lnSpc>
              <a:spcBef>
                <a:spcPct val="0"/>
              </a:spcBef>
              <a:buFont typeface="Arial"/>
              <a:buChar char="•"/>
            </a:pPr>
            <a:r>
              <a:rPr lang="en-US" sz="1850">
                <a:solidFill>
                  <a:srgbClr val="000000"/>
                </a:solidFill>
                <a:latin typeface="Roboto Slab"/>
                <a:ea typeface="Roboto Slab"/>
                <a:cs typeface="Roboto Slab"/>
                <a:sym typeface="Roboto Slab"/>
              </a:rPr>
              <a:t>Project Impact: Highlights the need for enhanced risk management, such as better route planning or cargo monitoring, to reduce high-risk cases.</a:t>
            </a:r>
          </a:p>
          <a:p>
            <a:pPr algn="l">
              <a:lnSpc>
                <a:spcPts val="2590"/>
              </a:lnSpc>
              <a:spcBef>
                <a:spcPct val="0"/>
              </a:spcBef>
            </a:pPr>
          </a:p>
          <a:p>
            <a:pPr algn="l" marL="399416" indent="-199708" lvl="1">
              <a:lnSpc>
                <a:spcPts val="2590"/>
              </a:lnSpc>
              <a:spcBef>
                <a:spcPct val="0"/>
              </a:spcBef>
              <a:buFont typeface="Arial"/>
              <a:buChar char="•"/>
            </a:pPr>
            <a:r>
              <a:rPr lang="en-US" sz="1850">
                <a:solidFill>
                  <a:srgbClr val="000000"/>
                </a:solidFill>
                <a:latin typeface="Roboto Slab"/>
                <a:ea typeface="Roboto Slab"/>
                <a:cs typeface="Roboto Slab"/>
                <a:sym typeface="Roboto Slab"/>
              </a:rPr>
              <a:t>Discussion Points: What factors (e.g., route, weather, cargo) drive high-risk classifications? Can targeted interventions lower risk levels?</a:t>
            </a:r>
          </a:p>
          <a:p>
            <a:pPr algn="l">
              <a:lnSpc>
                <a:spcPts val="2590"/>
              </a:lnSpc>
              <a:spcBef>
                <a:spcPct val="0"/>
              </a:spcBef>
            </a:pPr>
          </a:p>
        </p:txBody>
      </p:sp>
      <p:sp>
        <p:nvSpPr>
          <p:cNvPr name="Freeform 12" id="12"/>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0"/>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4260936" y="-5298203"/>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621351" y="9283343"/>
            <a:ext cx="3242701" cy="1827704"/>
          </a:xfrm>
          <a:custGeom>
            <a:avLst/>
            <a:gdLst/>
            <a:ahLst/>
            <a:cxnLst/>
            <a:rect r="r" b="b" t="t" l="l"/>
            <a:pathLst>
              <a:path h="1827704" w="3242701">
                <a:moveTo>
                  <a:pt x="0" y="0"/>
                </a:moveTo>
                <a:lnTo>
                  <a:pt x="3242702" y="0"/>
                </a:lnTo>
                <a:lnTo>
                  <a:pt x="3242702"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33395" y="6354691"/>
            <a:ext cx="6316324" cy="3789795"/>
          </a:xfrm>
          <a:custGeom>
            <a:avLst/>
            <a:gdLst/>
            <a:ahLst/>
            <a:cxnLst/>
            <a:rect r="r" b="b" t="t" l="l"/>
            <a:pathLst>
              <a:path h="3789795" w="6316324">
                <a:moveTo>
                  <a:pt x="0" y="0"/>
                </a:moveTo>
                <a:lnTo>
                  <a:pt x="6316325" y="0"/>
                </a:lnTo>
                <a:lnTo>
                  <a:pt x="6316325" y="3789794"/>
                </a:lnTo>
                <a:lnTo>
                  <a:pt x="0" y="3789794"/>
                </a:lnTo>
                <a:lnTo>
                  <a:pt x="0" y="0"/>
                </a:lnTo>
                <a:close/>
              </a:path>
            </a:pathLst>
          </a:custGeom>
          <a:blipFill>
            <a:blip r:embed="rId8"/>
            <a:stretch>
              <a:fillRect l="0" t="0" r="0" b="0"/>
            </a:stretch>
          </a:blipFill>
        </p:spPr>
      </p:sp>
      <p:sp>
        <p:nvSpPr>
          <p:cNvPr name="Freeform 6" id="6"/>
          <p:cNvSpPr/>
          <p:nvPr/>
        </p:nvSpPr>
        <p:spPr>
          <a:xfrm flipH="false" flipV="false" rot="0">
            <a:off x="9526378" y="6354691"/>
            <a:ext cx="6553849" cy="3932309"/>
          </a:xfrm>
          <a:custGeom>
            <a:avLst/>
            <a:gdLst/>
            <a:ahLst/>
            <a:cxnLst/>
            <a:rect r="r" b="b" t="t" l="l"/>
            <a:pathLst>
              <a:path h="3932309" w="6553849">
                <a:moveTo>
                  <a:pt x="0" y="0"/>
                </a:moveTo>
                <a:lnTo>
                  <a:pt x="6553849" y="0"/>
                </a:lnTo>
                <a:lnTo>
                  <a:pt x="6553849" y="3932309"/>
                </a:lnTo>
                <a:lnTo>
                  <a:pt x="0" y="3932309"/>
                </a:lnTo>
                <a:lnTo>
                  <a:pt x="0" y="0"/>
                </a:lnTo>
                <a:close/>
              </a:path>
            </a:pathLst>
          </a:custGeom>
          <a:blipFill>
            <a:blip r:embed="rId9"/>
            <a:stretch>
              <a:fillRect l="0" t="0" r="0" b="0"/>
            </a:stretch>
          </a:blipFill>
        </p:spPr>
      </p:sp>
      <p:sp>
        <p:nvSpPr>
          <p:cNvPr name="TextBox 7" id="7"/>
          <p:cNvSpPr txBox="true"/>
          <p:nvPr/>
        </p:nvSpPr>
        <p:spPr>
          <a:xfrm rot="0">
            <a:off x="1215587" y="1280325"/>
            <a:ext cx="7149551" cy="820226"/>
          </a:xfrm>
          <a:prstGeom prst="rect">
            <a:avLst/>
          </a:prstGeom>
        </p:spPr>
        <p:txBody>
          <a:bodyPr anchor="t" rtlCol="false" tIns="0" lIns="0" bIns="0" rIns="0">
            <a:spAutoFit/>
          </a:bodyPr>
          <a:lstStyle/>
          <a:p>
            <a:pPr algn="l">
              <a:lnSpc>
                <a:spcPts val="3360"/>
              </a:lnSpc>
            </a:pPr>
            <a:r>
              <a:rPr lang="en-US" sz="2400" b="true">
                <a:solidFill>
                  <a:srgbClr val="292562"/>
                </a:solidFill>
                <a:latin typeface="Canva Sans Bold"/>
                <a:ea typeface="Canva Sans Bold"/>
                <a:cs typeface="Canva Sans Bold"/>
                <a:sym typeface="Canva Sans Bold"/>
              </a:rPr>
              <a:t>How does traffic congestion correlate with delivery time deviation</a:t>
            </a:r>
          </a:p>
        </p:txBody>
      </p:sp>
      <p:sp>
        <p:nvSpPr>
          <p:cNvPr name="TextBox 8" id="8"/>
          <p:cNvSpPr txBox="true"/>
          <p:nvPr/>
        </p:nvSpPr>
        <p:spPr>
          <a:xfrm rot="0">
            <a:off x="3791557" y="78249"/>
            <a:ext cx="9718576" cy="979288"/>
          </a:xfrm>
          <a:prstGeom prst="rect">
            <a:avLst/>
          </a:prstGeom>
        </p:spPr>
        <p:txBody>
          <a:bodyPr anchor="t" rtlCol="false" tIns="0" lIns="0" bIns="0" rIns="0">
            <a:spAutoFit/>
          </a:bodyPr>
          <a:lstStyle/>
          <a:p>
            <a:pPr algn="ctr">
              <a:lnSpc>
                <a:spcPts val="7973"/>
              </a:lnSpc>
              <a:spcBef>
                <a:spcPct val="0"/>
              </a:spcBef>
            </a:pPr>
            <a:r>
              <a:rPr lang="en-US" b="true" sz="5695">
                <a:solidFill>
                  <a:srgbClr val="2D2261"/>
                </a:solidFill>
                <a:latin typeface="Red Hat Display Bold"/>
                <a:ea typeface="Red Hat Display Bold"/>
                <a:cs typeface="Red Hat Display Bold"/>
                <a:sym typeface="Red Hat Display Bold"/>
              </a:rPr>
              <a:t>Risk</a:t>
            </a:r>
            <a:r>
              <a:rPr lang="en-US" b="true" sz="5695">
                <a:solidFill>
                  <a:srgbClr val="2D2261"/>
                </a:solidFill>
                <a:latin typeface="Red Hat Display Bold"/>
                <a:ea typeface="Red Hat Display Bold"/>
                <a:cs typeface="Red Hat Display Bold"/>
                <a:sym typeface="Red Hat Display Bold"/>
              </a:rPr>
              <a:t> &amp; Performance Analysis</a:t>
            </a:r>
          </a:p>
        </p:txBody>
      </p:sp>
      <p:sp>
        <p:nvSpPr>
          <p:cNvPr name="TextBox 9" id="9"/>
          <p:cNvSpPr txBox="true"/>
          <p:nvPr/>
        </p:nvSpPr>
        <p:spPr>
          <a:xfrm rot="0">
            <a:off x="211501" y="2233224"/>
            <a:ext cx="8439344" cy="4507454"/>
          </a:xfrm>
          <a:prstGeom prst="rect">
            <a:avLst/>
          </a:prstGeom>
        </p:spPr>
        <p:txBody>
          <a:bodyPr anchor="t" rtlCol="false" tIns="0" lIns="0" bIns="0" rIns="0">
            <a:spAutoFit/>
          </a:bodyPr>
          <a:lstStyle/>
          <a:p>
            <a:pPr algn="l" marL="467678" indent="-233839" lvl="1">
              <a:lnSpc>
                <a:spcPts val="3032"/>
              </a:lnSpc>
              <a:spcBef>
                <a:spcPct val="0"/>
              </a:spcBef>
              <a:buFont typeface="Arial"/>
              <a:buChar char="•"/>
            </a:pPr>
            <a:r>
              <a:rPr lang="en-US" sz="2166">
                <a:solidFill>
                  <a:srgbClr val="000000"/>
                </a:solidFill>
                <a:latin typeface="Roboto Slab"/>
                <a:ea typeface="Roboto Slab"/>
                <a:cs typeface="Roboto Slab"/>
                <a:sym typeface="Roboto Slab"/>
              </a:rPr>
              <a:t>Insight: </a:t>
            </a:r>
            <a:r>
              <a:rPr lang="en-US" sz="2166">
                <a:solidFill>
                  <a:srgbClr val="000000"/>
                </a:solidFill>
                <a:latin typeface="Roboto Slab"/>
                <a:ea typeface="Roboto Slab"/>
                <a:cs typeface="Roboto Slab"/>
                <a:sym typeface="Roboto Slab"/>
              </a:rPr>
              <a:t>Th</a:t>
            </a:r>
            <a:r>
              <a:rPr lang="en-US" sz="2166">
                <a:solidFill>
                  <a:srgbClr val="000000"/>
                </a:solidFill>
                <a:latin typeface="Roboto Slab"/>
                <a:ea typeface="Roboto Slab"/>
                <a:cs typeface="Roboto Slab"/>
                <a:sym typeface="Roboto Slab"/>
              </a:rPr>
              <a:t>e</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we</a:t>
            </a:r>
            <a:r>
              <a:rPr lang="en-US" sz="2166">
                <a:solidFill>
                  <a:srgbClr val="000000"/>
                </a:solidFill>
                <a:latin typeface="Roboto Slab"/>
                <a:ea typeface="Roboto Slab"/>
                <a:cs typeface="Roboto Slab"/>
                <a:sym typeface="Roboto Slab"/>
              </a:rPr>
              <a:t>a</a:t>
            </a:r>
            <a:r>
              <a:rPr lang="en-US" sz="2166">
                <a:solidFill>
                  <a:srgbClr val="000000"/>
                </a:solidFill>
                <a:latin typeface="Roboto Slab"/>
                <a:ea typeface="Roboto Slab"/>
                <a:cs typeface="Roboto Slab"/>
                <a:sym typeface="Roboto Slab"/>
              </a:rPr>
              <a:t>k</a:t>
            </a:r>
            <a:r>
              <a:rPr lang="en-US" sz="2166">
                <a:solidFill>
                  <a:srgbClr val="000000"/>
                </a:solidFill>
                <a:latin typeface="Roboto Slab"/>
                <a:ea typeface="Roboto Slab"/>
                <a:cs typeface="Roboto Slab"/>
                <a:sym typeface="Roboto Slab"/>
              </a:rPr>
              <a:t> c</a:t>
            </a:r>
            <a:r>
              <a:rPr lang="en-US" sz="2166">
                <a:solidFill>
                  <a:srgbClr val="000000"/>
                </a:solidFill>
                <a:latin typeface="Roboto Slab"/>
                <a:ea typeface="Roboto Slab"/>
                <a:cs typeface="Roboto Slab"/>
                <a:sym typeface="Roboto Slab"/>
              </a:rPr>
              <a:t>or</a:t>
            </a:r>
            <a:r>
              <a:rPr lang="en-US" sz="2166">
                <a:solidFill>
                  <a:srgbClr val="000000"/>
                </a:solidFill>
                <a:latin typeface="Roboto Slab"/>
                <a:ea typeface="Roboto Slab"/>
                <a:cs typeface="Roboto Slab"/>
                <a:sym typeface="Roboto Slab"/>
              </a:rPr>
              <a:t>r</a:t>
            </a:r>
            <a:r>
              <a:rPr lang="en-US" sz="2166">
                <a:solidFill>
                  <a:srgbClr val="000000"/>
                </a:solidFill>
                <a:latin typeface="Roboto Slab"/>
                <a:ea typeface="Roboto Slab"/>
                <a:cs typeface="Roboto Slab"/>
                <a:sym typeface="Roboto Slab"/>
              </a:rPr>
              <a:t>ela</a:t>
            </a:r>
            <a:r>
              <a:rPr lang="en-US" sz="2166">
                <a:solidFill>
                  <a:srgbClr val="000000"/>
                </a:solidFill>
                <a:latin typeface="Roboto Slab"/>
                <a:ea typeface="Roboto Slab"/>
                <a:cs typeface="Roboto Slab"/>
                <a:sym typeface="Roboto Slab"/>
              </a:rPr>
              <a:t>t</a:t>
            </a:r>
            <a:r>
              <a:rPr lang="en-US" sz="2166">
                <a:solidFill>
                  <a:srgbClr val="000000"/>
                </a:solidFill>
                <a:latin typeface="Roboto Slab"/>
                <a:ea typeface="Roboto Slab"/>
                <a:cs typeface="Roboto Slab"/>
                <a:sym typeface="Roboto Slab"/>
              </a:rPr>
              <a:t>ion</a:t>
            </a:r>
            <a:r>
              <a:rPr lang="en-US" sz="2166">
                <a:solidFill>
                  <a:srgbClr val="000000"/>
                </a:solidFill>
                <a:latin typeface="Roboto Slab"/>
                <a:ea typeface="Roboto Slab"/>
                <a:cs typeface="Roboto Slab"/>
                <a:sym typeface="Roboto Slab"/>
              </a:rPr>
              <a:t> s</a:t>
            </a:r>
            <a:r>
              <a:rPr lang="en-US" sz="2166">
                <a:solidFill>
                  <a:srgbClr val="000000"/>
                </a:solidFill>
                <a:latin typeface="Roboto Slab"/>
                <a:ea typeface="Roboto Slab"/>
                <a:cs typeface="Roboto Slab"/>
                <a:sym typeface="Roboto Slab"/>
              </a:rPr>
              <a:t>uggest</a:t>
            </a:r>
            <a:r>
              <a:rPr lang="en-US" sz="2166">
                <a:solidFill>
                  <a:srgbClr val="000000"/>
                </a:solidFill>
                <a:latin typeface="Roboto Slab"/>
                <a:ea typeface="Roboto Slab"/>
                <a:cs typeface="Roboto Slab"/>
                <a:sym typeface="Roboto Slab"/>
              </a:rPr>
              <a:t>s t</a:t>
            </a:r>
            <a:r>
              <a:rPr lang="en-US" sz="2166">
                <a:solidFill>
                  <a:srgbClr val="000000"/>
                </a:solidFill>
                <a:latin typeface="Roboto Slab"/>
                <a:ea typeface="Roboto Slab"/>
                <a:cs typeface="Roboto Slab"/>
                <a:sym typeface="Roboto Slab"/>
              </a:rPr>
              <a:t>raffic cong</a:t>
            </a:r>
            <a:r>
              <a:rPr lang="en-US" sz="2166">
                <a:solidFill>
                  <a:srgbClr val="000000"/>
                </a:solidFill>
                <a:latin typeface="Roboto Slab"/>
                <a:ea typeface="Roboto Slab"/>
                <a:cs typeface="Roboto Slab"/>
                <a:sym typeface="Roboto Slab"/>
              </a:rPr>
              <a:t>e</a:t>
            </a:r>
            <a:r>
              <a:rPr lang="en-US" sz="2166">
                <a:solidFill>
                  <a:srgbClr val="000000"/>
                </a:solidFill>
                <a:latin typeface="Roboto Slab"/>
                <a:ea typeface="Roboto Slab"/>
                <a:cs typeface="Roboto Slab"/>
                <a:sym typeface="Roboto Slab"/>
              </a:rPr>
              <a:t>stion</a:t>
            </a:r>
            <a:r>
              <a:rPr lang="en-US" sz="2166">
                <a:solidFill>
                  <a:srgbClr val="000000"/>
                </a:solidFill>
                <a:latin typeface="Roboto Slab"/>
                <a:ea typeface="Roboto Slab"/>
                <a:cs typeface="Roboto Slab"/>
                <a:sym typeface="Roboto Slab"/>
              </a:rPr>
              <a:t> is</a:t>
            </a:r>
            <a:r>
              <a:rPr lang="en-US" sz="2166">
                <a:solidFill>
                  <a:srgbClr val="000000"/>
                </a:solidFill>
                <a:latin typeface="Roboto Slab"/>
                <a:ea typeface="Roboto Slab"/>
                <a:cs typeface="Roboto Slab"/>
                <a:sym typeface="Roboto Slab"/>
              </a:rPr>
              <a:t> no</a:t>
            </a:r>
            <a:r>
              <a:rPr lang="en-US" sz="2166">
                <a:solidFill>
                  <a:srgbClr val="000000"/>
                </a:solidFill>
                <a:latin typeface="Roboto Slab"/>
                <a:ea typeface="Roboto Slab"/>
                <a:cs typeface="Roboto Slab"/>
                <a:sym typeface="Roboto Slab"/>
              </a:rPr>
              <a:t>t</a:t>
            </a:r>
            <a:r>
              <a:rPr lang="en-US" sz="2166">
                <a:solidFill>
                  <a:srgbClr val="000000"/>
                </a:solidFill>
                <a:latin typeface="Roboto Slab"/>
                <a:ea typeface="Roboto Slab"/>
                <a:cs typeface="Roboto Slab"/>
                <a:sym typeface="Roboto Slab"/>
              </a:rPr>
              <a:t> a p</a:t>
            </a:r>
            <a:r>
              <a:rPr lang="en-US" sz="2166">
                <a:solidFill>
                  <a:srgbClr val="000000"/>
                </a:solidFill>
                <a:latin typeface="Roboto Slab"/>
                <a:ea typeface="Roboto Slab"/>
                <a:cs typeface="Roboto Slab"/>
                <a:sym typeface="Roboto Slab"/>
              </a:rPr>
              <a:t>ri</a:t>
            </a:r>
            <a:r>
              <a:rPr lang="en-US" sz="2166">
                <a:solidFill>
                  <a:srgbClr val="000000"/>
                </a:solidFill>
                <a:latin typeface="Roboto Slab"/>
                <a:ea typeface="Roboto Slab"/>
                <a:cs typeface="Roboto Slab"/>
                <a:sym typeface="Roboto Slab"/>
              </a:rPr>
              <a:t>mary dr</a:t>
            </a:r>
            <a:r>
              <a:rPr lang="en-US" sz="2166">
                <a:solidFill>
                  <a:srgbClr val="000000"/>
                </a:solidFill>
                <a:latin typeface="Roboto Slab"/>
                <a:ea typeface="Roboto Slab"/>
                <a:cs typeface="Roboto Slab"/>
                <a:sym typeface="Roboto Slab"/>
              </a:rPr>
              <a:t>i</a:t>
            </a:r>
            <a:r>
              <a:rPr lang="en-US" sz="2166">
                <a:solidFill>
                  <a:srgbClr val="000000"/>
                </a:solidFill>
                <a:latin typeface="Roboto Slab"/>
                <a:ea typeface="Roboto Slab"/>
                <a:cs typeface="Roboto Slab"/>
                <a:sym typeface="Roboto Slab"/>
              </a:rPr>
              <a:t>ver</a:t>
            </a:r>
            <a:r>
              <a:rPr lang="en-US" sz="2166">
                <a:solidFill>
                  <a:srgbClr val="000000"/>
                </a:solidFill>
                <a:latin typeface="Roboto Slab"/>
                <a:ea typeface="Roboto Slab"/>
                <a:cs typeface="Roboto Slab"/>
                <a:sym typeface="Roboto Slab"/>
              </a:rPr>
              <a:t> of del</a:t>
            </a:r>
            <a:r>
              <a:rPr lang="en-US" sz="2166">
                <a:solidFill>
                  <a:srgbClr val="000000"/>
                </a:solidFill>
                <a:latin typeface="Roboto Slab"/>
                <a:ea typeface="Roboto Slab"/>
                <a:cs typeface="Roboto Slab"/>
                <a:sym typeface="Roboto Slab"/>
              </a:rPr>
              <a:t>ays in this dataset, possibly due to effect</a:t>
            </a:r>
            <a:r>
              <a:rPr lang="en-US" sz="2166">
                <a:solidFill>
                  <a:srgbClr val="000000"/>
                </a:solidFill>
                <a:latin typeface="Roboto Slab"/>
                <a:ea typeface="Roboto Slab"/>
                <a:cs typeface="Roboto Slab"/>
                <a:sym typeface="Roboto Slab"/>
              </a:rPr>
              <a:t>ive</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r</a:t>
            </a:r>
            <a:r>
              <a:rPr lang="en-US" sz="2166">
                <a:solidFill>
                  <a:srgbClr val="000000"/>
                </a:solidFill>
                <a:latin typeface="Roboto Slab"/>
                <a:ea typeface="Roboto Slab"/>
                <a:cs typeface="Roboto Slab"/>
                <a:sym typeface="Roboto Slab"/>
              </a:rPr>
              <a:t>oute plann</a:t>
            </a:r>
            <a:r>
              <a:rPr lang="en-US" sz="2166">
                <a:solidFill>
                  <a:srgbClr val="000000"/>
                </a:solidFill>
                <a:latin typeface="Roboto Slab"/>
                <a:ea typeface="Roboto Slab"/>
                <a:cs typeface="Roboto Slab"/>
                <a:sym typeface="Roboto Slab"/>
              </a:rPr>
              <a:t>i</a:t>
            </a:r>
            <a:r>
              <a:rPr lang="en-US" sz="2166">
                <a:solidFill>
                  <a:srgbClr val="000000"/>
                </a:solidFill>
                <a:latin typeface="Roboto Slab"/>
                <a:ea typeface="Roboto Slab"/>
                <a:cs typeface="Roboto Slab"/>
                <a:sym typeface="Roboto Slab"/>
              </a:rPr>
              <a:t>ng or oth</a:t>
            </a:r>
            <a:r>
              <a:rPr lang="en-US" sz="2166">
                <a:solidFill>
                  <a:srgbClr val="000000"/>
                </a:solidFill>
                <a:latin typeface="Roboto Slab"/>
                <a:ea typeface="Roboto Slab"/>
                <a:cs typeface="Roboto Slab"/>
                <a:sym typeface="Roboto Slab"/>
              </a:rPr>
              <a:t>e</a:t>
            </a:r>
            <a:r>
              <a:rPr lang="en-US" sz="2166">
                <a:solidFill>
                  <a:srgbClr val="000000"/>
                </a:solidFill>
                <a:latin typeface="Roboto Slab"/>
                <a:ea typeface="Roboto Slab"/>
                <a:cs typeface="Roboto Slab"/>
                <a:sym typeface="Roboto Slab"/>
              </a:rPr>
              <a:t>r</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dominant f</a:t>
            </a:r>
            <a:r>
              <a:rPr lang="en-US" sz="2166">
                <a:solidFill>
                  <a:srgbClr val="000000"/>
                </a:solidFill>
                <a:latin typeface="Roboto Slab"/>
                <a:ea typeface="Roboto Slab"/>
                <a:cs typeface="Roboto Slab"/>
                <a:sym typeface="Roboto Slab"/>
              </a:rPr>
              <a:t>ac</a:t>
            </a:r>
            <a:r>
              <a:rPr lang="en-US" sz="2166">
                <a:solidFill>
                  <a:srgbClr val="000000"/>
                </a:solidFill>
                <a:latin typeface="Roboto Slab"/>
                <a:ea typeface="Roboto Slab"/>
                <a:cs typeface="Roboto Slab"/>
                <a:sym typeface="Roboto Slab"/>
              </a:rPr>
              <a:t>t</a:t>
            </a:r>
            <a:r>
              <a:rPr lang="en-US" sz="2166">
                <a:solidFill>
                  <a:srgbClr val="000000"/>
                </a:solidFill>
                <a:latin typeface="Roboto Slab"/>
                <a:ea typeface="Roboto Slab"/>
                <a:cs typeface="Roboto Slab"/>
                <a:sym typeface="Roboto Slab"/>
              </a:rPr>
              <a:t>o</a:t>
            </a:r>
            <a:r>
              <a:rPr lang="en-US" sz="2166">
                <a:solidFill>
                  <a:srgbClr val="000000"/>
                </a:solidFill>
                <a:latin typeface="Roboto Slab"/>
                <a:ea typeface="Roboto Slab"/>
                <a:cs typeface="Roboto Slab"/>
                <a:sym typeface="Roboto Slab"/>
              </a:rPr>
              <a:t>r</a:t>
            </a:r>
            <a:r>
              <a:rPr lang="en-US" sz="2166">
                <a:solidFill>
                  <a:srgbClr val="000000"/>
                </a:solidFill>
                <a:latin typeface="Roboto Slab"/>
                <a:ea typeface="Roboto Slab"/>
                <a:cs typeface="Roboto Slab"/>
                <a:sym typeface="Roboto Slab"/>
              </a:rPr>
              <a:t>s </a:t>
            </a:r>
            <a:r>
              <a:rPr lang="en-US" sz="2166">
                <a:solidFill>
                  <a:srgbClr val="000000"/>
                </a:solidFill>
                <a:latin typeface="Roboto Slab"/>
                <a:ea typeface="Roboto Slab"/>
                <a:cs typeface="Roboto Slab"/>
                <a:sym typeface="Roboto Slab"/>
              </a:rPr>
              <a:t>(e.g., wa</a:t>
            </a:r>
            <a:r>
              <a:rPr lang="en-US" sz="2166">
                <a:solidFill>
                  <a:srgbClr val="000000"/>
                </a:solidFill>
                <a:latin typeface="Roboto Slab"/>
                <a:ea typeface="Roboto Slab"/>
                <a:cs typeface="Roboto Slab"/>
                <a:sym typeface="Roboto Slab"/>
              </a:rPr>
              <a:t>r</a:t>
            </a:r>
            <a:r>
              <a:rPr lang="en-US" sz="2166">
                <a:solidFill>
                  <a:srgbClr val="000000"/>
                </a:solidFill>
                <a:latin typeface="Roboto Slab"/>
                <a:ea typeface="Roboto Slab"/>
                <a:cs typeface="Roboto Slab"/>
                <a:sym typeface="Roboto Slab"/>
              </a:rPr>
              <a:t>ehou</a:t>
            </a:r>
            <a:r>
              <a:rPr lang="en-US" sz="2166">
                <a:solidFill>
                  <a:srgbClr val="000000"/>
                </a:solidFill>
                <a:latin typeface="Roboto Slab"/>
                <a:ea typeface="Roboto Slab"/>
                <a:cs typeface="Roboto Slab"/>
                <a:sym typeface="Roboto Slab"/>
              </a:rPr>
              <a:t>s</a:t>
            </a:r>
            <a:r>
              <a:rPr lang="en-US" sz="2166">
                <a:solidFill>
                  <a:srgbClr val="000000"/>
                </a:solidFill>
                <a:latin typeface="Roboto Slab"/>
                <a:ea typeface="Roboto Slab"/>
                <a:cs typeface="Roboto Slab"/>
                <a:sym typeface="Roboto Slab"/>
              </a:rPr>
              <a:t>e</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d</a:t>
            </a:r>
            <a:r>
              <a:rPr lang="en-US" sz="2166">
                <a:solidFill>
                  <a:srgbClr val="000000"/>
                </a:solidFill>
                <a:latin typeface="Roboto Slab"/>
                <a:ea typeface="Roboto Slab"/>
                <a:cs typeface="Roboto Slab"/>
                <a:sym typeface="Roboto Slab"/>
              </a:rPr>
              <a:t>el</a:t>
            </a:r>
            <a:r>
              <a:rPr lang="en-US" sz="2166">
                <a:solidFill>
                  <a:srgbClr val="000000"/>
                </a:solidFill>
                <a:latin typeface="Roboto Slab"/>
                <a:ea typeface="Roboto Slab"/>
                <a:cs typeface="Roboto Slab"/>
                <a:sym typeface="Roboto Slab"/>
              </a:rPr>
              <a:t>ay</a:t>
            </a:r>
            <a:r>
              <a:rPr lang="en-US" sz="2166">
                <a:solidFill>
                  <a:srgbClr val="000000"/>
                </a:solidFill>
                <a:latin typeface="Roboto Slab"/>
                <a:ea typeface="Roboto Slab"/>
                <a:cs typeface="Roboto Slab"/>
                <a:sym typeface="Roboto Slab"/>
              </a:rPr>
              <a:t>s</a:t>
            </a:r>
            <a:r>
              <a:rPr lang="en-US" sz="2166">
                <a:solidFill>
                  <a:srgbClr val="000000"/>
                </a:solidFill>
                <a:latin typeface="Roboto Slab"/>
                <a:ea typeface="Roboto Slab"/>
                <a:cs typeface="Roboto Slab"/>
                <a:sym typeface="Roboto Slab"/>
              </a:rPr>
              <a:t>)</a:t>
            </a:r>
            <a:r>
              <a:rPr lang="en-US" sz="2166">
                <a:solidFill>
                  <a:srgbClr val="000000"/>
                </a:solidFill>
                <a:latin typeface="Roboto Slab"/>
                <a:ea typeface="Roboto Slab"/>
                <a:cs typeface="Roboto Slab"/>
                <a:sym typeface="Roboto Slab"/>
              </a:rPr>
              <a:t>.</a:t>
            </a:r>
          </a:p>
          <a:p>
            <a:pPr algn="l">
              <a:lnSpc>
                <a:spcPts val="3032"/>
              </a:lnSpc>
              <a:spcBef>
                <a:spcPct val="0"/>
              </a:spcBef>
            </a:pPr>
          </a:p>
          <a:p>
            <a:pPr algn="l" marL="467678" indent="-233839" lvl="1">
              <a:lnSpc>
                <a:spcPts val="3032"/>
              </a:lnSpc>
              <a:spcBef>
                <a:spcPct val="0"/>
              </a:spcBef>
              <a:buFont typeface="Arial"/>
              <a:buChar char="•"/>
            </a:pPr>
            <a:r>
              <a:rPr lang="en-US" sz="2166">
                <a:solidFill>
                  <a:srgbClr val="000000"/>
                </a:solidFill>
                <a:latin typeface="Roboto Slab"/>
                <a:ea typeface="Roboto Slab"/>
                <a:cs typeface="Roboto Slab"/>
                <a:sym typeface="Roboto Slab"/>
              </a:rPr>
              <a:t>Project</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Impact:</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En</a:t>
            </a:r>
            <a:r>
              <a:rPr lang="en-US" sz="2166">
                <a:solidFill>
                  <a:srgbClr val="000000"/>
                </a:solidFill>
                <a:latin typeface="Roboto Slab"/>
                <a:ea typeface="Roboto Slab"/>
                <a:cs typeface="Roboto Slab"/>
                <a:sym typeface="Roboto Slab"/>
              </a:rPr>
              <a:t>co</a:t>
            </a:r>
            <a:r>
              <a:rPr lang="en-US" sz="2166">
                <a:solidFill>
                  <a:srgbClr val="000000"/>
                </a:solidFill>
                <a:latin typeface="Roboto Slab"/>
                <a:ea typeface="Roboto Slab"/>
                <a:cs typeface="Roboto Slab"/>
                <a:sym typeface="Roboto Slab"/>
              </a:rPr>
              <a:t>u</a:t>
            </a:r>
            <a:r>
              <a:rPr lang="en-US" sz="2166">
                <a:solidFill>
                  <a:srgbClr val="000000"/>
                </a:solidFill>
                <a:latin typeface="Roboto Slab"/>
                <a:ea typeface="Roboto Slab"/>
                <a:cs typeface="Roboto Slab"/>
                <a:sym typeface="Roboto Slab"/>
              </a:rPr>
              <a:t>ra</a:t>
            </a:r>
            <a:r>
              <a:rPr lang="en-US" sz="2166">
                <a:solidFill>
                  <a:srgbClr val="000000"/>
                </a:solidFill>
                <a:latin typeface="Roboto Slab"/>
                <a:ea typeface="Roboto Slab"/>
                <a:cs typeface="Roboto Slab"/>
                <a:sym typeface="Roboto Slab"/>
              </a:rPr>
              <a:t>g</a:t>
            </a:r>
            <a:r>
              <a:rPr lang="en-US" sz="2166">
                <a:solidFill>
                  <a:srgbClr val="000000"/>
                </a:solidFill>
                <a:latin typeface="Roboto Slab"/>
                <a:ea typeface="Roboto Slab"/>
                <a:cs typeface="Roboto Slab"/>
                <a:sym typeface="Roboto Slab"/>
              </a:rPr>
              <a:t>e</a:t>
            </a:r>
            <a:r>
              <a:rPr lang="en-US" sz="2166">
                <a:solidFill>
                  <a:srgbClr val="000000"/>
                </a:solidFill>
                <a:latin typeface="Roboto Slab"/>
                <a:ea typeface="Roboto Slab"/>
                <a:cs typeface="Roboto Slab"/>
                <a:sym typeface="Roboto Slab"/>
              </a:rPr>
              <a:t>s</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ex</a:t>
            </a:r>
            <a:r>
              <a:rPr lang="en-US" sz="2166">
                <a:solidFill>
                  <a:srgbClr val="000000"/>
                </a:solidFill>
                <a:latin typeface="Roboto Slab"/>
                <a:ea typeface="Roboto Slab"/>
                <a:cs typeface="Roboto Slab"/>
                <a:sym typeface="Roboto Slab"/>
              </a:rPr>
              <a:t>p</a:t>
            </a:r>
            <a:r>
              <a:rPr lang="en-US" sz="2166">
                <a:solidFill>
                  <a:srgbClr val="000000"/>
                </a:solidFill>
                <a:latin typeface="Roboto Slab"/>
                <a:ea typeface="Roboto Slab"/>
                <a:cs typeface="Roboto Slab"/>
                <a:sym typeface="Roboto Slab"/>
              </a:rPr>
              <a:t>l</a:t>
            </a:r>
            <a:r>
              <a:rPr lang="en-US" sz="2166">
                <a:solidFill>
                  <a:srgbClr val="000000"/>
                </a:solidFill>
                <a:latin typeface="Roboto Slab"/>
                <a:ea typeface="Roboto Slab"/>
                <a:cs typeface="Roboto Slab"/>
                <a:sym typeface="Roboto Slab"/>
              </a:rPr>
              <a:t>or</a:t>
            </a:r>
            <a:r>
              <a:rPr lang="en-US" sz="2166">
                <a:solidFill>
                  <a:srgbClr val="000000"/>
                </a:solidFill>
                <a:latin typeface="Roboto Slab"/>
                <a:ea typeface="Roboto Slab"/>
                <a:cs typeface="Roboto Slab"/>
                <a:sym typeface="Roboto Slab"/>
              </a:rPr>
              <a:t>a</a:t>
            </a:r>
            <a:r>
              <a:rPr lang="en-US" sz="2166">
                <a:solidFill>
                  <a:srgbClr val="000000"/>
                </a:solidFill>
                <a:latin typeface="Roboto Slab"/>
                <a:ea typeface="Roboto Slab"/>
                <a:cs typeface="Roboto Slab"/>
                <a:sym typeface="Roboto Slab"/>
              </a:rPr>
              <a:t>tion of </a:t>
            </a:r>
            <a:r>
              <a:rPr lang="en-US" sz="2166">
                <a:solidFill>
                  <a:srgbClr val="000000"/>
                </a:solidFill>
                <a:latin typeface="Roboto Slab"/>
                <a:ea typeface="Roboto Slab"/>
                <a:cs typeface="Roboto Slab"/>
                <a:sym typeface="Roboto Slab"/>
              </a:rPr>
              <a:t>oth</a:t>
            </a:r>
            <a:r>
              <a:rPr lang="en-US" sz="2166">
                <a:solidFill>
                  <a:srgbClr val="000000"/>
                </a:solidFill>
                <a:latin typeface="Roboto Slab"/>
                <a:ea typeface="Roboto Slab"/>
                <a:cs typeface="Roboto Slab"/>
                <a:sym typeface="Roboto Slab"/>
              </a:rPr>
              <a:t>er </a:t>
            </a:r>
            <a:r>
              <a:rPr lang="en-US" sz="2166">
                <a:solidFill>
                  <a:srgbClr val="000000"/>
                </a:solidFill>
                <a:latin typeface="Roboto Slab"/>
                <a:ea typeface="Roboto Slab"/>
                <a:cs typeface="Roboto Slab"/>
                <a:sym typeface="Roboto Slab"/>
              </a:rPr>
              <a:t>del</a:t>
            </a:r>
            <a:r>
              <a:rPr lang="en-US" sz="2166">
                <a:solidFill>
                  <a:srgbClr val="000000"/>
                </a:solidFill>
                <a:latin typeface="Roboto Slab"/>
                <a:ea typeface="Roboto Slab"/>
                <a:cs typeface="Roboto Slab"/>
                <a:sym typeface="Roboto Slab"/>
              </a:rPr>
              <a:t>a</a:t>
            </a:r>
            <a:r>
              <a:rPr lang="en-US" sz="2166">
                <a:solidFill>
                  <a:srgbClr val="000000"/>
                </a:solidFill>
                <a:latin typeface="Roboto Slab"/>
                <a:ea typeface="Roboto Slab"/>
                <a:cs typeface="Roboto Slab"/>
                <a:sym typeface="Roboto Slab"/>
              </a:rPr>
              <a:t>y</a:t>
            </a:r>
            <a:r>
              <a:rPr lang="en-US" sz="2166">
                <a:solidFill>
                  <a:srgbClr val="000000"/>
                </a:solidFill>
                <a:latin typeface="Roboto Slab"/>
                <a:ea typeface="Roboto Slab"/>
                <a:cs typeface="Roboto Slab"/>
                <a:sym typeface="Roboto Slab"/>
              </a:rPr>
              <a:t> ca</a:t>
            </a:r>
            <a:r>
              <a:rPr lang="en-US" sz="2166">
                <a:solidFill>
                  <a:srgbClr val="000000"/>
                </a:solidFill>
                <a:latin typeface="Roboto Slab"/>
                <a:ea typeface="Roboto Slab"/>
                <a:cs typeface="Roboto Slab"/>
                <a:sym typeface="Roboto Slab"/>
              </a:rPr>
              <a:t>u</a:t>
            </a:r>
            <a:r>
              <a:rPr lang="en-US" sz="2166">
                <a:solidFill>
                  <a:srgbClr val="000000"/>
                </a:solidFill>
                <a:latin typeface="Roboto Slab"/>
                <a:ea typeface="Roboto Slab"/>
                <a:cs typeface="Roboto Slab"/>
                <a:sym typeface="Roboto Slab"/>
              </a:rPr>
              <a:t>s</a:t>
            </a:r>
            <a:r>
              <a:rPr lang="en-US" sz="2166">
                <a:solidFill>
                  <a:srgbClr val="000000"/>
                </a:solidFill>
                <a:latin typeface="Roboto Slab"/>
                <a:ea typeface="Roboto Slab"/>
                <a:cs typeface="Roboto Slab"/>
                <a:sym typeface="Roboto Slab"/>
              </a:rPr>
              <a:t>e</a:t>
            </a:r>
            <a:r>
              <a:rPr lang="en-US" sz="2166">
                <a:solidFill>
                  <a:srgbClr val="000000"/>
                </a:solidFill>
                <a:latin typeface="Roboto Slab"/>
                <a:ea typeface="Roboto Slab"/>
                <a:cs typeface="Roboto Slab"/>
                <a:sym typeface="Roboto Slab"/>
              </a:rPr>
              <a:t>s</a:t>
            </a:r>
            <a:r>
              <a:rPr lang="en-US" sz="2166">
                <a:solidFill>
                  <a:srgbClr val="000000"/>
                </a:solidFill>
                <a:latin typeface="Roboto Slab"/>
                <a:ea typeface="Roboto Slab"/>
                <a:cs typeface="Roboto Slab"/>
                <a:sym typeface="Roboto Slab"/>
              </a:rPr>
              <a:t> wh</a:t>
            </a:r>
            <a:r>
              <a:rPr lang="en-US" sz="2166">
                <a:solidFill>
                  <a:srgbClr val="000000"/>
                </a:solidFill>
                <a:latin typeface="Roboto Slab"/>
                <a:ea typeface="Roboto Slab"/>
                <a:cs typeface="Roboto Slab"/>
                <a:sym typeface="Roboto Slab"/>
              </a:rPr>
              <a:t>i</a:t>
            </a:r>
            <a:r>
              <a:rPr lang="en-US" sz="2166">
                <a:solidFill>
                  <a:srgbClr val="000000"/>
                </a:solidFill>
                <a:latin typeface="Roboto Slab"/>
                <a:ea typeface="Roboto Slab"/>
                <a:cs typeface="Roboto Slab"/>
                <a:sym typeface="Roboto Slab"/>
              </a:rPr>
              <a:t>l</a:t>
            </a:r>
            <a:r>
              <a:rPr lang="en-US" sz="2166">
                <a:solidFill>
                  <a:srgbClr val="000000"/>
                </a:solidFill>
                <a:latin typeface="Roboto Slab"/>
                <a:ea typeface="Roboto Slab"/>
                <a:cs typeface="Roboto Slab"/>
                <a:sym typeface="Roboto Slab"/>
              </a:rPr>
              <a:t>e </a:t>
            </a:r>
            <a:r>
              <a:rPr lang="en-US" sz="2166">
                <a:solidFill>
                  <a:srgbClr val="000000"/>
                </a:solidFill>
                <a:latin typeface="Roboto Slab"/>
                <a:ea typeface="Roboto Slab"/>
                <a:cs typeface="Roboto Slab"/>
                <a:sym typeface="Roboto Slab"/>
              </a:rPr>
              <a:t>m</a:t>
            </a:r>
            <a:r>
              <a:rPr lang="en-US" sz="2166">
                <a:solidFill>
                  <a:srgbClr val="000000"/>
                </a:solidFill>
                <a:latin typeface="Roboto Slab"/>
                <a:ea typeface="Roboto Slab"/>
                <a:cs typeface="Roboto Slab"/>
                <a:sym typeface="Roboto Slab"/>
              </a:rPr>
              <a:t>a</a:t>
            </a:r>
            <a:r>
              <a:rPr lang="en-US" sz="2166">
                <a:solidFill>
                  <a:srgbClr val="000000"/>
                </a:solidFill>
                <a:latin typeface="Roboto Slab"/>
                <a:ea typeface="Roboto Slab"/>
                <a:cs typeface="Roboto Slab"/>
                <a:sym typeface="Roboto Slab"/>
              </a:rPr>
              <a:t>inta</a:t>
            </a:r>
            <a:r>
              <a:rPr lang="en-US" sz="2166">
                <a:solidFill>
                  <a:srgbClr val="000000"/>
                </a:solidFill>
                <a:latin typeface="Roboto Slab"/>
                <a:ea typeface="Roboto Slab"/>
                <a:cs typeface="Roboto Slab"/>
                <a:sym typeface="Roboto Slab"/>
              </a:rPr>
              <a:t>i</a:t>
            </a:r>
            <a:r>
              <a:rPr lang="en-US" sz="2166">
                <a:solidFill>
                  <a:srgbClr val="000000"/>
                </a:solidFill>
                <a:latin typeface="Roboto Slab"/>
                <a:ea typeface="Roboto Slab"/>
                <a:cs typeface="Roboto Slab"/>
                <a:sym typeface="Roboto Slab"/>
              </a:rPr>
              <a:t>nin</a:t>
            </a:r>
            <a:r>
              <a:rPr lang="en-US" sz="2166">
                <a:solidFill>
                  <a:srgbClr val="000000"/>
                </a:solidFill>
                <a:latin typeface="Roboto Slab"/>
                <a:ea typeface="Roboto Slab"/>
                <a:cs typeface="Roboto Slab"/>
                <a:sym typeface="Roboto Slab"/>
              </a:rPr>
              <a:t>g </a:t>
            </a:r>
            <a:r>
              <a:rPr lang="en-US" sz="2166">
                <a:solidFill>
                  <a:srgbClr val="000000"/>
                </a:solidFill>
                <a:latin typeface="Roboto Slab"/>
                <a:ea typeface="Roboto Slab"/>
                <a:cs typeface="Roboto Slab"/>
                <a:sym typeface="Roboto Slab"/>
              </a:rPr>
              <a:t>bas</a:t>
            </a:r>
            <a:r>
              <a:rPr lang="en-US" sz="2166">
                <a:solidFill>
                  <a:srgbClr val="000000"/>
                </a:solidFill>
                <a:latin typeface="Roboto Slab"/>
                <a:ea typeface="Roboto Slab"/>
                <a:cs typeface="Roboto Slab"/>
                <a:sym typeface="Roboto Slab"/>
              </a:rPr>
              <a:t>i</a:t>
            </a:r>
            <a:r>
              <a:rPr lang="en-US" sz="2166">
                <a:solidFill>
                  <a:srgbClr val="000000"/>
                </a:solidFill>
                <a:latin typeface="Roboto Slab"/>
                <a:ea typeface="Roboto Slab"/>
                <a:cs typeface="Roboto Slab"/>
                <a:sym typeface="Roboto Slab"/>
              </a:rPr>
              <a:t>c</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traff</a:t>
            </a:r>
            <a:r>
              <a:rPr lang="en-US" sz="2166">
                <a:solidFill>
                  <a:srgbClr val="000000"/>
                </a:solidFill>
                <a:latin typeface="Roboto Slab"/>
                <a:ea typeface="Roboto Slab"/>
                <a:cs typeface="Roboto Slab"/>
                <a:sym typeface="Roboto Slab"/>
              </a:rPr>
              <a:t>i</a:t>
            </a:r>
            <a:r>
              <a:rPr lang="en-US" sz="2166">
                <a:solidFill>
                  <a:srgbClr val="000000"/>
                </a:solidFill>
                <a:latin typeface="Roboto Slab"/>
                <a:ea typeface="Roboto Slab"/>
                <a:cs typeface="Roboto Slab"/>
                <a:sym typeface="Roboto Slab"/>
              </a:rPr>
              <a:t>c mon</a:t>
            </a:r>
            <a:r>
              <a:rPr lang="en-US" sz="2166">
                <a:solidFill>
                  <a:srgbClr val="000000"/>
                </a:solidFill>
                <a:latin typeface="Roboto Slab"/>
                <a:ea typeface="Roboto Slab"/>
                <a:cs typeface="Roboto Slab"/>
                <a:sym typeface="Roboto Slab"/>
              </a:rPr>
              <a:t>it</a:t>
            </a:r>
            <a:r>
              <a:rPr lang="en-US" sz="2166">
                <a:solidFill>
                  <a:srgbClr val="000000"/>
                </a:solidFill>
                <a:latin typeface="Roboto Slab"/>
                <a:ea typeface="Roboto Slab"/>
                <a:cs typeface="Roboto Slab"/>
                <a:sym typeface="Roboto Slab"/>
              </a:rPr>
              <a:t>or</a:t>
            </a:r>
            <a:r>
              <a:rPr lang="en-US" sz="2166">
                <a:solidFill>
                  <a:srgbClr val="000000"/>
                </a:solidFill>
                <a:latin typeface="Roboto Slab"/>
                <a:ea typeface="Roboto Slab"/>
                <a:cs typeface="Roboto Slab"/>
                <a:sym typeface="Roboto Slab"/>
              </a:rPr>
              <a:t>ing</a:t>
            </a:r>
            <a:r>
              <a:rPr lang="en-US" sz="2166">
                <a:solidFill>
                  <a:srgbClr val="000000"/>
                </a:solidFill>
                <a:latin typeface="Roboto Slab"/>
                <a:ea typeface="Roboto Slab"/>
                <a:cs typeface="Roboto Slab"/>
                <a:sym typeface="Roboto Slab"/>
              </a:rPr>
              <a:t>, as</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conges</a:t>
            </a:r>
            <a:r>
              <a:rPr lang="en-US" sz="2166">
                <a:solidFill>
                  <a:srgbClr val="000000"/>
                </a:solidFill>
                <a:latin typeface="Roboto Slab"/>
                <a:ea typeface="Roboto Slab"/>
                <a:cs typeface="Roboto Slab"/>
                <a:sym typeface="Roboto Slab"/>
              </a:rPr>
              <a:t>t</a:t>
            </a:r>
            <a:r>
              <a:rPr lang="en-US" sz="2166">
                <a:solidFill>
                  <a:srgbClr val="000000"/>
                </a:solidFill>
                <a:latin typeface="Roboto Slab"/>
                <a:ea typeface="Roboto Slab"/>
                <a:cs typeface="Roboto Slab"/>
                <a:sym typeface="Roboto Slab"/>
              </a:rPr>
              <a:t>ion </a:t>
            </a:r>
            <a:r>
              <a:rPr lang="en-US" sz="2166">
                <a:solidFill>
                  <a:srgbClr val="000000"/>
                </a:solidFill>
                <a:latin typeface="Roboto Slab"/>
                <a:ea typeface="Roboto Slab"/>
                <a:cs typeface="Roboto Slab"/>
                <a:sym typeface="Roboto Slab"/>
              </a:rPr>
              <a:t>h</a:t>
            </a:r>
            <a:r>
              <a:rPr lang="en-US" sz="2166">
                <a:solidFill>
                  <a:srgbClr val="000000"/>
                </a:solidFill>
                <a:latin typeface="Roboto Slab"/>
                <a:ea typeface="Roboto Slab"/>
                <a:cs typeface="Roboto Slab"/>
                <a:sym typeface="Roboto Slab"/>
              </a:rPr>
              <a:t>as</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mi</a:t>
            </a:r>
            <a:r>
              <a:rPr lang="en-US" sz="2166">
                <a:solidFill>
                  <a:srgbClr val="000000"/>
                </a:solidFill>
                <a:latin typeface="Roboto Slab"/>
                <a:ea typeface="Roboto Slab"/>
                <a:cs typeface="Roboto Slab"/>
                <a:sym typeface="Roboto Slab"/>
              </a:rPr>
              <a:t>n</a:t>
            </a:r>
            <a:r>
              <a:rPr lang="en-US" sz="2166">
                <a:solidFill>
                  <a:srgbClr val="000000"/>
                </a:solidFill>
                <a:latin typeface="Roboto Slab"/>
                <a:ea typeface="Roboto Slab"/>
                <a:cs typeface="Roboto Slab"/>
                <a:sym typeface="Roboto Slab"/>
              </a:rPr>
              <a:t>imal</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impact.</a:t>
            </a:r>
          </a:p>
          <a:p>
            <a:pPr algn="l">
              <a:lnSpc>
                <a:spcPts val="2612"/>
              </a:lnSpc>
              <a:spcBef>
                <a:spcPct val="0"/>
              </a:spcBef>
            </a:pPr>
          </a:p>
          <a:p>
            <a:pPr algn="l" marL="467678" indent="-233839" lvl="1">
              <a:lnSpc>
                <a:spcPts val="3032"/>
              </a:lnSpc>
              <a:spcBef>
                <a:spcPct val="0"/>
              </a:spcBef>
              <a:buFont typeface="Arial"/>
              <a:buChar char="•"/>
            </a:pPr>
            <a:r>
              <a:rPr lang="en-US" sz="2166">
                <a:solidFill>
                  <a:srgbClr val="000000"/>
                </a:solidFill>
                <a:latin typeface="Roboto Slab"/>
                <a:ea typeface="Roboto Slab"/>
                <a:cs typeface="Roboto Slab"/>
                <a:sym typeface="Roboto Slab"/>
              </a:rPr>
              <a:t>Dis</a:t>
            </a:r>
            <a:r>
              <a:rPr lang="en-US" sz="2166">
                <a:solidFill>
                  <a:srgbClr val="000000"/>
                </a:solidFill>
                <a:latin typeface="Roboto Slab"/>
                <a:ea typeface="Roboto Slab"/>
                <a:cs typeface="Roboto Slab"/>
                <a:sym typeface="Roboto Slab"/>
              </a:rPr>
              <a:t>cus</a:t>
            </a:r>
            <a:r>
              <a:rPr lang="en-US" sz="2166">
                <a:solidFill>
                  <a:srgbClr val="000000"/>
                </a:solidFill>
                <a:latin typeface="Roboto Slab"/>
                <a:ea typeface="Roboto Slab"/>
                <a:cs typeface="Roboto Slab"/>
                <a:sym typeface="Roboto Slab"/>
              </a:rPr>
              <a:t>sion</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Poin</a:t>
            </a:r>
            <a:r>
              <a:rPr lang="en-US" sz="2166">
                <a:solidFill>
                  <a:srgbClr val="000000"/>
                </a:solidFill>
                <a:latin typeface="Roboto Slab"/>
                <a:ea typeface="Roboto Slab"/>
                <a:cs typeface="Roboto Slab"/>
                <a:sym typeface="Roboto Slab"/>
              </a:rPr>
              <a:t>t</a:t>
            </a:r>
            <a:r>
              <a:rPr lang="en-US" sz="2166">
                <a:solidFill>
                  <a:srgbClr val="000000"/>
                </a:solidFill>
                <a:latin typeface="Roboto Slab"/>
                <a:ea typeface="Roboto Slab"/>
                <a:cs typeface="Roboto Slab"/>
                <a:sym typeface="Roboto Slab"/>
              </a:rPr>
              <a:t>s: Why is co</a:t>
            </a:r>
            <a:r>
              <a:rPr lang="en-US" sz="2166">
                <a:solidFill>
                  <a:srgbClr val="000000"/>
                </a:solidFill>
                <a:latin typeface="Roboto Slab"/>
                <a:ea typeface="Roboto Slab"/>
                <a:cs typeface="Roboto Slab"/>
                <a:sym typeface="Roboto Slab"/>
              </a:rPr>
              <a:t>n</a:t>
            </a:r>
            <a:r>
              <a:rPr lang="en-US" sz="2166">
                <a:solidFill>
                  <a:srgbClr val="000000"/>
                </a:solidFill>
                <a:latin typeface="Roboto Slab"/>
                <a:ea typeface="Roboto Slab"/>
                <a:cs typeface="Roboto Slab"/>
                <a:sym typeface="Roboto Slab"/>
              </a:rPr>
              <a:t>ges</a:t>
            </a:r>
            <a:r>
              <a:rPr lang="en-US" sz="2166">
                <a:solidFill>
                  <a:srgbClr val="000000"/>
                </a:solidFill>
                <a:latin typeface="Roboto Slab"/>
                <a:ea typeface="Roboto Slab"/>
                <a:cs typeface="Roboto Slab"/>
                <a:sym typeface="Roboto Slab"/>
              </a:rPr>
              <a:t>tion</a:t>
            </a:r>
            <a:r>
              <a:rPr lang="en-US" sz="2166">
                <a:solidFill>
                  <a:srgbClr val="000000"/>
                </a:solidFill>
                <a:latin typeface="Roboto Slab"/>
                <a:ea typeface="Roboto Slab"/>
                <a:cs typeface="Roboto Slab"/>
                <a:sym typeface="Roboto Slab"/>
              </a:rPr>
              <a:t>’s</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impact l</a:t>
            </a:r>
            <a:r>
              <a:rPr lang="en-US" sz="2166">
                <a:solidFill>
                  <a:srgbClr val="000000"/>
                </a:solidFill>
                <a:latin typeface="Roboto Slab"/>
                <a:ea typeface="Roboto Slab"/>
                <a:cs typeface="Roboto Slab"/>
                <a:sym typeface="Roboto Slab"/>
              </a:rPr>
              <a:t>o</a:t>
            </a:r>
            <a:r>
              <a:rPr lang="en-US" sz="2166">
                <a:solidFill>
                  <a:srgbClr val="000000"/>
                </a:solidFill>
                <a:latin typeface="Roboto Slab"/>
                <a:ea typeface="Roboto Slab"/>
                <a:cs typeface="Roboto Slab"/>
                <a:sym typeface="Roboto Slab"/>
              </a:rPr>
              <a:t>w?</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A</a:t>
            </a:r>
            <a:r>
              <a:rPr lang="en-US" sz="2166">
                <a:solidFill>
                  <a:srgbClr val="000000"/>
                </a:solidFill>
                <a:latin typeface="Roboto Slab"/>
                <a:ea typeface="Roboto Slab"/>
                <a:cs typeface="Roboto Slab"/>
                <a:sym typeface="Roboto Slab"/>
              </a:rPr>
              <a:t>re</a:t>
            </a:r>
            <a:r>
              <a:rPr lang="en-US" sz="2166">
                <a:solidFill>
                  <a:srgbClr val="000000"/>
                </a:solidFill>
                <a:latin typeface="Roboto Slab"/>
                <a:ea typeface="Roboto Slab"/>
                <a:cs typeface="Roboto Slab"/>
                <a:sym typeface="Roboto Slab"/>
              </a:rPr>
              <a:t> there spe</a:t>
            </a:r>
            <a:r>
              <a:rPr lang="en-US" sz="2166">
                <a:solidFill>
                  <a:srgbClr val="000000"/>
                </a:solidFill>
                <a:latin typeface="Roboto Slab"/>
                <a:ea typeface="Roboto Slab"/>
                <a:cs typeface="Roboto Slab"/>
                <a:sym typeface="Roboto Slab"/>
              </a:rPr>
              <a:t>ci</a:t>
            </a:r>
            <a:r>
              <a:rPr lang="en-US" sz="2166">
                <a:solidFill>
                  <a:srgbClr val="000000"/>
                </a:solidFill>
                <a:latin typeface="Roboto Slab"/>
                <a:ea typeface="Roboto Slab"/>
                <a:cs typeface="Roboto Slab"/>
                <a:sym typeface="Roboto Slab"/>
              </a:rPr>
              <a:t>fic</a:t>
            </a:r>
            <a:r>
              <a:rPr lang="en-US" sz="2166">
                <a:solidFill>
                  <a:srgbClr val="000000"/>
                </a:solidFill>
                <a:latin typeface="Roboto Slab"/>
                <a:ea typeface="Roboto Slab"/>
                <a:cs typeface="Roboto Slab"/>
                <a:sym typeface="Roboto Slab"/>
              </a:rPr>
              <a:t> route</a:t>
            </a:r>
            <a:r>
              <a:rPr lang="en-US" sz="2166">
                <a:solidFill>
                  <a:srgbClr val="000000"/>
                </a:solidFill>
                <a:latin typeface="Roboto Slab"/>
                <a:ea typeface="Roboto Slab"/>
                <a:cs typeface="Roboto Slab"/>
                <a:sym typeface="Roboto Slab"/>
              </a:rPr>
              <a:t>s</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where</a:t>
            </a:r>
            <a:r>
              <a:rPr lang="en-US" sz="2166">
                <a:solidFill>
                  <a:srgbClr val="000000"/>
                </a:solidFill>
                <a:latin typeface="Roboto Slab"/>
                <a:ea typeface="Roboto Slab"/>
                <a:cs typeface="Roboto Slab"/>
                <a:sym typeface="Roboto Slab"/>
              </a:rPr>
              <a:t> </a:t>
            </a:r>
            <a:r>
              <a:rPr lang="en-US" sz="2166">
                <a:solidFill>
                  <a:srgbClr val="000000"/>
                </a:solidFill>
                <a:latin typeface="Roboto Slab"/>
                <a:ea typeface="Roboto Slab"/>
                <a:cs typeface="Roboto Slab"/>
                <a:sym typeface="Roboto Slab"/>
              </a:rPr>
              <a:t>c</a:t>
            </a:r>
            <a:r>
              <a:rPr lang="en-US" sz="2166">
                <a:solidFill>
                  <a:srgbClr val="000000"/>
                </a:solidFill>
                <a:latin typeface="Roboto Slab"/>
                <a:ea typeface="Roboto Slab"/>
                <a:cs typeface="Roboto Slab"/>
                <a:sym typeface="Roboto Slab"/>
              </a:rPr>
              <a:t>o</a:t>
            </a:r>
            <a:r>
              <a:rPr lang="en-US" sz="2166">
                <a:solidFill>
                  <a:srgbClr val="000000"/>
                </a:solidFill>
                <a:latin typeface="Roboto Slab"/>
                <a:ea typeface="Roboto Slab"/>
                <a:cs typeface="Roboto Slab"/>
                <a:sym typeface="Roboto Slab"/>
              </a:rPr>
              <a:t>ng</a:t>
            </a:r>
            <a:r>
              <a:rPr lang="en-US" sz="2166">
                <a:solidFill>
                  <a:srgbClr val="000000"/>
                </a:solidFill>
                <a:latin typeface="Roboto Slab"/>
                <a:ea typeface="Roboto Slab"/>
                <a:cs typeface="Roboto Slab"/>
                <a:sym typeface="Roboto Slab"/>
              </a:rPr>
              <a:t>e</a:t>
            </a:r>
            <a:r>
              <a:rPr lang="en-US" sz="2166">
                <a:solidFill>
                  <a:srgbClr val="000000"/>
                </a:solidFill>
                <a:latin typeface="Roboto Slab"/>
                <a:ea typeface="Roboto Slab"/>
                <a:cs typeface="Roboto Slab"/>
                <a:sym typeface="Roboto Slab"/>
              </a:rPr>
              <a:t>s</a:t>
            </a:r>
            <a:r>
              <a:rPr lang="en-US" sz="2166">
                <a:solidFill>
                  <a:srgbClr val="000000"/>
                </a:solidFill>
                <a:latin typeface="Roboto Slab"/>
                <a:ea typeface="Roboto Slab"/>
                <a:cs typeface="Roboto Slab"/>
                <a:sym typeface="Roboto Slab"/>
              </a:rPr>
              <a:t>tion</a:t>
            </a:r>
            <a:r>
              <a:rPr lang="en-US" sz="2166">
                <a:solidFill>
                  <a:srgbClr val="000000"/>
                </a:solidFill>
                <a:latin typeface="Roboto Slab"/>
                <a:ea typeface="Roboto Slab"/>
                <a:cs typeface="Roboto Slab"/>
                <a:sym typeface="Roboto Slab"/>
              </a:rPr>
              <a:t> m</a:t>
            </a:r>
            <a:r>
              <a:rPr lang="en-US" sz="2166">
                <a:solidFill>
                  <a:srgbClr val="000000"/>
                </a:solidFill>
                <a:latin typeface="Roboto Slab"/>
                <a:ea typeface="Roboto Slab"/>
                <a:cs typeface="Roboto Slab"/>
                <a:sym typeface="Roboto Slab"/>
              </a:rPr>
              <a:t>atte</a:t>
            </a:r>
            <a:r>
              <a:rPr lang="en-US" sz="2166">
                <a:solidFill>
                  <a:srgbClr val="000000"/>
                </a:solidFill>
                <a:latin typeface="Roboto Slab"/>
                <a:ea typeface="Roboto Slab"/>
                <a:cs typeface="Roboto Slab"/>
                <a:sym typeface="Roboto Slab"/>
              </a:rPr>
              <a:t>r</a:t>
            </a:r>
            <a:r>
              <a:rPr lang="en-US" sz="2166">
                <a:solidFill>
                  <a:srgbClr val="000000"/>
                </a:solidFill>
                <a:latin typeface="Roboto Slab"/>
                <a:ea typeface="Roboto Slab"/>
                <a:cs typeface="Roboto Slab"/>
                <a:sym typeface="Roboto Slab"/>
              </a:rPr>
              <a:t>s</a:t>
            </a:r>
            <a:r>
              <a:rPr lang="en-US" sz="2166">
                <a:solidFill>
                  <a:srgbClr val="000000"/>
                </a:solidFill>
                <a:latin typeface="Roboto Slab"/>
                <a:ea typeface="Roboto Slab"/>
                <a:cs typeface="Roboto Slab"/>
                <a:sym typeface="Roboto Slab"/>
              </a:rPr>
              <a:t> more?</a:t>
            </a:r>
          </a:p>
          <a:p>
            <a:pPr algn="l">
              <a:lnSpc>
                <a:spcPts val="3032"/>
              </a:lnSpc>
              <a:spcBef>
                <a:spcPct val="0"/>
              </a:spcBef>
            </a:pPr>
          </a:p>
        </p:txBody>
      </p:sp>
      <p:sp>
        <p:nvSpPr>
          <p:cNvPr name="TextBox 10" id="10"/>
          <p:cNvSpPr txBox="true"/>
          <p:nvPr/>
        </p:nvSpPr>
        <p:spPr>
          <a:xfrm rot="0">
            <a:off x="9208730" y="1270800"/>
            <a:ext cx="7189144" cy="754604"/>
          </a:xfrm>
          <a:prstGeom prst="rect">
            <a:avLst/>
          </a:prstGeom>
        </p:spPr>
        <p:txBody>
          <a:bodyPr anchor="t" rtlCol="false" tIns="0" lIns="0" bIns="0" rIns="0">
            <a:spAutoFit/>
          </a:bodyPr>
          <a:lstStyle/>
          <a:p>
            <a:pPr algn="l">
              <a:lnSpc>
                <a:spcPts val="3032"/>
              </a:lnSpc>
              <a:spcBef>
                <a:spcPct val="0"/>
              </a:spcBef>
            </a:pPr>
            <a:r>
              <a:rPr lang="en-US" b="true" sz="2166">
                <a:solidFill>
                  <a:srgbClr val="292562"/>
                </a:solidFill>
                <a:latin typeface="Roboto Slab Bold"/>
                <a:ea typeface="Roboto Slab Bold"/>
                <a:cs typeface="Roboto Slab Bold"/>
                <a:sym typeface="Roboto Slab Bold"/>
              </a:rPr>
              <a:t> R</a:t>
            </a:r>
            <a:r>
              <a:rPr lang="en-US" b="true" sz="2166">
                <a:solidFill>
                  <a:srgbClr val="292562"/>
                </a:solidFill>
                <a:latin typeface="Roboto Slab Bold"/>
                <a:ea typeface="Roboto Slab Bold"/>
                <a:cs typeface="Roboto Slab Bold"/>
                <a:sym typeface="Roboto Slab Bold"/>
              </a:rPr>
              <a:t>elationship between warehouse inventory levels and delivery performance across days of the week</a:t>
            </a:r>
          </a:p>
        </p:txBody>
      </p:sp>
      <p:sp>
        <p:nvSpPr>
          <p:cNvPr name="TextBox 11" id="11"/>
          <p:cNvSpPr txBox="true"/>
          <p:nvPr/>
        </p:nvSpPr>
        <p:spPr>
          <a:xfrm rot="0">
            <a:off x="9144000" y="2153942"/>
            <a:ext cx="8418486" cy="4200749"/>
          </a:xfrm>
          <a:prstGeom prst="rect">
            <a:avLst/>
          </a:prstGeom>
        </p:spPr>
        <p:txBody>
          <a:bodyPr anchor="t" rtlCol="false" tIns="0" lIns="0" bIns="0" rIns="0">
            <a:spAutoFit/>
          </a:bodyPr>
          <a:lstStyle/>
          <a:p>
            <a:pPr algn="l" marL="402910" indent="-201455" lvl="1">
              <a:lnSpc>
                <a:spcPts val="2612"/>
              </a:lnSpc>
              <a:spcBef>
                <a:spcPct val="0"/>
              </a:spcBef>
              <a:buFont typeface="Arial"/>
              <a:buChar char="•"/>
            </a:pPr>
            <a:r>
              <a:rPr lang="en-US" sz="1866">
                <a:solidFill>
                  <a:srgbClr val="000000"/>
                </a:solidFill>
                <a:latin typeface="Roboto Slab"/>
                <a:ea typeface="Roboto Slab"/>
                <a:cs typeface="Roboto Slab"/>
                <a:sym typeface="Roboto Slab"/>
              </a:rPr>
              <a:t>Insig</a:t>
            </a:r>
            <a:r>
              <a:rPr lang="en-US" sz="1866">
                <a:solidFill>
                  <a:srgbClr val="000000"/>
                </a:solidFill>
                <a:latin typeface="Roboto Slab"/>
                <a:ea typeface="Roboto Slab"/>
                <a:cs typeface="Roboto Slab"/>
                <a:sym typeface="Roboto Slab"/>
              </a:rPr>
              <a:t>ht: Inventory levels remain relatively stable (~297 units), but delays peak on Wednesday (4.79 minutes) and are lowest on Tuesday (4.41 minutes), suggesting possible inventory processing inefficiencies on certain days.</a:t>
            </a:r>
          </a:p>
          <a:p>
            <a:pPr algn="l">
              <a:lnSpc>
                <a:spcPts val="2612"/>
              </a:lnSpc>
              <a:spcBef>
                <a:spcPct val="0"/>
              </a:spcBef>
            </a:pPr>
          </a:p>
          <a:p>
            <a:pPr algn="l" marL="402910" indent="-201455" lvl="1">
              <a:lnSpc>
                <a:spcPts val="2612"/>
              </a:lnSpc>
              <a:spcBef>
                <a:spcPct val="0"/>
              </a:spcBef>
              <a:buFont typeface="Arial"/>
              <a:buChar char="•"/>
            </a:pPr>
            <a:r>
              <a:rPr lang="en-US" sz="1866">
                <a:solidFill>
                  <a:srgbClr val="000000"/>
                </a:solidFill>
                <a:latin typeface="Roboto Slab"/>
                <a:ea typeface="Roboto Slab"/>
                <a:cs typeface="Roboto Slab"/>
                <a:sym typeface="Roboto Slab"/>
              </a:rPr>
              <a:t>Project Impact: Guides inventory replenishment schedules and warehouse staffing to reduce delays, particularly on high-delay days like Thursday.</a:t>
            </a:r>
          </a:p>
          <a:p>
            <a:pPr algn="l">
              <a:lnSpc>
                <a:spcPts val="2612"/>
              </a:lnSpc>
              <a:spcBef>
                <a:spcPct val="0"/>
              </a:spcBef>
            </a:pPr>
          </a:p>
          <a:p>
            <a:pPr algn="l" marL="402910" indent="-201455" lvl="1">
              <a:lnSpc>
                <a:spcPts val="2612"/>
              </a:lnSpc>
              <a:spcBef>
                <a:spcPct val="0"/>
              </a:spcBef>
              <a:buFont typeface="Arial"/>
              <a:buChar char="•"/>
            </a:pPr>
            <a:r>
              <a:rPr lang="en-US" sz="1866">
                <a:solidFill>
                  <a:srgbClr val="000000"/>
                </a:solidFill>
                <a:latin typeface="Roboto Slab"/>
                <a:ea typeface="Roboto Slab"/>
                <a:cs typeface="Roboto Slab"/>
                <a:sym typeface="Roboto Slab"/>
              </a:rPr>
              <a:t>Discussion Points: Do Wednesday delays correlate with inventory processing bottlenecks? Can inventory adjustments improve Tuesday’s performance further?</a:t>
            </a:r>
          </a:p>
          <a:p>
            <a:pPr algn="l">
              <a:lnSpc>
                <a:spcPts val="2612"/>
              </a:lnSpc>
              <a:spcBef>
                <a:spcPct val="0"/>
              </a:spcBef>
            </a:pPr>
          </a:p>
        </p:txBody>
      </p:sp>
      <p:sp>
        <p:nvSpPr>
          <p:cNvPr name="Freeform 12" id="12"/>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0"/>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948112" y="2738022"/>
            <a:ext cx="12614082" cy="4191000"/>
          </a:xfrm>
          <a:prstGeom prst="rect">
            <a:avLst/>
          </a:prstGeom>
        </p:spPr>
        <p:txBody>
          <a:bodyPr anchor="t" rtlCol="false" tIns="0" lIns="0" bIns="0" rIns="0">
            <a:spAutoFit/>
          </a:bodyPr>
          <a:lstStyle/>
          <a:p>
            <a:pPr algn="ctr">
              <a:lnSpc>
                <a:spcPts val="16800"/>
              </a:lnSpc>
            </a:pPr>
            <a:r>
              <a:rPr lang="en-US" b="true" sz="12000">
                <a:solidFill>
                  <a:srgbClr val="2D2261"/>
                </a:solidFill>
                <a:latin typeface="Red Hat Display Bold"/>
                <a:ea typeface="Red Hat Display Bold"/>
                <a:cs typeface="Red Hat Display Bold"/>
                <a:sym typeface="Red Hat Display Bold"/>
              </a:rPr>
              <a:t>Forcasting Questions Phase</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692363" y="-4377948"/>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207627" y="7139142"/>
            <a:ext cx="1872747" cy="2142731"/>
          </a:xfrm>
          <a:custGeom>
            <a:avLst/>
            <a:gdLst/>
            <a:ahLst/>
            <a:cxnLst/>
            <a:rect r="r" b="b" t="t" l="l"/>
            <a:pathLst>
              <a:path h="2142731" w="1872747">
                <a:moveTo>
                  <a:pt x="0" y="0"/>
                </a:moveTo>
                <a:lnTo>
                  <a:pt x="1872746" y="0"/>
                </a:lnTo>
                <a:lnTo>
                  <a:pt x="1872746" y="2142731"/>
                </a:lnTo>
                <a:lnTo>
                  <a:pt x="0" y="21427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0"/>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426524">
            <a:off x="-4721063" y="-4971431"/>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6527" y="6197675"/>
            <a:ext cx="5549905" cy="3860090"/>
          </a:xfrm>
          <a:custGeom>
            <a:avLst/>
            <a:gdLst/>
            <a:ahLst/>
            <a:cxnLst/>
            <a:rect r="r" b="b" t="t" l="l"/>
            <a:pathLst>
              <a:path h="3860090" w="5549905">
                <a:moveTo>
                  <a:pt x="0" y="0"/>
                </a:moveTo>
                <a:lnTo>
                  <a:pt x="5549906" y="0"/>
                </a:lnTo>
                <a:lnTo>
                  <a:pt x="5549906" y="3860090"/>
                </a:lnTo>
                <a:lnTo>
                  <a:pt x="0" y="3860090"/>
                </a:lnTo>
                <a:lnTo>
                  <a:pt x="0" y="0"/>
                </a:lnTo>
                <a:close/>
              </a:path>
            </a:pathLst>
          </a:custGeom>
          <a:blipFill>
            <a:blip r:embed="rId4"/>
            <a:stretch>
              <a:fillRect l="-7783" t="-4815" r="-3405" b="-4280"/>
            </a:stretch>
          </a:blipFill>
        </p:spPr>
      </p:sp>
      <p:sp>
        <p:nvSpPr>
          <p:cNvPr name="Freeform 4" id="4"/>
          <p:cNvSpPr/>
          <p:nvPr/>
        </p:nvSpPr>
        <p:spPr>
          <a:xfrm flipH="false" flipV="false" rot="0">
            <a:off x="9334562" y="6171439"/>
            <a:ext cx="6269436" cy="3886326"/>
          </a:xfrm>
          <a:custGeom>
            <a:avLst/>
            <a:gdLst/>
            <a:ahLst/>
            <a:cxnLst/>
            <a:rect r="r" b="b" t="t" l="l"/>
            <a:pathLst>
              <a:path h="3886326" w="6269436">
                <a:moveTo>
                  <a:pt x="0" y="0"/>
                </a:moveTo>
                <a:lnTo>
                  <a:pt x="6269436" y="0"/>
                </a:lnTo>
                <a:lnTo>
                  <a:pt x="6269436" y="3886326"/>
                </a:lnTo>
                <a:lnTo>
                  <a:pt x="0" y="3886326"/>
                </a:lnTo>
                <a:lnTo>
                  <a:pt x="0" y="0"/>
                </a:lnTo>
                <a:close/>
              </a:path>
            </a:pathLst>
          </a:custGeom>
          <a:blipFill>
            <a:blip r:embed="rId5"/>
            <a:stretch>
              <a:fillRect l="-6160" t="-4848" r="-2337" b="-2154"/>
            </a:stretch>
          </a:blipFill>
        </p:spPr>
      </p:sp>
      <p:sp>
        <p:nvSpPr>
          <p:cNvPr name="TextBox 5" id="5"/>
          <p:cNvSpPr txBox="true"/>
          <p:nvPr/>
        </p:nvSpPr>
        <p:spPr>
          <a:xfrm rot="0">
            <a:off x="1028700" y="1830315"/>
            <a:ext cx="7015192" cy="4272110"/>
          </a:xfrm>
          <a:prstGeom prst="rect">
            <a:avLst/>
          </a:prstGeom>
        </p:spPr>
        <p:txBody>
          <a:bodyPr anchor="t" rtlCol="false" tIns="0" lIns="0" bIns="0" rIns="0">
            <a:spAutoFit/>
          </a:bodyPr>
          <a:lstStyle/>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Analysis: The mean error (MSE = 15.39) shows acceptable accuracy. The model predicted higher fuel consumption in May, August, and December, which helps improve planning and reduce waste</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Project impact: The project helps improve fuel efficiency by predicting critical periods, which contributes to reducing costs, minimizing environmental impact, and supporting operational decisions.</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Discussion topic: How can fuel consumption forecasting be used to improve operational efficiency and reduce environmental costs in organizations?</a:t>
            </a:r>
          </a:p>
        </p:txBody>
      </p:sp>
      <p:sp>
        <p:nvSpPr>
          <p:cNvPr name="TextBox 6" id="6"/>
          <p:cNvSpPr txBox="true"/>
          <p:nvPr/>
        </p:nvSpPr>
        <p:spPr>
          <a:xfrm rot="0">
            <a:off x="4798863" y="332567"/>
            <a:ext cx="8690273" cy="969943"/>
          </a:xfrm>
          <a:prstGeom prst="rect">
            <a:avLst/>
          </a:prstGeom>
        </p:spPr>
        <p:txBody>
          <a:bodyPr anchor="t" rtlCol="false" tIns="0" lIns="0" bIns="0" rIns="0">
            <a:spAutoFit/>
          </a:bodyPr>
          <a:lstStyle/>
          <a:p>
            <a:pPr algn="ctr">
              <a:lnSpc>
                <a:spcPts val="7963"/>
              </a:lnSpc>
              <a:spcBef>
                <a:spcPct val="0"/>
              </a:spcBef>
            </a:pPr>
            <a:r>
              <a:rPr lang="en-US" b="true" sz="5688">
                <a:solidFill>
                  <a:srgbClr val="2D2261"/>
                </a:solidFill>
                <a:latin typeface="Red Hat Display Bold"/>
                <a:ea typeface="Red Hat Display Bold"/>
                <a:cs typeface="Red Hat Display Bold"/>
                <a:sym typeface="Red Hat Display Bold"/>
              </a:rPr>
              <a:t>Fuel &amp; Efficiency Analysis</a:t>
            </a:r>
          </a:p>
        </p:txBody>
      </p:sp>
      <p:sp>
        <p:nvSpPr>
          <p:cNvPr name="TextBox 7" id="7"/>
          <p:cNvSpPr txBox="true"/>
          <p:nvPr/>
        </p:nvSpPr>
        <p:spPr>
          <a:xfrm rot="0">
            <a:off x="1447561" y="1350134"/>
            <a:ext cx="4952554" cy="463266"/>
          </a:xfrm>
          <a:prstGeom prst="rect">
            <a:avLst/>
          </a:prstGeom>
        </p:spPr>
        <p:txBody>
          <a:bodyPr anchor="t" rtlCol="false" tIns="0" lIns="0" bIns="0" rIns="0">
            <a:spAutoFit/>
          </a:bodyPr>
          <a:lstStyle/>
          <a:p>
            <a:pPr algn="l" marL="0" indent="0" lvl="0">
              <a:lnSpc>
                <a:spcPts val="3865"/>
              </a:lnSpc>
              <a:spcBef>
                <a:spcPct val="0"/>
              </a:spcBef>
            </a:pPr>
            <a:r>
              <a:rPr lang="en-US" b="true" sz="2761" strike="noStrike" u="none">
                <a:solidFill>
                  <a:srgbClr val="292562"/>
                </a:solidFill>
                <a:latin typeface="Canva Sans Bold"/>
                <a:ea typeface="Canva Sans Bold"/>
                <a:cs typeface="Canva Sans Bold"/>
                <a:sym typeface="Canva Sans Bold"/>
              </a:rPr>
              <a:t>Fuel consumption prediction</a:t>
            </a:r>
          </a:p>
        </p:txBody>
      </p:sp>
      <p:sp>
        <p:nvSpPr>
          <p:cNvPr name="TextBox 8" id="8"/>
          <p:cNvSpPr txBox="true"/>
          <p:nvPr/>
        </p:nvSpPr>
        <p:spPr>
          <a:xfrm rot="0">
            <a:off x="8922244" y="1866076"/>
            <a:ext cx="7233901" cy="4200588"/>
          </a:xfrm>
          <a:prstGeom prst="rect">
            <a:avLst/>
          </a:prstGeom>
        </p:spPr>
        <p:txBody>
          <a:bodyPr anchor="t" rtlCol="false" tIns="0" lIns="0" bIns="0" rIns="0">
            <a:spAutoFit/>
          </a:bodyPr>
          <a:lstStyle/>
          <a:p>
            <a:pPr algn="l" marL="404280" indent="-202140" lvl="1">
              <a:lnSpc>
                <a:spcPts val="2621"/>
              </a:lnSpc>
              <a:spcBef>
                <a:spcPct val="0"/>
              </a:spcBef>
              <a:buFont typeface="Arial"/>
              <a:buChar char="•"/>
            </a:pPr>
            <a:r>
              <a:rPr lang="en-US" sz="1872">
                <a:solidFill>
                  <a:srgbClr val="000000"/>
                </a:solidFill>
                <a:latin typeface="Roboto Slab"/>
                <a:ea typeface="Roboto Slab"/>
                <a:cs typeface="Roboto Slab"/>
                <a:sym typeface="Roboto Slab"/>
              </a:rPr>
              <a:t>Analysis : </a:t>
            </a:r>
            <a:r>
              <a:rPr lang="en-US" sz="1872" strike="noStrike" u="none">
                <a:solidFill>
                  <a:srgbClr val="000000"/>
                </a:solidFill>
                <a:latin typeface="Roboto Slab"/>
                <a:ea typeface="Roboto Slab"/>
                <a:cs typeface="Roboto Slab"/>
                <a:sym typeface="Roboto Slab"/>
              </a:rPr>
              <a:t>The results show a decrease in fuel consumption in deliveries over the past few years, and this is expected to continue in the future. This is due to new combat vehicle technologies that enable more efficient delivery.</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Project Impact : The project helps reduce fuel consumption and operating costs, lowers environmental impact, and enhances the efficiency and effectiveness of delivery operations.</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Discussion topic : How will technological developments and modern delivery methods impact fuel consumption in delivery operations in the coming years?</a:t>
            </a:r>
          </a:p>
        </p:txBody>
      </p:sp>
      <p:sp>
        <p:nvSpPr>
          <p:cNvPr name="TextBox 9" id="9"/>
          <p:cNvSpPr txBox="true"/>
          <p:nvPr/>
        </p:nvSpPr>
        <p:spPr>
          <a:xfrm rot="0">
            <a:off x="9136735" y="1364408"/>
            <a:ext cx="5606058" cy="430245"/>
          </a:xfrm>
          <a:prstGeom prst="rect">
            <a:avLst/>
          </a:prstGeom>
        </p:spPr>
        <p:txBody>
          <a:bodyPr anchor="t" rtlCol="false" tIns="0" lIns="0" bIns="0" rIns="0">
            <a:spAutoFit/>
          </a:bodyPr>
          <a:lstStyle/>
          <a:p>
            <a:pPr algn="l" marL="0" indent="0" lvl="0">
              <a:lnSpc>
                <a:spcPts val="3585"/>
              </a:lnSpc>
              <a:spcBef>
                <a:spcPct val="0"/>
              </a:spcBef>
            </a:pPr>
            <a:r>
              <a:rPr lang="en-US" b="true" sz="2561">
                <a:solidFill>
                  <a:srgbClr val="292562"/>
                </a:solidFill>
                <a:latin typeface="Canva Sans Bold"/>
                <a:ea typeface="Canva Sans Bold"/>
                <a:cs typeface="Canva Sans Bold"/>
                <a:sym typeface="Canva Sans Bold"/>
              </a:rPr>
              <a:t>Delivery f</a:t>
            </a:r>
            <a:r>
              <a:rPr lang="en-US" b="true" sz="2561" strike="noStrike" u="none">
                <a:solidFill>
                  <a:srgbClr val="292562"/>
                </a:solidFill>
                <a:latin typeface="Canva Sans Bold"/>
                <a:ea typeface="Canva Sans Bold"/>
                <a:cs typeface="Canva Sans Bold"/>
                <a:sym typeface="Canva Sans Bold"/>
              </a:rPr>
              <a:t>uel consumption </a:t>
            </a:r>
            <a:r>
              <a:rPr lang="en-US" b="true" sz="2561" strike="noStrike" u="none">
                <a:solidFill>
                  <a:srgbClr val="292562"/>
                </a:solidFill>
                <a:latin typeface="Canva Sans Bold"/>
                <a:ea typeface="Canva Sans Bold"/>
                <a:cs typeface="Canva Sans Bold"/>
                <a:sym typeface="Canva Sans Bold"/>
              </a:rPr>
              <a:t>fo</a:t>
            </a:r>
            <a:r>
              <a:rPr lang="en-US" b="true" sz="2561" strike="noStrike" u="none">
                <a:solidFill>
                  <a:srgbClr val="292562"/>
                </a:solidFill>
                <a:latin typeface="Canva Sans Bold"/>
                <a:ea typeface="Canva Sans Bold"/>
                <a:cs typeface="Canva Sans Bold"/>
                <a:sym typeface="Canva Sans Bold"/>
              </a:rPr>
              <a:t>rec</a:t>
            </a:r>
            <a:r>
              <a:rPr lang="en-US" b="true" sz="2561" strike="noStrike" u="none">
                <a:solidFill>
                  <a:srgbClr val="292562"/>
                </a:solidFill>
                <a:latin typeface="Canva Sans Bold"/>
                <a:ea typeface="Canva Sans Bold"/>
                <a:cs typeface="Canva Sans Bold"/>
                <a:sym typeface="Canva Sans Bold"/>
              </a:rPr>
              <a:t>as</a:t>
            </a:r>
            <a:r>
              <a:rPr lang="en-US" b="true" sz="2561" strike="noStrike" u="none">
                <a:solidFill>
                  <a:srgbClr val="292562"/>
                </a:solidFill>
                <a:latin typeface="Canva Sans Bold"/>
                <a:ea typeface="Canva Sans Bold"/>
                <a:cs typeface="Canva Sans Bold"/>
                <a:sym typeface="Canva Sans Bold"/>
              </a:rPr>
              <a:t>t</a:t>
            </a:r>
          </a:p>
        </p:txBody>
      </p:sp>
      <p:sp>
        <p:nvSpPr>
          <p:cNvPr name="Freeform 10" id="10"/>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6"/>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426524">
            <a:off x="-4721063" y="-4971431"/>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32540" y="6174753"/>
            <a:ext cx="7411460" cy="3083547"/>
          </a:xfrm>
          <a:custGeom>
            <a:avLst/>
            <a:gdLst/>
            <a:ahLst/>
            <a:cxnLst/>
            <a:rect r="r" b="b" t="t" l="l"/>
            <a:pathLst>
              <a:path h="3083547" w="7411460">
                <a:moveTo>
                  <a:pt x="0" y="0"/>
                </a:moveTo>
                <a:lnTo>
                  <a:pt x="7411460" y="0"/>
                </a:lnTo>
                <a:lnTo>
                  <a:pt x="7411460" y="3083547"/>
                </a:lnTo>
                <a:lnTo>
                  <a:pt x="0" y="3083547"/>
                </a:lnTo>
                <a:lnTo>
                  <a:pt x="0" y="0"/>
                </a:lnTo>
                <a:close/>
              </a:path>
            </a:pathLst>
          </a:custGeom>
          <a:blipFill>
            <a:blip r:embed="rId4"/>
            <a:stretch>
              <a:fillRect l="-2287" t="-5499" r="-1143" b="-4818"/>
            </a:stretch>
          </a:blipFill>
        </p:spPr>
      </p:sp>
      <p:sp>
        <p:nvSpPr>
          <p:cNvPr name="Freeform 4" id="4"/>
          <p:cNvSpPr/>
          <p:nvPr/>
        </p:nvSpPr>
        <p:spPr>
          <a:xfrm flipH="false" flipV="false" rot="0">
            <a:off x="10102297" y="6274487"/>
            <a:ext cx="6910971" cy="2884080"/>
          </a:xfrm>
          <a:custGeom>
            <a:avLst/>
            <a:gdLst/>
            <a:ahLst/>
            <a:cxnLst/>
            <a:rect r="r" b="b" t="t" l="l"/>
            <a:pathLst>
              <a:path h="2884080" w="6910971">
                <a:moveTo>
                  <a:pt x="0" y="0"/>
                </a:moveTo>
                <a:lnTo>
                  <a:pt x="6910971" y="0"/>
                </a:lnTo>
                <a:lnTo>
                  <a:pt x="6910971" y="2884080"/>
                </a:lnTo>
                <a:lnTo>
                  <a:pt x="0" y="2884080"/>
                </a:lnTo>
                <a:lnTo>
                  <a:pt x="0" y="0"/>
                </a:lnTo>
                <a:close/>
              </a:path>
            </a:pathLst>
          </a:custGeom>
          <a:blipFill>
            <a:blip r:embed="rId5"/>
            <a:stretch>
              <a:fillRect l="-2887" t="-4403" r="-2100" b="-3774"/>
            </a:stretch>
          </a:blipFill>
        </p:spPr>
      </p:sp>
      <p:sp>
        <p:nvSpPr>
          <p:cNvPr name="TextBox 5" id="5"/>
          <p:cNvSpPr txBox="true"/>
          <p:nvPr/>
        </p:nvSpPr>
        <p:spPr>
          <a:xfrm rot="0">
            <a:off x="1740964" y="2242749"/>
            <a:ext cx="7403036" cy="3552888"/>
          </a:xfrm>
          <a:prstGeom prst="rect">
            <a:avLst/>
          </a:prstGeom>
        </p:spPr>
        <p:txBody>
          <a:bodyPr anchor="t" rtlCol="false" tIns="0" lIns="0" bIns="0" rIns="0">
            <a:spAutoFit/>
          </a:bodyPr>
          <a:lstStyle/>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Analysis: January, March, May, and July are expected to have the highest number of delivery delays at 2,976, while February is expected to have the lowest number at 2,712</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Project Impact: The project contributes to reducing delays and increasing delivery efficiency by predicting critical periods in advance and making data-driven decisions.</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Discussion topic: What are the expected delivery delay months and how can this information be used to improve logistics planning?</a:t>
            </a:r>
          </a:p>
        </p:txBody>
      </p:sp>
      <p:sp>
        <p:nvSpPr>
          <p:cNvPr name="TextBox 6" id="6"/>
          <p:cNvSpPr txBox="true"/>
          <p:nvPr/>
        </p:nvSpPr>
        <p:spPr>
          <a:xfrm rot="0">
            <a:off x="2188839" y="1712542"/>
            <a:ext cx="5965478" cy="430245"/>
          </a:xfrm>
          <a:prstGeom prst="rect">
            <a:avLst/>
          </a:prstGeom>
        </p:spPr>
        <p:txBody>
          <a:bodyPr anchor="t" rtlCol="false" tIns="0" lIns="0" bIns="0" rIns="0">
            <a:spAutoFit/>
          </a:bodyPr>
          <a:lstStyle/>
          <a:p>
            <a:pPr algn="l" marL="0" indent="0" lvl="0">
              <a:lnSpc>
                <a:spcPts val="3585"/>
              </a:lnSpc>
              <a:spcBef>
                <a:spcPct val="0"/>
              </a:spcBef>
            </a:pPr>
            <a:r>
              <a:rPr lang="en-US" b="true" sz="2561" strike="noStrike" u="none">
                <a:solidFill>
                  <a:srgbClr val="292562"/>
                </a:solidFill>
                <a:latin typeface="Canva Sans Bold"/>
                <a:ea typeface="Canva Sans Bold"/>
                <a:cs typeface="Canva Sans Bold"/>
                <a:sym typeface="Canva Sans Bold"/>
              </a:rPr>
              <a:t>What are the expected delay months?</a:t>
            </a:r>
          </a:p>
        </p:txBody>
      </p:sp>
      <p:sp>
        <p:nvSpPr>
          <p:cNvPr name="TextBox 7" id="7"/>
          <p:cNvSpPr txBox="true"/>
          <p:nvPr/>
        </p:nvSpPr>
        <p:spPr>
          <a:xfrm rot="0">
            <a:off x="9856264" y="2242749"/>
            <a:ext cx="7403036" cy="3552888"/>
          </a:xfrm>
          <a:prstGeom prst="rect">
            <a:avLst/>
          </a:prstGeom>
        </p:spPr>
        <p:txBody>
          <a:bodyPr anchor="t" rtlCol="false" tIns="0" lIns="0" bIns="0" rIns="0">
            <a:spAutoFit/>
          </a:bodyPr>
          <a:lstStyle/>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Analysis: Customs delays and traffic congestion are the main factors in delivery delays, with disruptions and driver behavior having a moderate impact.</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Project </a:t>
            </a:r>
            <a:r>
              <a:rPr lang="en-US" sz="1872" strike="noStrike" u="none">
                <a:solidFill>
                  <a:srgbClr val="000000"/>
                </a:solidFill>
                <a:latin typeface="Roboto Slab"/>
                <a:ea typeface="Roboto Slab"/>
                <a:cs typeface="Roboto Slab"/>
                <a:sym typeface="Roboto Slab"/>
              </a:rPr>
              <a:t>i</a:t>
            </a:r>
            <a:r>
              <a:rPr lang="en-US" sz="1872" strike="noStrike" u="none">
                <a:solidFill>
                  <a:srgbClr val="000000"/>
                </a:solidFill>
                <a:latin typeface="Roboto Slab"/>
                <a:ea typeface="Roboto Slab"/>
                <a:cs typeface="Roboto Slab"/>
                <a:sym typeface="Roboto Slab"/>
              </a:rPr>
              <a:t>mpact: </a:t>
            </a:r>
            <a:r>
              <a:rPr lang="en-US" sz="1872" strike="noStrike" u="none">
                <a:solidFill>
                  <a:srgbClr val="000000"/>
                </a:solidFill>
                <a:latin typeface="Roboto Slab"/>
                <a:ea typeface="Roboto Slab"/>
                <a:cs typeface="Roboto Slab"/>
                <a:sym typeface="Roboto Slab"/>
              </a:rPr>
              <a:t>Im</a:t>
            </a:r>
            <a:r>
              <a:rPr lang="en-US" sz="1872" strike="noStrike" u="none">
                <a:solidFill>
                  <a:srgbClr val="000000"/>
                </a:solidFill>
                <a:latin typeface="Roboto Slab"/>
                <a:ea typeface="Roboto Slab"/>
                <a:cs typeface="Roboto Slab"/>
                <a:sym typeface="Roboto Slab"/>
              </a:rPr>
              <a:t>pro</a:t>
            </a:r>
            <a:r>
              <a:rPr lang="en-US" sz="1872" strike="noStrike" u="none">
                <a:solidFill>
                  <a:srgbClr val="000000"/>
                </a:solidFill>
                <a:latin typeface="Roboto Slab"/>
                <a:ea typeface="Roboto Slab"/>
                <a:cs typeface="Roboto Slab"/>
                <a:sym typeface="Roboto Slab"/>
              </a:rPr>
              <a:t>v</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d</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c</a:t>
            </a:r>
            <a:r>
              <a:rPr lang="en-US" sz="1872" strike="noStrike" u="none">
                <a:solidFill>
                  <a:srgbClr val="000000"/>
                </a:solidFill>
                <a:latin typeface="Roboto Slab"/>
                <a:ea typeface="Roboto Slab"/>
                <a:cs typeface="Roboto Slab"/>
                <a:sym typeface="Roboto Slab"/>
              </a:rPr>
              <a:t>cu</a:t>
            </a:r>
            <a:r>
              <a:rPr lang="en-US" sz="1872" strike="noStrike" u="none">
                <a:solidFill>
                  <a:srgbClr val="000000"/>
                </a:solidFill>
                <a:latin typeface="Roboto Slab"/>
                <a:ea typeface="Roboto Slab"/>
                <a:cs typeface="Roboto Slab"/>
                <a:sym typeface="Roboto Slab"/>
              </a:rPr>
              <a:t>r</a:t>
            </a:r>
            <a:r>
              <a:rPr lang="en-US" sz="1872" strike="noStrike" u="none">
                <a:solidFill>
                  <a:srgbClr val="000000"/>
                </a:solidFill>
                <a:latin typeface="Roboto Slab"/>
                <a:ea typeface="Roboto Slab"/>
                <a:cs typeface="Roboto Slab"/>
                <a:sym typeface="Roboto Slab"/>
              </a:rPr>
              <a:t>acy</a:t>
            </a:r>
            <a:r>
              <a:rPr lang="en-US" sz="1872" strike="noStrike" u="none">
                <a:solidFill>
                  <a:srgbClr val="000000"/>
                </a:solidFill>
                <a:latin typeface="Roboto Slab"/>
                <a:ea typeface="Roboto Slab"/>
                <a:cs typeface="Roboto Slab"/>
                <a:sym typeface="Roboto Slab"/>
              </a:rPr>
              <a:t> o</a:t>
            </a:r>
            <a:r>
              <a:rPr lang="en-US" sz="1872" strike="noStrike" u="none">
                <a:solidFill>
                  <a:srgbClr val="000000"/>
                </a:solidFill>
                <a:latin typeface="Roboto Slab"/>
                <a:ea typeface="Roboto Slab"/>
                <a:cs typeface="Roboto Slab"/>
                <a:sym typeface="Roboto Slab"/>
              </a:rPr>
              <a:t>f</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fo</a:t>
            </a:r>
            <a:r>
              <a:rPr lang="en-US" sz="1872" strike="noStrike" u="none">
                <a:solidFill>
                  <a:srgbClr val="000000"/>
                </a:solidFill>
                <a:latin typeface="Roboto Slab"/>
                <a:ea typeface="Roboto Slab"/>
                <a:cs typeface="Roboto Slab"/>
                <a:sym typeface="Roboto Slab"/>
              </a:rPr>
              <a:t>rec</a:t>
            </a:r>
            <a:r>
              <a:rPr lang="en-US" sz="1872" strike="noStrike" u="none">
                <a:solidFill>
                  <a:srgbClr val="000000"/>
                </a:solidFill>
                <a:latin typeface="Roboto Slab"/>
                <a:ea typeface="Roboto Slab"/>
                <a:cs typeface="Roboto Slab"/>
                <a:sym typeface="Roboto Slab"/>
              </a:rPr>
              <a:t>ast</a:t>
            </a:r>
            <a:r>
              <a:rPr lang="en-US" sz="1872" strike="noStrike" u="none">
                <a:solidFill>
                  <a:srgbClr val="000000"/>
                </a:solidFill>
                <a:latin typeface="Roboto Slab"/>
                <a:ea typeface="Roboto Slab"/>
                <a:cs typeface="Roboto Slab"/>
                <a:sym typeface="Roboto Slab"/>
              </a:rPr>
              <a:t>ing del</a:t>
            </a:r>
            <a:r>
              <a:rPr lang="en-US" sz="1872" strike="noStrike" u="none">
                <a:solidFill>
                  <a:srgbClr val="000000"/>
                </a:solidFill>
                <a:latin typeface="Roboto Slab"/>
                <a:ea typeface="Roboto Slab"/>
                <a:cs typeface="Roboto Slab"/>
                <a:sym typeface="Roboto Slab"/>
              </a:rPr>
              <a:t>iver</a:t>
            </a:r>
            <a:r>
              <a:rPr lang="en-US" sz="1872" strike="noStrike" u="none">
                <a:solidFill>
                  <a:srgbClr val="000000"/>
                </a:solidFill>
                <a:latin typeface="Roboto Slab"/>
                <a:ea typeface="Roboto Slab"/>
                <a:cs typeface="Roboto Slab"/>
                <a:sym typeface="Roboto Slab"/>
              </a:rPr>
              <a:t>y d</a:t>
            </a:r>
            <a:r>
              <a:rPr lang="en-US" sz="1872" strike="noStrike" u="none">
                <a:solidFill>
                  <a:srgbClr val="000000"/>
                </a:solidFill>
                <a:latin typeface="Roboto Slab"/>
                <a:ea typeface="Roboto Slab"/>
                <a:cs typeface="Roboto Slab"/>
                <a:sym typeface="Roboto Slab"/>
              </a:rPr>
              <a:t>elays,</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wh</a:t>
            </a:r>
            <a:r>
              <a:rPr lang="en-US" sz="1872" strike="noStrike" u="none">
                <a:solidFill>
                  <a:srgbClr val="000000"/>
                </a:solidFill>
                <a:latin typeface="Roboto Slab"/>
                <a:ea typeface="Roboto Slab"/>
                <a:cs typeface="Roboto Slab"/>
                <a:sym typeface="Roboto Slab"/>
              </a:rPr>
              <a:t>ic</a:t>
            </a:r>
            <a:r>
              <a:rPr lang="en-US" sz="1872" strike="noStrike" u="none">
                <a:solidFill>
                  <a:srgbClr val="000000"/>
                </a:solidFill>
                <a:latin typeface="Roboto Slab"/>
                <a:ea typeface="Roboto Slab"/>
                <a:cs typeface="Roboto Slab"/>
                <a:sym typeface="Roboto Slab"/>
              </a:rPr>
              <a:t>h h</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lp</a:t>
            </a:r>
            <a:r>
              <a:rPr lang="en-US" sz="1872" strike="noStrike" u="none">
                <a:solidFill>
                  <a:srgbClr val="000000"/>
                </a:solidFill>
                <a:latin typeface="Roboto Slab"/>
                <a:ea typeface="Roboto Slab"/>
                <a:cs typeface="Roboto Slab"/>
                <a:sym typeface="Roboto Slab"/>
              </a:rPr>
              <a:t>s</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in </a:t>
            </a:r>
            <a:r>
              <a:rPr lang="en-US" sz="1872" strike="noStrike" u="none">
                <a:solidFill>
                  <a:srgbClr val="000000"/>
                </a:solidFill>
                <a:latin typeface="Roboto Slab"/>
                <a:ea typeface="Roboto Slab"/>
                <a:cs typeface="Roboto Slab"/>
                <a:sym typeface="Roboto Slab"/>
              </a:rPr>
              <a:t>b</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tter p</a:t>
            </a:r>
            <a:r>
              <a:rPr lang="en-US" sz="1872" strike="noStrike" u="none">
                <a:solidFill>
                  <a:srgbClr val="000000"/>
                </a:solidFill>
                <a:latin typeface="Roboto Slab"/>
                <a:ea typeface="Roboto Slab"/>
                <a:cs typeface="Roboto Slab"/>
                <a:sym typeface="Roboto Slab"/>
              </a:rPr>
              <a:t>l</a:t>
            </a:r>
            <a:r>
              <a:rPr lang="en-US" sz="1872" strike="noStrike" u="none">
                <a:solidFill>
                  <a:srgbClr val="000000"/>
                </a:solidFill>
                <a:latin typeface="Roboto Slab"/>
                <a:ea typeface="Roboto Slab"/>
                <a:cs typeface="Roboto Slab"/>
                <a:sym typeface="Roboto Slab"/>
              </a:rPr>
              <a:t>ann</a:t>
            </a:r>
            <a:r>
              <a:rPr lang="en-US" sz="1872" strike="noStrike" u="none">
                <a:solidFill>
                  <a:srgbClr val="000000"/>
                </a:solidFill>
                <a:latin typeface="Roboto Slab"/>
                <a:ea typeface="Roboto Slab"/>
                <a:cs typeface="Roboto Slab"/>
                <a:sym typeface="Roboto Slab"/>
              </a:rPr>
              <a:t>i</a:t>
            </a:r>
            <a:r>
              <a:rPr lang="en-US" sz="1872" strike="noStrike" u="none">
                <a:solidFill>
                  <a:srgbClr val="000000"/>
                </a:solidFill>
                <a:latin typeface="Roboto Slab"/>
                <a:ea typeface="Roboto Slab"/>
                <a:cs typeface="Roboto Slab"/>
                <a:sym typeface="Roboto Slab"/>
              </a:rPr>
              <a:t>ng suppl</a:t>
            </a:r>
            <a:r>
              <a:rPr lang="en-US" sz="1872" strike="noStrike" u="none">
                <a:solidFill>
                  <a:srgbClr val="000000"/>
                </a:solidFill>
                <a:latin typeface="Roboto Slab"/>
                <a:ea typeface="Roboto Slab"/>
                <a:cs typeface="Roboto Slab"/>
                <a:sym typeface="Roboto Slab"/>
              </a:rPr>
              <a:t>y c</a:t>
            </a:r>
            <a:r>
              <a:rPr lang="en-US" sz="1872" strike="noStrike" u="none">
                <a:solidFill>
                  <a:srgbClr val="000000"/>
                </a:solidFill>
                <a:latin typeface="Roboto Slab"/>
                <a:ea typeface="Roboto Slab"/>
                <a:cs typeface="Roboto Slab"/>
                <a:sym typeface="Roboto Slab"/>
              </a:rPr>
              <a:t>ha</a:t>
            </a:r>
            <a:r>
              <a:rPr lang="en-US" sz="1872" strike="noStrike" u="none">
                <a:solidFill>
                  <a:srgbClr val="000000"/>
                </a:solidFill>
                <a:latin typeface="Roboto Slab"/>
                <a:ea typeface="Roboto Slab"/>
                <a:cs typeface="Roboto Slab"/>
                <a:sym typeface="Roboto Slab"/>
              </a:rPr>
              <a:t>in</a:t>
            </a:r>
            <a:r>
              <a:rPr lang="en-US" sz="1872" strike="noStrike" u="none">
                <a:solidFill>
                  <a:srgbClr val="000000"/>
                </a:solidFill>
                <a:latin typeface="Roboto Slab"/>
                <a:ea typeface="Roboto Slab"/>
                <a:cs typeface="Roboto Slab"/>
                <a:sym typeface="Roboto Slab"/>
              </a:rPr>
              <a:t>s,</a:t>
            </a:r>
            <a:r>
              <a:rPr lang="en-US" sz="1872" strike="noStrike" u="none">
                <a:solidFill>
                  <a:srgbClr val="000000"/>
                </a:solidFill>
                <a:latin typeface="Roboto Slab"/>
                <a:ea typeface="Roboto Slab"/>
                <a:cs typeface="Roboto Slab"/>
                <a:sym typeface="Roboto Slab"/>
              </a:rPr>
              <a:t> red</a:t>
            </a:r>
            <a:r>
              <a:rPr lang="en-US" sz="1872" strike="noStrike" u="none">
                <a:solidFill>
                  <a:srgbClr val="000000"/>
                </a:solidFill>
                <a:latin typeface="Roboto Slab"/>
                <a:ea typeface="Roboto Slab"/>
                <a:cs typeface="Roboto Slab"/>
                <a:sym typeface="Roboto Slab"/>
              </a:rPr>
              <a:t>u</a:t>
            </a:r>
            <a:r>
              <a:rPr lang="en-US" sz="1872" strike="noStrike" u="none">
                <a:solidFill>
                  <a:srgbClr val="000000"/>
                </a:solidFill>
                <a:latin typeface="Roboto Slab"/>
                <a:ea typeface="Roboto Slab"/>
                <a:cs typeface="Roboto Slab"/>
                <a:sym typeface="Roboto Slab"/>
              </a:rPr>
              <a:t>cing </a:t>
            </a:r>
            <a:r>
              <a:rPr lang="en-US" sz="1872" strike="noStrike" u="none">
                <a:solidFill>
                  <a:srgbClr val="000000"/>
                </a:solidFill>
                <a:latin typeface="Roboto Slab"/>
                <a:ea typeface="Roboto Slab"/>
                <a:cs typeface="Roboto Slab"/>
                <a:sym typeface="Roboto Slab"/>
              </a:rPr>
              <a:t>ope</a:t>
            </a:r>
            <a:r>
              <a:rPr lang="en-US" sz="1872" strike="noStrike" u="none">
                <a:solidFill>
                  <a:srgbClr val="000000"/>
                </a:solidFill>
                <a:latin typeface="Roboto Slab"/>
                <a:ea typeface="Roboto Slab"/>
                <a:cs typeface="Roboto Slab"/>
                <a:sym typeface="Roboto Slab"/>
              </a:rPr>
              <a:t>r</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ti</a:t>
            </a:r>
            <a:r>
              <a:rPr lang="en-US" sz="1872" strike="noStrike" u="none">
                <a:solidFill>
                  <a:srgbClr val="000000"/>
                </a:solidFill>
                <a:latin typeface="Roboto Slab"/>
                <a:ea typeface="Roboto Slab"/>
                <a:cs typeface="Roboto Slab"/>
                <a:sym typeface="Roboto Slab"/>
              </a:rPr>
              <a:t>on</a:t>
            </a:r>
            <a:r>
              <a:rPr lang="en-US" sz="1872" strike="noStrike" u="none">
                <a:solidFill>
                  <a:srgbClr val="000000"/>
                </a:solidFill>
                <a:latin typeface="Roboto Slab"/>
                <a:ea typeface="Roboto Slab"/>
                <a:cs typeface="Roboto Slab"/>
                <a:sym typeface="Roboto Slab"/>
              </a:rPr>
              <a:t>al </a:t>
            </a:r>
            <a:r>
              <a:rPr lang="en-US" sz="1872" strike="noStrike" u="none">
                <a:solidFill>
                  <a:srgbClr val="000000"/>
                </a:solidFill>
                <a:latin typeface="Roboto Slab"/>
                <a:ea typeface="Roboto Slab"/>
                <a:cs typeface="Roboto Slab"/>
                <a:sym typeface="Roboto Slab"/>
              </a:rPr>
              <a:t>loss</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s, inc</a:t>
            </a:r>
            <a:r>
              <a:rPr lang="en-US" sz="1872" strike="noStrike" u="none">
                <a:solidFill>
                  <a:srgbClr val="000000"/>
                </a:solidFill>
                <a:latin typeface="Roboto Slab"/>
                <a:ea typeface="Roboto Slab"/>
                <a:cs typeface="Roboto Slab"/>
                <a:sym typeface="Roboto Slab"/>
              </a:rPr>
              <a:t>r</a:t>
            </a:r>
            <a:r>
              <a:rPr lang="en-US" sz="1872" strike="noStrike" u="none">
                <a:solidFill>
                  <a:srgbClr val="000000"/>
                </a:solidFill>
                <a:latin typeface="Roboto Slab"/>
                <a:ea typeface="Roboto Slab"/>
                <a:cs typeface="Roboto Slab"/>
                <a:sym typeface="Roboto Slab"/>
              </a:rPr>
              <a:t>ea</a:t>
            </a:r>
            <a:r>
              <a:rPr lang="en-US" sz="1872" strike="noStrike" u="none">
                <a:solidFill>
                  <a:srgbClr val="000000"/>
                </a:solidFill>
                <a:latin typeface="Roboto Slab"/>
                <a:ea typeface="Roboto Slab"/>
                <a:cs typeface="Roboto Slab"/>
                <a:sym typeface="Roboto Slab"/>
              </a:rPr>
              <a:t>sin</a:t>
            </a:r>
            <a:r>
              <a:rPr lang="en-US" sz="1872" strike="noStrike" u="none">
                <a:solidFill>
                  <a:srgbClr val="000000"/>
                </a:solidFill>
                <a:latin typeface="Roboto Slab"/>
                <a:ea typeface="Roboto Slab"/>
                <a:cs typeface="Roboto Slab"/>
                <a:sym typeface="Roboto Slab"/>
              </a:rPr>
              <a:t>g</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customer s</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tisf</a:t>
            </a:r>
            <a:r>
              <a:rPr lang="en-US" sz="1872" strike="noStrike" u="none">
                <a:solidFill>
                  <a:srgbClr val="000000"/>
                </a:solidFill>
                <a:latin typeface="Roboto Slab"/>
                <a:ea typeface="Roboto Slab"/>
                <a:cs typeface="Roboto Slab"/>
                <a:sym typeface="Roboto Slab"/>
              </a:rPr>
              <a:t>ac</a:t>
            </a:r>
            <a:r>
              <a:rPr lang="en-US" sz="1872" strike="noStrike" u="none">
                <a:solidFill>
                  <a:srgbClr val="000000"/>
                </a:solidFill>
                <a:latin typeface="Roboto Slab"/>
                <a:ea typeface="Roboto Slab"/>
                <a:cs typeface="Roboto Slab"/>
                <a:sym typeface="Roboto Slab"/>
              </a:rPr>
              <a:t>tion,</a:t>
            </a:r>
            <a:r>
              <a:rPr lang="en-US" sz="1872" strike="noStrike" u="none">
                <a:solidFill>
                  <a:srgbClr val="000000"/>
                </a:solidFill>
                <a:latin typeface="Roboto Slab"/>
                <a:ea typeface="Roboto Slab"/>
                <a:cs typeface="Roboto Slab"/>
                <a:sym typeface="Roboto Slab"/>
              </a:rPr>
              <a:t> and </a:t>
            </a:r>
            <a:r>
              <a:rPr lang="en-US" sz="1872" strike="noStrike" u="none">
                <a:solidFill>
                  <a:srgbClr val="000000"/>
                </a:solidFill>
                <a:latin typeface="Roboto Slab"/>
                <a:ea typeface="Roboto Slab"/>
                <a:cs typeface="Roboto Slab"/>
                <a:sym typeface="Roboto Slab"/>
              </a:rPr>
              <a:t>enh</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nc</a:t>
            </a:r>
            <a:r>
              <a:rPr lang="en-US" sz="1872" strike="noStrike" u="none">
                <a:solidFill>
                  <a:srgbClr val="000000"/>
                </a:solidFill>
                <a:latin typeface="Roboto Slab"/>
                <a:ea typeface="Roboto Slab"/>
                <a:cs typeface="Roboto Slab"/>
                <a:sym typeface="Roboto Slab"/>
              </a:rPr>
              <a:t>ing t</a:t>
            </a:r>
            <a:r>
              <a:rPr lang="en-US" sz="1872" strike="noStrike" u="none">
                <a:solidFill>
                  <a:srgbClr val="000000"/>
                </a:solidFill>
                <a:latin typeface="Roboto Slab"/>
                <a:ea typeface="Roboto Slab"/>
                <a:cs typeface="Roboto Slab"/>
                <a:sym typeface="Roboto Slab"/>
              </a:rPr>
              <a:t>he over</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ll effic</a:t>
            </a:r>
            <a:r>
              <a:rPr lang="en-US" sz="1872" strike="noStrike" u="none">
                <a:solidFill>
                  <a:srgbClr val="000000"/>
                </a:solidFill>
                <a:latin typeface="Roboto Slab"/>
                <a:ea typeface="Roboto Slab"/>
                <a:cs typeface="Roboto Slab"/>
                <a:sym typeface="Roboto Slab"/>
              </a:rPr>
              <a:t>ien</a:t>
            </a:r>
            <a:r>
              <a:rPr lang="en-US" sz="1872" strike="noStrike" u="none">
                <a:solidFill>
                  <a:srgbClr val="000000"/>
                </a:solidFill>
                <a:latin typeface="Roboto Slab"/>
                <a:ea typeface="Roboto Slab"/>
                <a:cs typeface="Roboto Slab"/>
                <a:sym typeface="Roboto Slab"/>
              </a:rPr>
              <a:t>cy of</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logist</a:t>
            </a:r>
            <a:r>
              <a:rPr lang="en-US" sz="1872" strike="noStrike" u="none">
                <a:solidFill>
                  <a:srgbClr val="000000"/>
                </a:solidFill>
                <a:latin typeface="Roboto Slab"/>
                <a:ea typeface="Roboto Slab"/>
                <a:cs typeface="Roboto Slab"/>
                <a:sym typeface="Roboto Slab"/>
              </a:rPr>
              <a:t>i</a:t>
            </a:r>
            <a:r>
              <a:rPr lang="en-US" sz="1872" strike="noStrike" u="none">
                <a:solidFill>
                  <a:srgbClr val="000000"/>
                </a:solidFill>
                <a:latin typeface="Roboto Slab"/>
                <a:ea typeface="Roboto Slab"/>
                <a:cs typeface="Roboto Slab"/>
                <a:sym typeface="Roboto Slab"/>
              </a:rPr>
              <a:t>c</a:t>
            </a:r>
            <a:r>
              <a:rPr lang="en-US" sz="1872" strike="noStrike" u="none">
                <a:solidFill>
                  <a:srgbClr val="000000"/>
                </a:solidFill>
                <a:latin typeface="Roboto Slab"/>
                <a:ea typeface="Roboto Slab"/>
                <a:cs typeface="Roboto Slab"/>
                <a:sym typeface="Roboto Slab"/>
              </a:rPr>
              <a:t>s</a:t>
            </a:r>
            <a:r>
              <a:rPr lang="en-US" sz="1872" strike="noStrike" u="none">
                <a:solidFill>
                  <a:srgbClr val="000000"/>
                </a:solidFill>
                <a:latin typeface="Roboto Slab"/>
                <a:ea typeface="Roboto Slab"/>
                <a:cs typeface="Roboto Slab"/>
                <a:sym typeface="Roboto Slab"/>
              </a:rPr>
              <a:t> operat</a:t>
            </a:r>
            <a:r>
              <a:rPr lang="en-US" sz="1872" strike="noStrike" u="none">
                <a:solidFill>
                  <a:srgbClr val="000000"/>
                </a:solidFill>
                <a:latin typeface="Roboto Slab"/>
                <a:ea typeface="Roboto Slab"/>
                <a:cs typeface="Roboto Slab"/>
                <a:sym typeface="Roboto Slab"/>
              </a:rPr>
              <a:t>ions.</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Discussion topic: What are the </a:t>
            </a:r>
            <a:r>
              <a:rPr lang="en-US" sz="1872" strike="noStrike" u="none">
                <a:solidFill>
                  <a:srgbClr val="000000"/>
                </a:solidFill>
                <a:latin typeface="Roboto Slab"/>
                <a:ea typeface="Roboto Slab"/>
                <a:cs typeface="Roboto Slab"/>
                <a:sym typeface="Roboto Slab"/>
              </a:rPr>
              <a:t>main</a:t>
            </a:r>
            <a:r>
              <a:rPr lang="en-US" sz="1872" strike="noStrike" u="none">
                <a:solidFill>
                  <a:srgbClr val="000000"/>
                </a:solidFill>
                <a:latin typeface="Roboto Slab"/>
                <a:ea typeface="Roboto Slab"/>
                <a:cs typeface="Roboto Slab"/>
                <a:sym typeface="Roboto Slab"/>
              </a:rPr>
              <a:t> reasons for </a:t>
            </a:r>
            <a:r>
              <a:rPr lang="en-US" sz="1872" strike="noStrike" u="none">
                <a:solidFill>
                  <a:srgbClr val="000000"/>
                </a:solidFill>
                <a:latin typeface="Roboto Slab"/>
                <a:ea typeface="Roboto Slab"/>
                <a:cs typeface="Roboto Slab"/>
                <a:sym typeface="Roboto Slab"/>
              </a:rPr>
              <a:t>f</a:t>
            </a:r>
            <a:r>
              <a:rPr lang="en-US" sz="1872" strike="noStrike" u="none">
                <a:solidFill>
                  <a:srgbClr val="000000"/>
                </a:solidFill>
                <a:latin typeface="Roboto Slab"/>
                <a:ea typeface="Roboto Slab"/>
                <a:cs typeface="Roboto Slab"/>
                <a:sym typeface="Roboto Slab"/>
              </a:rPr>
              <a:t>ut</a:t>
            </a:r>
            <a:r>
              <a:rPr lang="en-US" sz="1872" strike="noStrike" u="none">
                <a:solidFill>
                  <a:srgbClr val="000000"/>
                </a:solidFill>
                <a:latin typeface="Roboto Slab"/>
                <a:ea typeface="Roboto Slab"/>
                <a:cs typeface="Roboto Slab"/>
                <a:sym typeface="Roboto Slab"/>
              </a:rPr>
              <a:t>u</a:t>
            </a:r>
            <a:r>
              <a:rPr lang="en-US" sz="1872" strike="noStrike" u="none">
                <a:solidFill>
                  <a:srgbClr val="000000"/>
                </a:solidFill>
                <a:latin typeface="Roboto Slab"/>
                <a:ea typeface="Roboto Slab"/>
                <a:cs typeface="Roboto Slab"/>
                <a:sym typeface="Roboto Slab"/>
              </a:rPr>
              <a:t>re </a:t>
            </a:r>
            <a:r>
              <a:rPr lang="en-US" sz="1872" strike="noStrike" u="none">
                <a:solidFill>
                  <a:srgbClr val="000000"/>
                </a:solidFill>
                <a:latin typeface="Roboto Slab"/>
                <a:ea typeface="Roboto Slab"/>
                <a:cs typeface="Roboto Slab"/>
                <a:sym typeface="Roboto Slab"/>
              </a:rPr>
              <a:t>de</a:t>
            </a:r>
            <a:r>
              <a:rPr lang="en-US" sz="1872" strike="noStrike" u="none">
                <a:solidFill>
                  <a:srgbClr val="000000"/>
                </a:solidFill>
                <a:latin typeface="Roboto Slab"/>
                <a:ea typeface="Roboto Slab"/>
                <a:cs typeface="Roboto Slab"/>
                <a:sym typeface="Roboto Slab"/>
              </a:rPr>
              <a:t>li</a:t>
            </a:r>
            <a:r>
              <a:rPr lang="en-US" sz="1872" strike="noStrike" u="none">
                <a:solidFill>
                  <a:srgbClr val="000000"/>
                </a:solidFill>
                <a:latin typeface="Roboto Slab"/>
                <a:ea typeface="Roboto Slab"/>
                <a:cs typeface="Roboto Slab"/>
                <a:sym typeface="Roboto Slab"/>
              </a:rPr>
              <a:t>very</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de</a:t>
            </a:r>
            <a:r>
              <a:rPr lang="en-US" sz="1872" strike="noStrike" u="none">
                <a:solidFill>
                  <a:srgbClr val="000000"/>
                </a:solidFill>
                <a:latin typeface="Roboto Slab"/>
                <a:ea typeface="Roboto Slab"/>
                <a:cs typeface="Roboto Slab"/>
                <a:sym typeface="Roboto Slab"/>
              </a:rPr>
              <a:t>la</a:t>
            </a:r>
            <a:r>
              <a:rPr lang="en-US" sz="1872" strike="noStrike" u="none">
                <a:solidFill>
                  <a:srgbClr val="000000"/>
                </a:solidFill>
                <a:latin typeface="Roboto Slab"/>
                <a:ea typeface="Roboto Slab"/>
                <a:cs typeface="Roboto Slab"/>
                <a:sym typeface="Roboto Slab"/>
              </a:rPr>
              <a:t>ys</a:t>
            </a:r>
            <a:r>
              <a:rPr lang="en-US" sz="1872" strike="noStrike" u="none">
                <a:solidFill>
                  <a:srgbClr val="000000"/>
                </a:solidFill>
                <a:latin typeface="Roboto Slab"/>
                <a:ea typeface="Roboto Slab"/>
                <a:cs typeface="Roboto Slab"/>
                <a:sym typeface="Roboto Slab"/>
              </a:rPr>
              <a:t>?</a:t>
            </a:r>
          </a:p>
        </p:txBody>
      </p:sp>
      <p:sp>
        <p:nvSpPr>
          <p:cNvPr name="TextBox 8" id="8"/>
          <p:cNvSpPr txBox="true"/>
          <p:nvPr/>
        </p:nvSpPr>
        <p:spPr>
          <a:xfrm rot="0">
            <a:off x="10339120" y="1712542"/>
            <a:ext cx="5125641" cy="430245"/>
          </a:xfrm>
          <a:prstGeom prst="rect">
            <a:avLst/>
          </a:prstGeom>
        </p:spPr>
        <p:txBody>
          <a:bodyPr anchor="t" rtlCol="false" tIns="0" lIns="0" bIns="0" rIns="0">
            <a:spAutoFit/>
          </a:bodyPr>
          <a:lstStyle/>
          <a:p>
            <a:pPr algn="l" marL="0" indent="0" lvl="0">
              <a:lnSpc>
                <a:spcPts val="3585"/>
              </a:lnSpc>
              <a:spcBef>
                <a:spcPct val="0"/>
              </a:spcBef>
            </a:pPr>
            <a:r>
              <a:rPr lang="en-US" b="true" sz="2561">
                <a:solidFill>
                  <a:srgbClr val="292562"/>
                </a:solidFill>
                <a:latin typeface="Canva Sans Bold"/>
                <a:ea typeface="Canva Sans Bold"/>
                <a:cs typeface="Canva Sans Bold"/>
                <a:sym typeface="Canva Sans Bold"/>
              </a:rPr>
              <a:t>M</a:t>
            </a:r>
            <a:r>
              <a:rPr lang="en-US" b="true" sz="2561" strike="noStrike" u="none">
                <a:solidFill>
                  <a:srgbClr val="292562"/>
                </a:solidFill>
                <a:latin typeface="Canva Sans Bold"/>
                <a:ea typeface="Canva Sans Bold"/>
                <a:cs typeface="Canva Sans Bold"/>
                <a:sym typeface="Canva Sans Bold"/>
              </a:rPr>
              <a:t>a</a:t>
            </a:r>
            <a:r>
              <a:rPr lang="en-US" b="true" sz="2561" strike="noStrike" u="none">
                <a:solidFill>
                  <a:srgbClr val="292562"/>
                </a:solidFill>
                <a:latin typeface="Canva Sans Bold"/>
                <a:ea typeface="Canva Sans Bold"/>
                <a:cs typeface="Canva Sans Bold"/>
                <a:sym typeface="Canva Sans Bold"/>
              </a:rPr>
              <a:t>in</a:t>
            </a:r>
            <a:r>
              <a:rPr lang="en-US" b="true" sz="2561" strike="noStrike" u="none">
                <a:solidFill>
                  <a:srgbClr val="292562"/>
                </a:solidFill>
                <a:latin typeface="Canva Sans Bold"/>
                <a:ea typeface="Canva Sans Bold"/>
                <a:cs typeface="Canva Sans Bold"/>
                <a:sym typeface="Canva Sans Bold"/>
              </a:rPr>
              <a:t> re</a:t>
            </a:r>
            <a:r>
              <a:rPr lang="en-US" b="true" sz="2561" strike="noStrike" u="none">
                <a:solidFill>
                  <a:srgbClr val="292562"/>
                </a:solidFill>
                <a:latin typeface="Canva Sans Bold"/>
                <a:ea typeface="Canva Sans Bold"/>
                <a:cs typeface="Canva Sans Bold"/>
                <a:sym typeface="Canva Sans Bold"/>
              </a:rPr>
              <a:t>asons</a:t>
            </a:r>
            <a:r>
              <a:rPr lang="en-US" b="true" sz="2561" strike="noStrike" u="none">
                <a:solidFill>
                  <a:srgbClr val="292562"/>
                </a:solidFill>
                <a:latin typeface="Canva Sans Bold"/>
                <a:ea typeface="Canva Sans Bold"/>
                <a:cs typeface="Canva Sans Bold"/>
                <a:sym typeface="Canva Sans Bold"/>
              </a:rPr>
              <a:t> </a:t>
            </a:r>
            <a:r>
              <a:rPr lang="en-US" b="true" sz="2561" strike="noStrike" u="none">
                <a:solidFill>
                  <a:srgbClr val="292562"/>
                </a:solidFill>
                <a:latin typeface="Canva Sans Bold"/>
                <a:ea typeface="Canva Sans Bold"/>
                <a:cs typeface="Canva Sans Bold"/>
                <a:sym typeface="Canva Sans Bold"/>
              </a:rPr>
              <a:t>for</a:t>
            </a:r>
            <a:r>
              <a:rPr lang="en-US" b="true" sz="2561" strike="noStrike" u="none">
                <a:solidFill>
                  <a:srgbClr val="292562"/>
                </a:solidFill>
                <a:latin typeface="Canva Sans Bold"/>
                <a:ea typeface="Canva Sans Bold"/>
                <a:cs typeface="Canva Sans Bold"/>
                <a:sym typeface="Canva Sans Bold"/>
              </a:rPr>
              <a:t> </a:t>
            </a:r>
            <a:r>
              <a:rPr lang="en-US" b="true" sz="2561" strike="noStrike" u="none">
                <a:solidFill>
                  <a:srgbClr val="292562"/>
                </a:solidFill>
                <a:latin typeface="Canva Sans Bold"/>
                <a:ea typeface="Canva Sans Bold"/>
                <a:cs typeface="Canva Sans Bold"/>
                <a:sym typeface="Canva Sans Bold"/>
              </a:rPr>
              <a:t>d</a:t>
            </a:r>
            <a:r>
              <a:rPr lang="en-US" b="true" sz="2561" strike="noStrike" u="none">
                <a:solidFill>
                  <a:srgbClr val="292562"/>
                </a:solidFill>
                <a:latin typeface="Canva Sans Bold"/>
                <a:ea typeface="Canva Sans Bold"/>
                <a:cs typeface="Canva Sans Bold"/>
                <a:sym typeface="Canva Sans Bold"/>
              </a:rPr>
              <a:t>e</a:t>
            </a:r>
            <a:r>
              <a:rPr lang="en-US" b="true" sz="2561" strike="noStrike" u="none">
                <a:solidFill>
                  <a:srgbClr val="292562"/>
                </a:solidFill>
                <a:latin typeface="Canva Sans Bold"/>
                <a:ea typeface="Canva Sans Bold"/>
                <a:cs typeface="Canva Sans Bold"/>
                <a:sym typeface="Canva Sans Bold"/>
              </a:rPr>
              <a:t>liv</a:t>
            </a:r>
            <a:r>
              <a:rPr lang="en-US" b="true" sz="2561" strike="noStrike" u="none">
                <a:solidFill>
                  <a:srgbClr val="292562"/>
                </a:solidFill>
                <a:latin typeface="Canva Sans Bold"/>
                <a:ea typeface="Canva Sans Bold"/>
                <a:cs typeface="Canva Sans Bold"/>
                <a:sym typeface="Canva Sans Bold"/>
              </a:rPr>
              <a:t>e</a:t>
            </a:r>
            <a:r>
              <a:rPr lang="en-US" b="true" sz="2561" strike="noStrike" u="none">
                <a:solidFill>
                  <a:srgbClr val="292562"/>
                </a:solidFill>
                <a:latin typeface="Canva Sans Bold"/>
                <a:ea typeface="Canva Sans Bold"/>
                <a:cs typeface="Canva Sans Bold"/>
                <a:sym typeface="Canva Sans Bold"/>
              </a:rPr>
              <a:t>ry</a:t>
            </a:r>
            <a:r>
              <a:rPr lang="en-US" b="true" sz="2561" strike="noStrike" u="none">
                <a:solidFill>
                  <a:srgbClr val="292562"/>
                </a:solidFill>
                <a:latin typeface="Canva Sans Bold"/>
                <a:ea typeface="Canva Sans Bold"/>
                <a:cs typeface="Canva Sans Bold"/>
                <a:sym typeface="Canva Sans Bold"/>
              </a:rPr>
              <a:t> delays</a:t>
            </a:r>
          </a:p>
        </p:txBody>
      </p:sp>
      <p:sp>
        <p:nvSpPr>
          <p:cNvPr name="TextBox 9" id="9"/>
          <p:cNvSpPr txBox="true"/>
          <p:nvPr/>
        </p:nvSpPr>
        <p:spPr>
          <a:xfrm rot="0">
            <a:off x="4837881" y="266756"/>
            <a:ext cx="8612237" cy="969943"/>
          </a:xfrm>
          <a:prstGeom prst="rect">
            <a:avLst/>
          </a:prstGeom>
        </p:spPr>
        <p:txBody>
          <a:bodyPr anchor="t" rtlCol="false" tIns="0" lIns="0" bIns="0" rIns="0">
            <a:spAutoFit/>
          </a:bodyPr>
          <a:lstStyle/>
          <a:p>
            <a:pPr algn="ctr">
              <a:lnSpc>
                <a:spcPts val="7963"/>
              </a:lnSpc>
              <a:spcBef>
                <a:spcPct val="0"/>
              </a:spcBef>
            </a:pPr>
            <a:r>
              <a:rPr lang="en-US" b="true" sz="5688">
                <a:solidFill>
                  <a:srgbClr val="2D2261"/>
                </a:solidFill>
                <a:latin typeface="Red Hat Display Bold"/>
                <a:ea typeface="Red Hat Display Bold"/>
                <a:cs typeface="Red Hat Display Bold"/>
                <a:sym typeface="Red Hat Display Bold"/>
              </a:rPr>
              <a:t>Expected delivery delays</a:t>
            </a:r>
          </a:p>
        </p:txBody>
      </p:sp>
      <p:sp>
        <p:nvSpPr>
          <p:cNvPr name="Freeform 10" id="10"/>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6"/>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426524">
            <a:off x="-4721063" y="-4971431"/>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19234" y="6273943"/>
            <a:ext cx="7224766" cy="3054936"/>
          </a:xfrm>
          <a:custGeom>
            <a:avLst/>
            <a:gdLst/>
            <a:ahLst/>
            <a:cxnLst/>
            <a:rect r="r" b="b" t="t" l="l"/>
            <a:pathLst>
              <a:path h="3054936" w="7224766">
                <a:moveTo>
                  <a:pt x="0" y="0"/>
                </a:moveTo>
                <a:lnTo>
                  <a:pt x="7224766" y="0"/>
                </a:lnTo>
                <a:lnTo>
                  <a:pt x="7224766" y="3054936"/>
                </a:lnTo>
                <a:lnTo>
                  <a:pt x="0" y="3054936"/>
                </a:lnTo>
                <a:lnTo>
                  <a:pt x="0" y="0"/>
                </a:lnTo>
                <a:close/>
              </a:path>
            </a:pathLst>
          </a:custGeom>
          <a:blipFill>
            <a:blip r:embed="rId4"/>
            <a:stretch>
              <a:fillRect l="-3454" t="-839" r="-2812" b="-5027"/>
            </a:stretch>
          </a:blipFill>
        </p:spPr>
      </p:sp>
      <p:sp>
        <p:nvSpPr>
          <p:cNvPr name="Freeform 4" id="4"/>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5"/>
            <a:stretch>
              <a:fillRect l="0" t="0" r="0" b="0"/>
            </a:stretch>
          </a:blipFill>
        </p:spPr>
      </p:sp>
      <p:sp>
        <p:nvSpPr>
          <p:cNvPr name="Freeform 5" id="5"/>
          <p:cNvSpPr/>
          <p:nvPr/>
        </p:nvSpPr>
        <p:spPr>
          <a:xfrm flipH="false" flipV="false" rot="0">
            <a:off x="10215559" y="6414762"/>
            <a:ext cx="7043741" cy="2801025"/>
          </a:xfrm>
          <a:custGeom>
            <a:avLst/>
            <a:gdLst/>
            <a:ahLst/>
            <a:cxnLst/>
            <a:rect r="r" b="b" t="t" l="l"/>
            <a:pathLst>
              <a:path h="2801025" w="7043741">
                <a:moveTo>
                  <a:pt x="0" y="0"/>
                </a:moveTo>
                <a:lnTo>
                  <a:pt x="7043741" y="0"/>
                </a:lnTo>
                <a:lnTo>
                  <a:pt x="7043741" y="2801025"/>
                </a:lnTo>
                <a:lnTo>
                  <a:pt x="0" y="2801025"/>
                </a:lnTo>
                <a:lnTo>
                  <a:pt x="0" y="0"/>
                </a:lnTo>
                <a:close/>
              </a:path>
            </a:pathLst>
          </a:custGeom>
          <a:blipFill>
            <a:blip r:embed="rId6"/>
            <a:stretch>
              <a:fillRect l="-1813" t="-5213" r="-1813" b="-4561"/>
            </a:stretch>
          </a:blipFill>
        </p:spPr>
      </p:sp>
      <p:sp>
        <p:nvSpPr>
          <p:cNvPr name="TextBox 6" id="6"/>
          <p:cNvSpPr txBox="true"/>
          <p:nvPr/>
        </p:nvSpPr>
        <p:spPr>
          <a:xfrm rot="0">
            <a:off x="1740964" y="2242749"/>
            <a:ext cx="7403036" cy="3552888"/>
          </a:xfrm>
          <a:prstGeom prst="rect">
            <a:avLst/>
          </a:prstGeom>
        </p:spPr>
        <p:txBody>
          <a:bodyPr anchor="t" rtlCol="false" tIns="0" lIns="0" bIns="0" rIns="0">
            <a:spAutoFit/>
          </a:bodyPr>
          <a:lstStyle/>
          <a:p>
            <a:pPr algn="l" marL="404280" indent="-202140" lvl="1">
              <a:lnSpc>
                <a:spcPts val="2621"/>
              </a:lnSpc>
              <a:buFont typeface="Arial"/>
              <a:buChar char="•"/>
            </a:pPr>
            <a:r>
              <a:rPr lang="en-US" sz="1872" strike="noStrike" u="none">
                <a:solidFill>
                  <a:srgbClr val="000000"/>
                </a:solidFill>
                <a:latin typeface="Roboto Slab"/>
                <a:ea typeface="Roboto Slab"/>
                <a:cs typeface="Roboto Slab"/>
                <a:sym typeface="Roboto Slab"/>
              </a:rPr>
              <a:t>Analysis: </a:t>
            </a:r>
            <a:r>
              <a:rPr lang="en-US" sz="1872" strike="noStrike" u="none">
                <a:solidFill>
                  <a:srgbClr val="000000"/>
                </a:solidFill>
                <a:latin typeface="Roboto Slab"/>
                <a:ea typeface="Roboto Slab"/>
                <a:cs typeface="Roboto Slab"/>
                <a:sym typeface="Roboto Slab"/>
              </a:rPr>
              <a:t>Delive</a:t>
            </a:r>
            <a:r>
              <a:rPr lang="en-US" sz="1872" strike="noStrike" u="none">
                <a:solidFill>
                  <a:srgbClr val="000000"/>
                </a:solidFill>
                <a:latin typeface="Roboto Slab"/>
                <a:ea typeface="Roboto Slab"/>
                <a:cs typeface="Roboto Slab"/>
                <a:sym typeface="Roboto Slab"/>
              </a:rPr>
              <a:t>ry </a:t>
            </a:r>
            <a:r>
              <a:rPr lang="en-US" sz="1872" strike="noStrike" u="none">
                <a:solidFill>
                  <a:srgbClr val="000000"/>
                </a:solidFill>
                <a:latin typeface="Roboto Slab"/>
                <a:ea typeface="Roboto Slab"/>
                <a:cs typeface="Roboto Slab"/>
                <a:sym typeface="Roboto Slab"/>
              </a:rPr>
              <a:t>efficien</a:t>
            </a:r>
            <a:r>
              <a:rPr lang="en-US" sz="1872" strike="noStrike" u="none">
                <a:solidFill>
                  <a:srgbClr val="000000"/>
                </a:solidFill>
                <a:latin typeface="Roboto Slab"/>
                <a:ea typeface="Roboto Slab"/>
                <a:cs typeface="Roboto Slab"/>
                <a:sym typeface="Roboto Slab"/>
              </a:rPr>
              <a:t>cy </a:t>
            </a:r>
            <a:r>
              <a:rPr lang="en-US" sz="1872" strike="noStrike" u="none">
                <a:solidFill>
                  <a:srgbClr val="000000"/>
                </a:solidFill>
                <a:latin typeface="Roboto Slab"/>
                <a:ea typeface="Roboto Slab"/>
                <a:cs typeface="Roboto Slab"/>
                <a:sym typeface="Roboto Slab"/>
              </a:rPr>
              <a:t>is</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high</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in</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O</a:t>
            </a:r>
            <a:r>
              <a:rPr lang="en-US" sz="1872" strike="noStrike" u="none">
                <a:solidFill>
                  <a:srgbClr val="000000"/>
                </a:solidFill>
                <a:latin typeface="Roboto Slab"/>
                <a:ea typeface="Roboto Slab"/>
                <a:cs typeface="Roboto Slab"/>
                <a:sym typeface="Roboto Slab"/>
              </a:rPr>
              <a:t>ct</a:t>
            </a:r>
            <a:r>
              <a:rPr lang="en-US" sz="1872" strike="noStrike" u="none">
                <a:solidFill>
                  <a:srgbClr val="000000"/>
                </a:solidFill>
                <a:latin typeface="Roboto Slab"/>
                <a:ea typeface="Roboto Slab"/>
                <a:cs typeface="Roboto Slab"/>
                <a:sym typeface="Roboto Slab"/>
              </a:rPr>
              <a:t>ob</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r an</a:t>
            </a:r>
            <a:r>
              <a:rPr lang="en-US" sz="1872" strike="noStrike" u="none">
                <a:solidFill>
                  <a:srgbClr val="000000"/>
                </a:solidFill>
                <a:latin typeface="Roboto Slab"/>
                <a:ea typeface="Roboto Slab"/>
                <a:cs typeface="Roboto Slab"/>
                <a:sym typeface="Roboto Slab"/>
              </a:rPr>
              <a:t>d </a:t>
            </a:r>
            <a:r>
              <a:rPr lang="en-US" sz="1872" strike="noStrike" u="none">
                <a:solidFill>
                  <a:srgbClr val="000000"/>
                </a:solidFill>
                <a:latin typeface="Roboto Slab"/>
                <a:ea typeface="Roboto Slab"/>
                <a:cs typeface="Roboto Slab"/>
                <a:sym typeface="Roboto Slab"/>
              </a:rPr>
              <a:t>N</a:t>
            </a:r>
            <a:r>
              <a:rPr lang="en-US" sz="1872" strike="noStrike" u="none">
                <a:solidFill>
                  <a:srgbClr val="000000"/>
                </a:solidFill>
                <a:latin typeface="Roboto Slab"/>
                <a:ea typeface="Roboto Slab"/>
                <a:cs typeface="Roboto Slab"/>
                <a:sym typeface="Roboto Slab"/>
              </a:rPr>
              <a:t>ovember </a:t>
            </a:r>
            <a:r>
              <a:rPr lang="en-US" sz="1872" strike="noStrike" u="none">
                <a:solidFill>
                  <a:srgbClr val="000000"/>
                </a:solidFill>
                <a:latin typeface="Roboto Slab"/>
                <a:ea typeface="Roboto Slab"/>
                <a:cs typeface="Roboto Slab"/>
                <a:sym typeface="Roboto Slab"/>
              </a:rPr>
              <a:t>2024,</a:t>
            </a:r>
            <a:r>
              <a:rPr lang="en-US" sz="1872" strike="noStrike" u="none">
                <a:solidFill>
                  <a:srgbClr val="000000"/>
                </a:solidFill>
                <a:latin typeface="Roboto Slab"/>
                <a:ea typeface="Roboto Slab"/>
                <a:cs typeface="Roboto Slab"/>
                <a:sym typeface="Roboto Slab"/>
              </a:rPr>
              <a:t> de</a:t>
            </a:r>
            <a:r>
              <a:rPr lang="en-US" sz="1872" strike="noStrike" u="none">
                <a:solidFill>
                  <a:srgbClr val="000000"/>
                </a:solidFill>
                <a:latin typeface="Roboto Slab"/>
                <a:ea typeface="Roboto Slab"/>
                <a:cs typeface="Roboto Slab"/>
                <a:sym typeface="Roboto Slab"/>
              </a:rPr>
              <a:t>c</a:t>
            </a:r>
            <a:r>
              <a:rPr lang="en-US" sz="1872" strike="noStrike" u="none">
                <a:solidFill>
                  <a:srgbClr val="000000"/>
                </a:solidFill>
                <a:latin typeface="Roboto Slab"/>
                <a:ea typeface="Roboto Slab"/>
                <a:cs typeface="Roboto Slab"/>
                <a:sym typeface="Roboto Slab"/>
              </a:rPr>
              <a:t>li</a:t>
            </a:r>
            <a:r>
              <a:rPr lang="en-US" sz="1872" strike="noStrike" u="none">
                <a:solidFill>
                  <a:srgbClr val="000000"/>
                </a:solidFill>
                <a:latin typeface="Roboto Slab"/>
                <a:ea typeface="Roboto Slab"/>
                <a:cs typeface="Roboto Slab"/>
                <a:sym typeface="Roboto Slab"/>
              </a:rPr>
              <a:t>n</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s</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in D</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cember</a:t>
            </a:r>
            <a:r>
              <a:rPr lang="en-US" sz="1872" strike="noStrike" u="none">
                <a:solidFill>
                  <a:srgbClr val="000000"/>
                </a:solidFill>
                <a:latin typeface="Roboto Slab"/>
                <a:ea typeface="Roboto Slab"/>
                <a:cs typeface="Roboto Slab"/>
                <a:sym typeface="Roboto Slab"/>
              </a:rPr>
              <a:t> t</a:t>
            </a:r>
            <a:r>
              <a:rPr lang="en-US" sz="1872" strike="noStrike" u="none">
                <a:solidFill>
                  <a:srgbClr val="000000"/>
                </a:solidFill>
                <a:latin typeface="Roboto Slab"/>
                <a:ea typeface="Roboto Slab"/>
                <a:cs typeface="Roboto Slab"/>
                <a:sym typeface="Roboto Slab"/>
              </a:rPr>
              <a:t>o</a:t>
            </a:r>
            <a:r>
              <a:rPr lang="en-US" sz="1872" strike="noStrike" u="none">
                <a:solidFill>
                  <a:srgbClr val="000000"/>
                </a:solidFill>
                <a:latin typeface="Roboto Slab"/>
                <a:ea typeface="Roboto Slab"/>
                <a:cs typeface="Roboto Slab"/>
                <a:sym typeface="Roboto Slab"/>
              </a:rPr>
              <a:t> 26</a:t>
            </a:r>
            <a:r>
              <a:rPr lang="en-US" sz="1872" strike="noStrike" u="none">
                <a:solidFill>
                  <a:srgbClr val="000000"/>
                </a:solidFill>
                <a:latin typeface="Roboto Slab"/>
                <a:ea typeface="Roboto Slab"/>
                <a:cs typeface="Roboto Slab"/>
                <a:sym typeface="Roboto Slab"/>
              </a:rPr>
              <a:t>.8</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and t</a:t>
            </a:r>
            <a:r>
              <a:rPr lang="en-US" sz="1872" strike="noStrike" u="none">
                <a:solidFill>
                  <a:srgbClr val="000000"/>
                </a:solidFill>
                <a:latin typeface="Roboto Slab"/>
                <a:ea typeface="Roboto Slab"/>
                <a:cs typeface="Roboto Slab"/>
                <a:sym typeface="Roboto Slab"/>
              </a:rPr>
              <a:t>he</a:t>
            </a:r>
            <a:r>
              <a:rPr lang="en-US" sz="1872" strike="noStrike" u="none">
                <a:solidFill>
                  <a:srgbClr val="000000"/>
                </a:solidFill>
                <a:latin typeface="Roboto Slab"/>
                <a:ea typeface="Roboto Slab"/>
                <a:cs typeface="Roboto Slab"/>
                <a:sym typeface="Roboto Slab"/>
              </a:rPr>
              <a:t>n</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g</a:t>
            </a:r>
            <a:r>
              <a:rPr lang="en-US" sz="1872" strike="noStrike" u="none">
                <a:solidFill>
                  <a:srgbClr val="000000"/>
                </a:solidFill>
                <a:latin typeface="Roboto Slab"/>
                <a:ea typeface="Roboto Slab"/>
                <a:cs typeface="Roboto Slab"/>
                <a:sym typeface="Roboto Slab"/>
              </a:rPr>
              <a:t>r</a:t>
            </a:r>
            <a:r>
              <a:rPr lang="en-US" sz="1872" strike="noStrike" u="none">
                <a:solidFill>
                  <a:srgbClr val="000000"/>
                </a:solidFill>
                <a:latin typeface="Roboto Slab"/>
                <a:ea typeface="Roboto Slab"/>
                <a:cs typeface="Roboto Slab"/>
                <a:sym typeface="Roboto Slab"/>
              </a:rPr>
              <a:t>ad</a:t>
            </a:r>
            <a:r>
              <a:rPr lang="en-US" sz="1872" strike="noStrike" u="none">
                <a:solidFill>
                  <a:srgbClr val="000000"/>
                </a:solidFill>
                <a:latin typeface="Roboto Slab"/>
                <a:ea typeface="Roboto Slab"/>
                <a:cs typeface="Roboto Slab"/>
                <a:sym typeface="Roboto Slab"/>
              </a:rPr>
              <a:t>ua</a:t>
            </a:r>
            <a:r>
              <a:rPr lang="en-US" sz="1872" strike="noStrike" u="none">
                <a:solidFill>
                  <a:srgbClr val="000000"/>
                </a:solidFill>
                <a:latin typeface="Roboto Slab"/>
                <a:ea typeface="Roboto Slab"/>
                <a:cs typeface="Roboto Slab"/>
                <a:sym typeface="Roboto Slab"/>
              </a:rPr>
              <a:t>ll</a:t>
            </a:r>
            <a:r>
              <a:rPr lang="en-US" sz="1872" strike="noStrike" u="none">
                <a:solidFill>
                  <a:srgbClr val="000000"/>
                </a:solidFill>
                <a:latin typeface="Roboto Slab"/>
                <a:ea typeface="Roboto Slab"/>
                <a:cs typeface="Roboto Slab"/>
                <a:sym typeface="Roboto Slab"/>
              </a:rPr>
              <a:t>y i</a:t>
            </a:r>
            <a:r>
              <a:rPr lang="en-US" sz="1872" strike="noStrike" u="none">
                <a:solidFill>
                  <a:srgbClr val="000000"/>
                </a:solidFill>
                <a:latin typeface="Roboto Slab"/>
                <a:ea typeface="Roboto Slab"/>
                <a:cs typeface="Roboto Slab"/>
                <a:sym typeface="Roboto Slab"/>
              </a:rPr>
              <a:t>m</a:t>
            </a:r>
            <a:r>
              <a:rPr lang="en-US" sz="1872" strike="noStrike" u="none">
                <a:solidFill>
                  <a:srgbClr val="000000"/>
                </a:solidFill>
                <a:latin typeface="Roboto Slab"/>
                <a:ea typeface="Roboto Slab"/>
                <a:cs typeface="Roboto Slab"/>
                <a:sym typeface="Roboto Slab"/>
              </a:rPr>
              <a:t>p</a:t>
            </a:r>
            <a:r>
              <a:rPr lang="en-US" sz="1872" strike="noStrike" u="none">
                <a:solidFill>
                  <a:srgbClr val="000000"/>
                </a:solidFill>
                <a:latin typeface="Roboto Slab"/>
                <a:ea typeface="Roboto Slab"/>
                <a:cs typeface="Roboto Slab"/>
                <a:sym typeface="Roboto Slab"/>
              </a:rPr>
              <a:t>rov</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s</a:t>
            </a:r>
            <a:r>
              <a:rPr lang="en-US" sz="1872" strike="noStrike" u="none">
                <a:solidFill>
                  <a:srgbClr val="000000"/>
                </a:solidFill>
                <a:latin typeface="Roboto Slab"/>
                <a:ea typeface="Roboto Slab"/>
                <a:cs typeface="Roboto Slab"/>
                <a:sym typeface="Roboto Slab"/>
              </a:rPr>
              <a:t> to </a:t>
            </a:r>
            <a:r>
              <a:rPr lang="en-US" sz="1872" strike="noStrike" u="none">
                <a:solidFill>
                  <a:srgbClr val="000000"/>
                </a:solidFill>
                <a:latin typeface="Roboto Slab"/>
                <a:ea typeface="Roboto Slab"/>
                <a:cs typeface="Roboto Slab"/>
                <a:sym typeface="Roboto Slab"/>
              </a:rPr>
              <a:t>27.6</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in</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F</a:t>
            </a:r>
            <a:r>
              <a:rPr lang="en-US" sz="1872" strike="noStrike" u="none">
                <a:solidFill>
                  <a:srgbClr val="000000"/>
                </a:solidFill>
                <a:latin typeface="Roboto Slab"/>
                <a:ea typeface="Roboto Slab"/>
                <a:cs typeface="Roboto Slab"/>
                <a:sym typeface="Roboto Slab"/>
              </a:rPr>
              <a:t>ebr</a:t>
            </a:r>
            <a:r>
              <a:rPr lang="en-US" sz="1872" strike="noStrike" u="none">
                <a:solidFill>
                  <a:srgbClr val="000000"/>
                </a:solidFill>
                <a:latin typeface="Roboto Slab"/>
                <a:ea typeface="Roboto Slab"/>
                <a:cs typeface="Roboto Slab"/>
                <a:sym typeface="Roboto Slab"/>
              </a:rPr>
              <a:t>u</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ry</a:t>
            </a:r>
            <a:r>
              <a:rPr lang="en-US" sz="1872" strike="noStrike" u="none">
                <a:solidFill>
                  <a:srgbClr val="000000"/>
                </a:solidFill>
                <a:latin typeface="Roboto Slab"/>
                <a:ea typeface="Roboto Slab"/>
                <a:cs typeface="Roboto Slab"/>
                <a:sym typeface="Roboto Slab"/>
              </a:rPr>
              <a:t> 2</a:t>
            </a:r>
            <a:r>
              <a:rPr lang="en-US" sz="1872" strike="noStrike" u="none">
                <a:solidFill>
                  <a:srgbClr val="000000"/>
                </a:solidFill>
                <a:latin typeface="Roboto Slab"/>
                <a:ea typeface="Roboto Slab"/>
                <a:cs typeface="Roboto Slab"/>
                <a:sym typeface="Roboto Slab"/>
              </a:rPr>
              <a:t>0</a:t>
            </a:r>
            <a:r>
              <a:rPr lang="en-US" sz="1872" strike="noStrike" u="none">
                <a:solidFill>
                  <a:srgbClr val="000000"/>
                </a:solidFill>
                <a:latin typeface="Roboto Slab"/>
                <a:ea typeface="Roboto Slab"/>
                <a:cs typeface="Roboto Slab"/>
                <a:sym typeface="Roboto Slab"/>
              </a:rPr>
              <a:t>2</a:t>
            </a:r>
            <a:r>
              <a:rPr lang="en-US" sz="1872" strike="noStrike" u="none">
                <a:solidFill>
                  <a:srgbClr val="000000"/>
                </a:solidFill>
                <a:latin typeface="Roboto Slab"/>
                <a:ea typeface="Roboto Slab"/>
                <a:cs typeface="Roboto Slab"/>
                <a:sym typeface="Roboto Slab"/>
              </a:rPr>
              <a:t>5.</a:t>
            </a:r>
          </a:p>
          <a:p>
            <a:pPr algn="l">
              <a:lnSpc>
                <a:spcPts val="2621"/>
              </a:lnSpc>
            </a:pPr>
          </a:p>
          <a:p>
            <a:pPr algn="l" marL="404280" indent="-202140" lvl="1">
              <a:lnSpc>
                <a:spcPts val="2621"/>
              </a:lnSpc>
              <a:buFont typeface="Arial"/>
              <a:buChar char="•"/>
            </a:pPr>
            <a:r>
              <a:rPr lang="en-US" sz="1872" strike="noStrike" u="none">
                <a:solidFill>
                  <a:srgbClr val="000000"/>
                </a:solidFill>
                <a:latin typeface="Roboto Slab"/>
                <a:ea typeface="Roboto Slab"/>
                <a:cs typeface="Roboto Slab"/>
                <a:sym typeface="Roboto Slab"/>
              </a:rPr>
              <a:t>Project </a:t>
            </a:r>
            <a:r>
              <a:rPr lang="en-US" sz="1872" strike="noStrike" u="none">
                <a:solidFill>
                  <a:srgbClr val="000000"/>
                </a:solidFill>
                <a:latin typeface="Roboto Slab"/>
                <a:ea typeface="Roboto Slab"/>
                <a:cs typeface="Roboto Slab"/>
                <a:sym typeface="Roboto Slab"/>
              </a:rPr>
              <a:t>i</a:t>
            </a:r>
            <a:r>
              <a:rPr lang="en-US" sz="1872" strike="noStrike" u="none">
                <a:solidFill>
                  <a:srgbClr val="000000"/>
                </a:solidFill>
                <a:latin typeface="Roboto Slab"/>
                <a:ea typeface="Roboto Slab"/>
                <a:cs typeface="Roboto Slab"/>
                <a:sym typeface="Roboto Slab"/>
              </a:rPr>
              <a:t>mpact: </a:t>
            </a:r>
            <a:r>
              <a:rPr lang="en-US" sz="1872" strike="noStrike" u="none">
                <a:solidFill>
                  <a:srgbClr val="000000"/>
                </a:solidFill>
                <a:latin typeface="Roboto Slab"/>
                <a:ea typeface="Roboto Slab"/>
                <a:cs typeface="Roboto Slab"/>
                <a:sym typeface="Roboto Slab"/>
              </a:rPr>
              <a:t>Enabl</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s</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c</a:t>
            </a:r>
            <a:r>
              <a:rPr lang="en-US" sz="1872" strike="noStrike" u="none">
                <a:solidFill>
                  <a:srgbClr val="000000"/>
                </a:solidFill>
                <a:latin typeface="Roboto Slab"/>
                <a:ea typeface="Roboto Slab"/>
                <a:cs typeface="Roboto Slab"/>
                <a:sym typeface="Roboto Slab"/>
              </a:rPr>
              <a:t>o</a:t>
            </a:r>
            <a:r>
              <a:rPr lang="en-US" sz="1872" strike="noStrike" u="none">
                <a:solidFill>
                  <a:srgbClr val="000000"/>
                </a:solidFill>
                <a:latin typeface="Roboto Slab"/>
                <a:ea typeface="Roboto Slab"/>
                <a:cs typeface="Roboto Slab"/>
                <a:sym typeface="Roboto Slab"/>
              </a:rPr>
              <a:t>mpani</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s </a:t>
            </a:r>
            <a:r>
              <a:rPr lang="en-US" sz="1872" strike="noStrike" u="none">
                <a:solidFill>
                  <a:srgbClr val="000000"/>
                </a:solidFill>
                <a:latin typeface="Roboto Slab"/>
                <a:ea typeface="Roboto Slab"/>
                <a:cs typeface="Roboto Slab"/>
                <a:sym typeface="Roboto Slab"/>
              </a:rPr>
              <a:t>t</a:t>
            </a:r>
            <a:r>
              <a:rPr lang="en-US" sz="1872" strike="noStrike" u="none">
                <a:solidFill>
                  <a:srgbClr val="000000"/>
                </a:solidFill>
                <a:latin typeface="Roboto Slab"/>
                <a:ea typeface="Roboto Slab"/>
                <a:cs typeface="Roboto Slab"/>
                <a:sym typeface="Roboto Slab"/>
              </a:rPr>
              <a:t>o</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ac</a:t>
            </a:r>
            <a:r>
              <a:rPr lang="en-US" sz="1872" strike="noStrike" u="none">
                <a:solidFill>
                  <a:srgbClr val="000000"/>
                </a:solidFill>
                <a:latin typeface="Roboto Slab"/>
                <a:ea typeface="Roboto Slab"/>
                <a:cs typeface="Roboto Slab"/>
                <a:sym typeface="Roboto Slab"/>
              </a:rPr>
              <a:t>c</a:t>
            </a:r>
            <a:r>
              <a:rPr lang="en-US" sz="1872" strike="noStrike" u="none">
                <a:solidFill>
                  <a:srgbClr val="000000"/>
                </a:solidFill>
                <a:latin typeface="Roboto Slab"/>
                <a:ea typeface="Roboto Slab"/>
                <a:cs typeface="Roboto Slab"/>
                <a:sym typeface="Roboto Slab"/>
              </a:rPr>
              <a:t>ura</a:t>
            </a:r>
            <a:r>
              <a:rPr lang="en-US" sz="1872" strike="noStrike" u="none">
                <a:solidFill>
                  <a:srgbClr val="000000"/>
                </a:solidFill>
                <a:latin typeface="Roboto Slab"/>
                <a:ea typeface="Roboto Slab"/>
                <a:cs typeface="Roboto Slab"/>
                <a:sym typeface="Roboto Slab"/>
              </a:rPr>
              <a:t>t</a:t>
            </a:r>
            <a:r>
              <a:rPr lang="en-US" sz="1872" strike="noStrike" u="none">
                <a:solidFill>
                  <a:srgbClr val="000000"/>
                </a:solidFill>
                <a:latin typeface="Roboto Slab"/>
                <a:ea typeface="Roboto Slab"/>
                <a:cs typeface="Roboto Slab"/>
                <a:sym typeface="Roboto Slab"/>
              </a:rPr>
              <a:t>ely p</a:t>
            </a:r>
            <a:r>
              <a:rPr lang="en-US" sz="1872" strike="noStrike" u="none">
                <a:solidFill>
                  <a:srgbClr val="000000"/>
                </a:solidFill>
                <a:latin typeface="Roboto Slab"/>
                <a:ea typeface="Roboto Slab"/>
                <a:cs typeface="Roboto Slab"/>
                <a:sym typeface="Roboto Slab"/>
              </a:rPr>
              <a:t>r</a:t>
            </a:r>
            <a:r>
              <a:rPr lang="en-US" sz="1872" strike="noStrike" u="none">
                <a:solidFill>
                  <a:srgbClr val="000000"/>
                </a:solidFill>
                <a:latin typeface="Roboto Slab"/>
                <a:ea typeface="Roboto Slab"/>
                <a:cs typeface="Roboto Slab"/>
                <a:sym typeface="Roboto Slab"/>
              </a:rPr>
              <a:t>ed</a:t>
            </a:r>
            <a:r>
              <a:rPr lang="en-US" sz="1872" strike="noStrike" u="none">
                <a:solidFill>
                  <a:srgbClr val="000000"/>
                </a:solidFill>
                <a:latin typeface="Roboto Slab"/>
                <a:ea typeface="Roboto Slab"/>
                <a:cs typeface="Roboto Slab"/>
                <a:sym typeface="Roboto Slab"/>
              </a:rPr>
              <a:t>i</a:t>
            </a:r>
            <a:r>
              <a:rPr lang="en-US" sz="1872" strike="noStrike" u="none">
                <a:solidFill>
                  <a:srgbClr val="000000"/>
                </a:solidFill>
                <a:latin typeface="Roboto Slab"/>
                <a:ea typeface="Roboto Slab"/>
                <a:cs typeface="Roboto Slab"/>
                <a:sym typeface="Roboto Slab"/>
              </a:rPr>
              <a:t>c</a:t>
            </a:r>
            <a:r>
              <a:rPr lang="en-US" sz="1872" strike="noStrike" u="none">
                <a:solidFill>
                  <a:srgbClr val="000000"/>
                </a:solidFill>
                <a:latin typeface="Roboto Slab"/>
                <a:ea typeface="Roboto Slab"/>
                <a:cs typeface="Roboto Slab"/>
                <a:sym typeface="Roboto Slab"/>
              </a:rPr>
              <a:t>t</a:t>
            </a:r>
            <a:r>
              <a:rPr lang="en-US" sz="1872" strike="noStrike" u="none">
                <a:solidFill>
                  <a:srgbClr val="000000"/>
                </a:solidFill>
                <a:latin typeface="Roboto Slab"/>
                <a:ea typeface="Roboto Slab"/>
                <a:cs typeface="Roboto Slab"/>
                <a:sym typeface="Roboto Slab"/>
              </a:rPr>
              <a:t> p</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riod</a:t>
            </a:r>
            <a:r>
              <a:rPr lang="en-US" sz="1872" strike="noStrike" u="none">
                <a:solidFill>
                  <a:srgbClr val="000000"/>
                </a:solidFill>
                <a:latin typeface="Roboto Slab"/>
                <a:ea typeface="Roboto Slab"/>
                <a:cs typeface="Roboto Slab"/>
                <a:sym typeface="Roboto Slab"/>
              </a:rPr>
              <a:t>s o</a:t>
            </a:r>
            <a:r>
              <a:rPr lang="en-US" sz="1872" strike="noStrike" u="none">
                <a:solidFill>
                  <a:srgbClr val="000000"/>
                </a:solidFill>
                <a:latin typeface="Roboto Slab"/>
                <a:ea typeface="Roboto Slab"/>
                <a:cs typeface="Roboto Slab"/>
                <a:sym typeface="Roboto Slab"/>
              </a:rPr>
              <a:t>f</a:t>
            </a:r>
            <a:r>
              <a:rPr lang="en-US" sz="1872" strike="noStrike" u="none">
                <a:solidFill>
                  <a:srgbClr val="000000"/>
                </a:solidFill>
                <a:latin typeface="Roboto Slab"/>
                <a:ea typeface="Roboto Slab"/>
                <a:cs typeface="Roboto Slab"/>
                <a:sym typeface="Roboto Slab"/>
              </a:rPr>
              <a:t> reduced delivery efficiency</a:t>
            </a:r>
            <a:r>
              <a:rPr lang="en-US" sz="1872" strike="noStrike" u="none">
                <a:solidFill>
                  <a:srgbClr val="000000"/>
                </a:solidFill>
                <a:latin typeface="Roboto Slab"/>
                <a:ea typeface="Roboto Slab"/>
                <a:cs typeface="Roboto Slab"/>
                <a:sym typeface="Roboto Slab"/>
              </a:rPr>
              <a:t>,</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which</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helps im</a:t>
            </a:r>
            <a:r>
              <a:rPr lang="en-US" sz="1872" strike="noStrike" u="none">
                <a:solidFill>
                  <a:srgbClr val="000000"/>
                </a:solidFill>
                <a:latin typeface="Roboto Slab"/>
                <a:ea typeface="Roboto Slab"/>
                <a:cs typeface="Roboto Slab"/>
                <a:sym typeface="Roboto Slab"/>
              </a:rPr>
              <a:t>pr</a:t>
            </a:r>
            <a:r>
              <a:rPr lang="en-US" sz="1872" strike="noStrike" u="none">
                <a:solidFill>
                  <a:srgbClr val="000000"/>
                </a:solidFill>
                <a:latin typeface="Roboto Slab"/>
                <a:ea typeface="Roboto Slab"/>
                <a:cs typeface="Roboto Slab"/>
                <a:sym typeface="Roboto Slab"/>
              </a:rPr>
              <a:t>ov</a:t>
            </a:r>
            <a:r>
              <a:rPr lang="en-US" sz="1872" strike="noStrike" u="none">
                <a:solidFill>
                  <a:srgbClr val="000000"/>
                </a:solidFill>
                <a:latin typeface="Roboto Slab"/>
                <a:ea typeface="Roboto Slab"/>
                <a:cs typeface="Roboto Slab"/>
                <a:sym typeface="Roboto Slab"/>
              </a:rPr>
              <a:t>e </a:t>
            </a:r>
            <a:r>
              <a:rPr lang="en-US" sz="1872" strike="noStrike" u="none">
                <a:solidFill>
                  <a:srgbClr val="000000"/>
                </a:solidFill>
                <a:latin typeface="Roboto Slab"/>
                <a:ea typeface="Roboto Slab"/>
                <a:cs typeface="Roboto Slab"/>
                <a:sym typeface="Roboto Slab"/>
              </a:rPr>
              <a:t>ope</a:t>
            </a:r>
            <a:r>
              <a:rPr lang="en-US" sz="1872" strike="noStrike" u="none">
                <a:solidFill>
                  <a:srgbClr val="000000"/>
                </a:solidFill>
                <a:latin typeface="Roboto Slab"/>
                <a:ea typeface="Roboto Slab"/>
                <a:cs typeface="Roboto Slab"/>
                <a:sym typeface="Roboto Slab"/>
              </a:rPr>
              <a:t>r</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ti</a:t>
            </a:r>
            <a:r>
              <a:rPr lang="en-US" sz="1872" strike="noStrike" u="none">
                <a:solidFill>
                  <a:srgbClr val="000000"/>
                </a:solidFill>
                <a:latin typeface="Roboto Slab"/>
                <a:ea typeface="Roboto Slab"/>
                <a:cs typeface="Roboto Slab"/>
                <a:sym typeface="Roboto Slab"/>
              </a:rPr>
              <a:t>on</a:t>
            </a:r>
            <a:r>
              <a:rPr lang="en-US" sz="1872" strike="noStrike" u="none">
                <a:solidFill>
                  <a:srgbClr val="000000"/>
                </a:solidFill>
                <a:latin typeface="Roboto Slab"/>
                <a:ea typeface="Roboto Slab"/>
                <a:cs typeface="Roboto Slab"/>
                <a:sym typeface="Roboto Slab"/>
              </a:rPr>
              <a:t>al p</a:t>
            </a:r>
            <a:r>
              <a:rPr lang="en-US" sz="1872" strike="noStrike" u="none">
                <a:solidFill>
                  <a:srgbClr val="000000"/>
                </a:solidFill>
                <a:latin typeface="Roboto Slab"/>
                <a:ea typeface="Roboto Slab"/>
                <a:cs typeface="Roboto Slab"/>
                <a:sym typeface="Roboto Slab"/>
              </a:rPr>
              <a:t>lanning, bett</a:t>
            </a:r>
            <a:r>
              <a:rPr lang="en-US" sz="1872" strike="noStrike" u="none">
                <a:solidFill>
                  <a:srgbClr val="000000"/>
                </a:solidFill>
                <a:latin typeface="Roboto Slab"/>
                <a:ea typeface="Roboto Slab"/>
                <a:cs typeface="Roboto Slab"/>
                <a:sym typeface="Roboto Slab"/>
              </a:rPr>
              <a:t>er a</a:t>
            </a:r>
            <a:r>
              <a:rPr lang="en-US" sz="1872" strike="noStrike" u="none">
                <a:solidFill>
                  <a:srgbClr val="000000"/>
                </a:solidFill>
                <a:latin typeface="Roboto Slab"/>
                <a:ea typeface="Roboto Slab"/>
                <a:cs typeface="Roboto Slab"/>
                <a:sym typeface="Roboto Slab"/>
              </a:rPr>
              <a:t>lloc</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te resour</a:t>
            </a:r>
            <a:r>
              <a:rPr lang="en-US" sz="1872" strike="noStrike" u="none">
                <a:solidFill>
                  <a:srgbClr val="000000"/>
                </a:solidFill>
                <a:latin typeface="Roboto Slab"/>
                <a:ea typeface="Roboto Slab"/>
                <a:cs typeface="Roboto Slab"/>
                <a:sym typeface="Roboto Slab"/>
              </a:rPr>
              <a:t>ce</a:t>
            </a:r>
            <a:r>
              <a:rPr lang="en-US" sz="1872" strike="noStrike" u="none">
                <a:solidFill>
                  <a:srgbClr val="000000"/>
                </a:solidFill>
                <a:latin typeface="Roboto Slab"/>
                <a:ea typeface="Roboto Slab"/>
                <a:cs typeface="Roboto Slab"/>
                <a:sym typeface="Roboto Slab"/>
              </a:rPr>
              <a:t>s,</a:t>
            </a:r>
            <a:r>
              <a:rPr lang="en-US" sz="1872" strike="noStrike" u="none">
                <a:solidFill>
                  <a:srgbClr val="000000"/>
                </a:solidFill>
                <a:latin typeface="Roboto Slab"/>
                <a:ea typeface="Roboto Slab"/>
                <a:cs typeface="Roboto Slab"/>
                <a:sym typeface="Roboto Slab"/>
              </a:rPr>
              <a:t> and </a:t>
            </a:r>
            <a:r>
              <a:rPr lang="en-US" sz="1872" strike="noStrike" u="none">
                <a:solidFill>
                  <a:srgbClr val="000000"/>
                </a:solidFill>
                <a:latin typeface="Roboto Slab"/>
                <a:ea typeface="Roboto Slab"/>
                <a:cs typeface="Roboto Slab"/>
                <a:sym typeface="Roboto Slab"/>
              </a:rPr>
              <a:t>re</a:t>
            </a:r>
            <a:r>
              <a:rPr lang="en-US" sz="1872" strike="noStrike" u="none">
                <a:solidFill>
                  <a:srgbClr val="000000"/>
                </a:solidFill>
                <a:latin typeface="Roboto Slab"/>
                <a:ea typeface="Roboto Slab"/>
                <a:cs typeface="Roboto Slab"/>
                <a:sym typeface="Roboto Slab"/>
              </a:rPr>
              <a:t>d</a:t>
            </a:r>
            <a:r>
              <a:rPr lang="en-US" sz="1872" strike="noStrike" u="none">
                <a:solidFill>
                  <a:srgbClr val="000000"/>
                </a:solidFill>
                <a:latin typeface="Roboto Slab"/>
                <a:ea typeface="Roboto Slab"/>
                <a:cs typeface="Roboto Slab"/>
                <a:sym typeface="Roboto Slab"/>
              </a:rPr>
              <a:t>uc</a:t>
            </a:r>
            <a:r>
              <a:rPr lang="en-US" sz="1872" strike="noStrike" u="none">
                <a:solidFill>
                  <a:srgbClr val="000000"/>
                </a:solidFill>
                <a:latin typeface="Roboto Slab"/>
                <a:ea typeface="Roboto Slab"/>
                <a:cs typeface="Roboto Slab"/>
                <a:sym typeface="Roboto Slab"/>
              </a:rPr>
              <a:t>e de</a:t>
            </a:r>
            <a:r>
              <a:rPr lang="en-US" sz="1872" strike="noStrike" u="none">
                <a:solidFill>
                  <a:srgbClr val="000000"/>
                </a:solidFill>
                <a:latin typeface="Roboto Slab"/>
                <a:ea typeface="Roboto Slab"/>
                <a:cs typeface="Roboto Slab"/>
                <a:sym typeface="Roboto Slab"/>
              </a:rPr>
              <a:t>lay</a:t>
            </a:r>
            <a:r>
              <a:rPr lang="en-US" sz="1872" strike="noStrike" u="none">
                <a:solidFill>
                  <a:srgbClr val="000000"/>
                </a:solidFill>
                <a:latin typeface="Roboto Slab"/>
                <a:ea typeface="Roboto Slab"/>
                <a:cs typeface="Roboto Slab"/>
                <a:sym typeface="Roboto Slab"/>
              </a:rPr>
              <a:t>s.</a:t>
            </a:r>
          </a:p>
          <a:p>
            <a:pPr algn="l">
              <a:lnSpc>
                <a:spcPts val="2621"/>
              </a:lnSpc>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Discussion topic: </a:t>
            </a:r>
            <a:r>
              <a:rPr lang="en-US" sz="1872" strike="noStrike" u="none">
                <a:solidFill>
                  <a:srgbClr val="000000"/>
                </a:solidFill>
                <a:latin typeface="Roboto Slab"/>
                <a:ea typeface="Roboto Slab"/>
                <a:cs typeface="Roboto Slab"/>
                <a:sym typeface="Roboto Slab"/>
              </a:rPr>
              <a:t>How</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do</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mon</a:t>
            </a:r>
            <a:r>
              <a:rPr lang="en-US" sz="1872" strike="noStrike" u="none">
                <a:solidFill>
                  <a:srgbClr val="000000"/>
                </a:solidFill>
                <a:latin typeface="Roboto Slab"/>
                <a:ea typeface="Roboto Slab"/>
                <a:cs typeface="Roboto Slab"/>
                <a:sym typeface="Roboto Slab"/>
              </a:rPr>
              <a:t>th</a:t>
            </a:r>
            <a:r>
              <a:rPr lang="en-US" sz="1872" strike="noStrike" u="none">
                <a:solidFill>
                  <a:srgbClr val="000000"/>
                </a:solidFill>
                <a:latin typeface="Roboto Slab"/>
                <a:ea typeface="Roboto Slab"/>
                <a:cs typeface="Roboto Slab"/>
                <a:sym typeface="Roboto Slab"/>
              </a:rPr>
              <a:t>ly</a:t>
            </a:r>
            <a:r>
              <a:rPr lang="en-US" sz="1872" strike="noStrike" u="none">
                <a:solidFill>
                  <a:srgbClr val="000000"/>
                </a:solidFill>
                <a:latin typeface="Roboto Slab"/>
                <a:ea typeface="Roboto Slab"/>
                <a:cs typeface="Roboto Slab"/>
                <a:sym typeface="Roboto Slab"/>
              </a:rPr>
              <a:t> pe</a:t>
            </a:r>
            <a:r>
              <a:rPr lang="en-US" sz="1872" strike="noStrike" u="none">
                <a:solidFill>
                  <a:srgbClr val="000000"/>
                </a:solidFill>
                <a:latin typeface="Roboto Slab"/>
                <a:ea typeface="Roboto Slab"/>
                <a:cs typeface="Roboto Slab"/>
                <a:sym typeface="Roboto Slab"/>
              </a:rPr>
              <a:t>rfo</a:t>
            </a:r>
            <a:r>
              <a:rPr lang="en-US" sz="1872" strike="noStrike" u="none">
                <a:solidFill>
                  <a:srgbClr val="000000"/>
                </a:solidFill>
                <a:latin typeface="Roboto Slab"/>
                <a:ea typeface="Roboto Slab"/>
                <a:cs typeface="Roboto Slab"/>
                <a:sym typeface="Roboto Slab"/>
              </a:rPr>
              <a:t>rman</a:t>
            </a:r>
            <a:r>
              <a:rPr lang="en-US" sz="1872" strike="noStrike" u="none">
                <a:solidFill>
                  <a:srgbClr val="000000"/>
                </a:solidFill>
                <a:latin typeface="Roboto Slab"/>
                <a:ea typeface="Roboto Slab"/>
                <a:cs typeface="Roboto Slab"/>
                <a:sym typeface="Roboto Slab"/>
              </a:rPr>
              <a:t>ce</a:t>
            </a:r>
            <a:r>
              <a:rPr lang="en-US" sz="1872" strike="noStrike" u="none">
                <a:solidFill>
                  <a:srgbClr val="000000"/>
                </a:solidFill>
                <a:latin typeface="Roboto Slab"/>
                <a:ea typeface="Roboto Slab"/>
                <a:cs typeface="Roboto Slab"/>
                <a:sym typeface="Roboto Slab"/>
              </a:rPr>
              <a:t> c</a:t>
            </a:r>
            <a:r>
              <a:rPr lang="en-US" sz="1872" strike="noStrike" u="none">
                <a:solidFill>
                  <a:srgbClr val="000000"/>
                </a:solidFill>
                <a:latin typeface="Roboto Slab"/>
                <a:ea typeface="Roboto Slab"/>
                <a:cs typeface="Roboto Slab"/>
                <a:sym typeface="Roboto Slab"/>
              </a:rPr>
              <a:t>h</a:t>
            </a:r>
            <a:r>
              <a:rPr lang="en-US" sz="1872" strike="noStrike" u="none">
                <a:solidFill>
                  <a:srgbClr val="000000"/>
                </a:solidFill>
                <a:latin typeface="Roboto Slab"/>
                <a:ea typeface="Roboto Slab"/>
                <a:cs typeface="Roboto Slab"/>
                <a:sym typeface="Roboto Slab"/>
              </a:rPr>
              <a:t>an</a:t>
            </a:r>
            <a:r>
              <a:rPr lang="en-US" sz="1872" strike="noStrike" u="none">
                <a:solidFill>
                  <a:srgbClr val="000000"/>
                </a:solidFill>
                <a:latin typeface="Roboto Slab"/>
                <a:ea typeface="Roboto Slab"/>
                <a:cs typeface="Roboto Slab"/>
                <a:sym typeface="Roboto Slab"/>
              </a:rPr>
              <a:t>ge</a:t>
            </a:r>
            <a:r>
              <a:rPr lang="en-US" sz="1872" strike="noStrike" u="none">
                <a:solidFill>
                  <a:srgbClr val="000000"/>
                </a:solidFill>
                <a:latin typeface="Roboto Slab"/>
                <a:ea typeface="Roboto Slab"/>
                <a:cs typeface="Roboto Slab"/>
                <a:sym typeface="Roboto Slab"/>
              </a:rPr>
              <a:t>s a</a:t>
            </a:r>
            <a:r>
              <a:rPr lang="en-US" sz="1872" strike="noStrike" u="none">
                <a:solidFill>
                  <a:srgbClr val="000000"/>
                </a:solidFill>
                <a:latin typeface="Roboto Slab"/>
                <a:ea typeface="Roboto Slab"/>
                <a:cs typeface="Roboto Slab"/>
                <a:sym typeface="Roboto Slab"/>
              </a:rPr>
              <a:t>ff</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c</a:t>
            </a:r>
            <a:r>
              <a:rPr lang="en-US" sz="1872" strike="noStrike" u="none">
                <a:solidFill>
                  <a:srgbClr val="000000"/>
                </a:solidFill>
                <a:latin typeface="Roboto Slab"/>
                <a:ea typeface="Roboto Slab"/>
                <a:cs typeface="Roboto Slab"/>
                <a:sym typeface="Roboto Slab"/>
              </a:rPr>
              <a:t>t </a:t>
            </a:r>
            <a:r>
              <a:rPr lang="en-US" sz="1872" strike="noStrike" u="none">
                <a:solidFill>
                  <a:srgbClr val="000000"/>
                </a:solidFill>
                <a:latin typeface="Roboto Slab"/>
                <a:ea typeface="Roboto Slab"/>
                <a:cs typeface="Roboto Slab"/>
                <a:sym typeface="Roboto Slab"/>
              </a:rPr>
              <a:t>del</a:t>
            </a:r>
            <a:r>
              <a:rPr lang="en-US" sz="1872" strike="noStrike" u="none">
                <a:solidFill>
                  <a:srgbClr val="000000"/>
                </a:solidFill>
                <a:latin typeface="Roboto Slab"/>
                <a:ea typeface="Roboto Slab"/>
                <a:cs typeface="Roboto Slab"/>
                <a:sym typeface="Roboto Slab"/>
              </a:rPr>
              <a:t>ive</a:t>
            </a:r>
            <a:r>
              <a:rPr lang="en-US" sz="1872" strike="noStrike" u="none">
                <a:solidFill>
                  <a:srgbClr val="000000"/>
                </a:solidFill>
                <a:latin typeface="Roboto Slab"/>
                <a:ea typeface="Roboto Slab"/>
                <a:cs typeface="Roboto Slab"/>
                <a:sym typeface="Roboto Slab"/>
              </a:rPr>
              <a:t>ry</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eff</a:t>
            </a:r>
            <a:r>
              <a:rPr lang="en-US" sz="1872" strike="noStrike" u="none">
                <a:solidFill>
                  <a:srgbClr val="000000"/>
                </a:solidFill>
                <a:latin typeface="Roboto Slab"/>
                <a:ea typeface="Roboto Slab"/>
                <a:cs typeface="Roboto Slab"/>
                <a:sym typeface="Roboto Slab"/>
              </a:rPr>
              <a:t>ici</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n</a:t>
            </a:r>
            <a:r>
              <a:rPr lang="en-US" sz="1872" strike="noStrike" u="none">
                <a:solidFill>
                  <a:srgbClr val="000000"/>
                </a:solidFill>
                <a:latin typeface="Roboto Slab"/>
                <a:ea typeface="Roboto Slab"/>
                <a:cs typeface="Roboto Slab"/>
                <a:sym typeface="Roboto Slab"/>
              </a:rPr>
              <a:t>cy</a:t>
            </a:r>
            <a:r>
              <a:rPr lang="en-US" sz="1872" strike="noStrike" u="none">
                <a:solidFill>
                  <a:srgbClr val="000000"/>
                </a:solidFill>
                <a:latin typeface="Roboto Slab"/>
                <a:ea typeface="Roboto Slab"/>
                <a:cs typeface="Roboto Slab"/>
                <a:sym typeface="Roboto Slab"/>
              </a:rPr>
              <a:t>?</a:t>
            </a:r>
          </a:p>
        </p:txBody>
      </p:sp>
      <p:sp>
        <p:nvSpPr>
          <p:cNvPr name="TextBox 7" id="7"/>
          <p:cNvSpPr txBox="true"/>
          <p:nvPr/>
        </p:nvSpPr>
        <p:spPr>
          <a:xfrm rot="0">
            <a:off x="2022635" y="1675070"/>
            <a:ext cx="6839694" cy="338170"/>
          </a:xfrm>
          <a:prstGeom prst="rect">
            <a:avLst/>
          </a:prstGeom>
        </p:spPr>
        <p:txBody>
          <a:bodyPr anchor="t" rtlCol="false" tIns="0" lIns="0" bIns="0" rIns="0">
            <a:spAutoFit/>
          </a:bodyPr>
          <a:lstStyle/>
          <a:p>
            <a:pPr algn="l" marL="0" indent="0" lvl="0">
              <a:lnSpc>
                <a:spcPts val="2885"/>
              </a:lnSpc>
              <a:spcBef>
                <a:spcPct val="0"/>
              </a:spcBef>
            </a:pPr>
            <a:r>
              <a:rPr lang="en-US" b="true" sz="2061">
                <a:solidFill>
                  <a:srgbClr val="292562"/>
                </a:solidFill>
                <a:latin typeface="Canva Sans Bold"/>
                <a:ea typeface="Canva Sans Bold"/>
                <a:cs typeface="Canva Sans Bold"/>
                <a:sym typeface="Canva Sans Bold"/>
              </a:rPr>
              <a:t>T</a:t>
            </a:r>
            <a:r>
              <a:rPr lang="en-US" b="true" sz="2061" strike="noStrike" u="none">
                <a:solidFill>
                  <a:srgbClr val="292562"/>
                </a:solidFill>
                <a:latin typeface="Canva Sans Bold"/>
                <a:ea typeface="Canva Sans Bold"/>
                <a:cs typeface="Canva Sans Bold"/>
                <a:sym typeface="Canva Sans Bold"/>
              </a:rPr>
              <a:t>h</a:t>
            </a:r>
            <a:r>
              <a:rPr lang="en-US" b="true" sz="2061" strike="noStrike" u="none">
                <a:solidFill>
                  <a:srgbClr val="292562"/>
                </a:solidFill>
                <a:latin typeface="Canva Sans Bold"/>
                <a:ea typeface="Canva Sans Bold"/>
                <a:cs typeface="Canva Sans Bold"/>
                <a:sym typeface="Canva Sans Bold"/>
              </a:rPr>
              <a:t>e imp</a:t>
            </a:r>
            <a:r>
              <a:rPr lang="en-US" b="true" sz="2061" strike="noStrike" u="none">
                <a:solidFill>
                  <a:srgbClr val="292562"/>
                </a:solidFill>
                <a:latin typeface="Canva Sans Bold"/>
                <a:ea typeface="Canva Sans Bold"/>
                <a:cs typeface="Canva Sans Bold"/>
                <a:sym typeface="Canva Sans Bold"/>
              </a:rPr>
              <a:t>a</a:t>
            </a:r>
            <a:r>
              <a:rPr lang="en-US" b="true" sz="2061" strike="noStrike" u="none">
                <a:solidFill>
                  <a:srgbClr val="292562"/>
                </a:solidFill>
                <a:latin typeface="Canva Sans Bold"/>
                <a:ea typeface="Canva Sans Bold"/>
                <a:cs typeface="Canva Sans Bold"/>
                <a:sym typeface="Canva Sans Bold"/>
              </a:rPr>
              <a:t>c</a:t>
            </a:r>
            <a:r>
              <a:rPr lang="en-US" b="true" sz="2061" strike="noStrike" u="none">
                <a:solidFill>
                  <a:srgbClr val="292562"/>
                </a:solidFill>
                <a:latin typeface="Canva Sans Bold"/>
                <a:ea typeface="Canva Sans Bold"/>
                <a:cs typeface="Canva Sans Bold"/>
                <a:sym typeface="Canva Sans Bold"/>
              </a:rPr>
              <a:t>t </a:t>
            </a:r>
            <a:r>
              <a:rPr lang="en-US" b="true" sz="2061" strike="noStrike" u="none">
                <a:solidFill>
                  <a:srgbClr val="292562"/>
                </a:solidFill>
                <a:latin typeface="Canva Sans Bold"/>
                <a:ea typeface="Canva Sans Bold"/>
                <a:cs typeface="Canva Sans Bold"/>
                <a:sym typeface="Canva Sans Bold"/>
              </a:rPr>
              <a:t>of</a:t>
            </a:r>
            <a:r>
              <a:rPr lang="en-US" b="true" sz="2061" strike="noStrike" u="none">
                <a:solidFill>
                  <a:srgbClr val="292562"/>
                </a:solidFill>
                <a:latin typeface="Canva Sans Bold"/>
                <a:ea typeface="Canva Sans Bold"/>
                <a:cs typeface="Canva Sans Bold"/>
                <a:sym typeface="Canva Sans Bold"/>
              </a:rPr>
              <a:t> </a:t>
            </a:r>
            <a:r>
              <a:rPr lang="en-US" b="true" sz="2061" strike="noStrike" u="none">
                <a:solidFill>
                  <a:srgbClr val="292562"/>
                </a:solidFill>
                <a:latin typeface="Canva Sans Bold"/>
                <a:ea typeface="Canva Sans Bold"/>
                <a:cs typeface="Canva Sans Bold"/>
                <a:sym typeface="Canva Sans Bold"/>
              </a:rPr>
              <a:t>mon</a:t>
            </a:r>
            <a:r>
              <a:rPr lang="en-US" b="true" sz="2061" strike="noStrike" u="none">
                <a:solidFill>
                  <a:srgbClr val="292562"/>
                </a:solidFill>
                <a:latin typeface="Canva Sans Bold"/>
                <a:ea typeface="Canva Sans Bold"/>
                <a:cs typeface="Canva Sans Bold"/>
                <a:sym typeface="Canva Sans Bold"/>
              </a:rPr>
              <a:t>th</a:t>
            </a:r>
            <a:r>
              <a:rPr lang="en-US" b="true" sz="2061" strike="noStrike" u="none">
                <a:solidFill>
                  <a:srgbClr val="292562"/>
                </a:solidFill>
                <a:latin typeface="Canva Sans Bold"/>
                <a:ea typeface="Canva Sans Bold"/>
                <a:cs typeface="Canva Sans Bold"/>
                <a:sym typeface="Canva Sans Bold"/>
              </a:rPr>
              <a:t>ly</a:t>
            </a:r>
            <a:r>
              <a:rPr lang="en-US" b="true" sz="2061" strike="noStrike" u="none">
                <a:solidFill>
                  <a:srgbClr val="292562"/>
                </a:solidFill>
                <a:latin typeface="Canva Sans Bold"/>
                <a:ea typeface="Canva Sans Bold"/>
                <a:cs typeface="Canva Sans Bold"/>
                <a:sym typeface="Canva Sans Bold"/>
              </a:rPr>
              <a:t> c</a:t>
            </a:r>
            <a:r>
              <a:rPr lang="en-US" b="true" sz="2061" strike="noStrike" u="none">
                <a:solidFill>
                  <a:srgbClr val="292562"/>
                </a:solidFill>
                <a:latin typeface="Canva Sans Bold"/>
                <a:ea typeface="Canva Sans Bold"/>
                <a:cs typeface="Canva Sans Bold"/>
                <a:sym typeface="Canva Sans Bold"/>
              </a:rPr>
              <a:t>hang</a:t>
            </a:r>
            <a:r>
              <a:rPr lang="en-US" b="true" sz="2061" strike="noStrike" u="none">
                <a:solidFill>
                  <a:srgbClr val="292562"/>
                </a:solidFill>
                <a:latin typeface="Canva Sans Bold"/>
                <a:ea typeface="Canva Sans Bold"/>
                <a:cs typeface="Canva Sans Bold"/>
                <a:sym typeface="Canva Sans Bold"/>
              </a:rPr>
              <a:t>e</a:t>
            </a:r>
            <a:r>
              <a:rPr lang="en-US" b="true" sz="2061" strike="noStrike" u="none">
                <a:solidFill>
                  <a:srgbClr val="292562"/>
                </a:solidFill>
                <a:latin typeface="Canva Sans Bold"/>
                <a:ea typeface="Canva Sans Bold"/>
                <a:cs typeface="Canva Sans Bold"/>
                <a:sym typeface="Canva Sans Bold"/>
              </a:rPr>
              <a:t>s on</a:t>
            </a:r>
            <a:r>
              <a:rPr lang="en-US" b="true" sz="2061" strike="noStrike" u="none">
                <a:solidFill>
                  <a:srgbClr val="292562"/>
                </a:solidFill>
                <a:latin typeface="Canva Sans Bold"/>
                <a:ea typeface="Canva Sans Bold"/>
                <a:cs typeface="Canva Sans Bold"/>
                <a:sym typeface="Canva Sans Bold"/>
              </a:rPr>
              <a:t> del</a:t>
            </a:r>
            <a:r>
              <a:rPr lang="en-US" b="true" sz="2061" strike="noStrike" u="none">
                <a:solidFill>
                  <a:srgbClr val="292562"/>
                </a:solidFill>
                <a:latin typeface="Canva Sans Bold"/>
                <a:ea typeface="Canva Sans Bold"/>
                <a:cs typeface="Canva Sans Bold"/>
                <a:sym typeface="Canva Sans Bold"/>
              </a:rPr>
              <a:t>iver</a:t>
            </a:r>
            <a:r>
              <a:rPr lang="en-US" b="true" sz="2061" strike="noStrike" u="none">
                <a:solidFill>
                  <a:srgbClr val="292562"/>
                </a:solidFill>
                <a:latin typeface="Canva Sans Bold"/>
                <a:ea typeface="Canva Sans Bold"/>
                <a:cs typeface="Canva Sans Bold"/>
                <a:sym typeface="Canva Sans Bold"/>
              </a:rPr>
              <a:t>y </a:t>
            </a:r>
            <a:r>
              <a:rPr lang="en-US" b="true" sz="2061" strike="noStrike" u="none">
                <a:solidFill>
                  <a:srgbClr val="292562"/>
                </a:solidFill>
                <a:latin typeface="Canva Sans Bold"/>
                <a:ea typeface="Canva Sans Bold"/>
                <a:cs typeface="Canva Sans Bold"/>
                <a:sym typeface="Canva Sans Bold"/>
              </a:rPr>
              <a:t>efficie</a:t>
            </a:r>
            <a:r>
              <a:rPr lang="en-US" b="true" sz="2061" strike="noStrike" u="none">
                <a:solidFill>
                  <a:srgbClr val="292562"/>
                </a:solidFill>
                <a:latin typeface="Canva Sans Bold"/>
                <a:ea typeface="Canva Sans Bold"/>
                <a:cs typeface="Canva Sans Bold"/>
                <a:sym typeface="Canva Sans Bold"/>
              </a:rPr>
              <a:t>n</a:t>
            </a:r>
            <a:r>
              <a:rPr lang="en-US" b="true" sz="2061" strike="noStrike" u="none">
                <a:solidFill>
                  <a:srgbClr val="292562"/>
                </a:solidFill>
                <a:latin typeface="Canva Sans Bold"/>
                <a:ea typeface="Canva Sans Bold"/>
                <a:cs typeface="Canva Sans Bold"/>
                <a:sym typeface="Canva Sans Bold"/>
              </a:rPr>
              <a:t>cy</a:t>
            </a:r>
          </a:p>
        </p:txBody>
      </p:sp>
      <p:sp>
        <p:nvSpPr>
          <p:cNvPr name="TextBox 8" id="8"/>
          <p:cNvSpPr txBox="true"/>
          <p:nvPr/>
        </p:nvSpPr>
        <p:spPr>
          <a:xfrm rot="0">
            <a:off x="9856264" y="2242749"/>
            <a:ext cx="7403036" cy="3876738"/>
          </a:xfrm>
          <a:prstGeom prst="rect">
            <a:avLst/>
          </a:prstGeom>
        </p:spPr>
        <p:txBody>
          <a:bodyPr anchor="t" rtlCol="false" tIns="0" lIns="0" bIns="0" rIns="0">
            <a:spAutoFit/>
          </a:bodyPr>
          <a:lstStyle/>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Analysis: This indicates the relationship between driver fatigue and its impact on the accuracy of expected time of arrival (ETA) estimates. Using average fatigue scores from previous months, the variance in ETA can be predicted for the current month.</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Project </a:t>
            </a:r>
            <a:r>
              <a:rPr lang="en-US" sz="1872" strike="noStrike" u="none">
                <a:solidFill>
                  <a:srgbClr val="000000"/>
                </a:solidFill>
                <a:latin typeface="Roboto Slab"/>
                <a:ea typeface="Roboto Slab"/>
                <a:cs typeface="Roboto Slab"/>
                <a:sym typeface="Roboto Slab"/>
              </a:rPr>
              <a:t>I</a:t>
            </a:r>
            <a:r>
              <a:rPr lang="en-US" sz="1872" strike="noStrike" u="none">
                <a:solidFill>
                  <a:srgbClr val="000000"/>
                </a:solidFill>
                <a:latin typeface="Roboto Slab"/>
                <a:ea typeface="Roboto Slab"/>
                <a:cs typeface="Roboto Slab"/>
                <a:sym typeface="Roboto Slab"/>
              </a:rPr>
              <a:t>mpact: </a:t>
            </a:r>
            <a:r>
              <a:rPr lang="en-US" sz="1872" strike="noStrike" u="none">
                <a:solidFill>
                  <a:srgbClr val="000000"/>
                </a:solidFill>
                <a:latin typeface="Roboto Slab"/>
                <a:ea typeface="Roboto Slab"/>
                <a:cs typeface="Roboto Slab"/>
                <a:sym typeface="Roboto Slab"/>
              </a:rPr>
              <a:t>Th</a:t>
            </a:r>
            <a:r>
              <a:rPr lang="en-US" sz="1872" strike="noStrike" u="none">
                <a:solidFill>
                  <a:srgbClr val="000000"/>
                </a:solidFill>
                <a:latin typeface="Roboto Slab"/>
                <a:ea typeface="Roboto Slab"/>
                <a:cs typeface="Roboto Slab"/>
                <a:sym typeface="Roboto Slab"/>
              </a:rPr>
              <a:t>e p</a:t>
            </a:r>
            <a:r>
              <a:rPr lang="en-US" sz="1872" strike="noStrike" u="none">
                <a:solidFill>
                  <a:srgbClr val="000000"/>
                </a:solidFill>
                <a:latin typeface="Roboto Slab"/>
                <a:ea typeface="Roboto Slab"/>
                <a:cs typeface="Roboto Slab"/>
                <a:sym typeface="Roboto Slab"/>
              </a:rPr>
              <a:t>r</a:t>
            </a:r>
            <a:r>
              <a:rPr lang="en-US" sz="1872" strike="noStrike" u="none">
                <a:solidFill>
                  <a:srgbClr val="000000"/>
                </a:solidFill>
                <a:latin typeface="Roboto Slab"/>
                <a:ea typeface="Roboto Slab"/>
                <a:cs typeface="Roboto Slab"/>
                <a:sym typeface="Roboto Slab"/>
              </a:rPr>
              <a:t>o</a:t>
            </a:r>
            <a:r>
              <a:rPr lang="en-US" sz="1872" strike="noStrike" u="none">
                <a:solidFill>
                  <a:srgbClr val="000000"/>
                </a:solidFill>
                <a:latin typeface="Roboto Slab"/>
                <a:ea typeface="Roboto Slab"/>
                <a:cs typeface="Roboto Slab"/>
                <a:sym typeface="Roboto Slab"/>
              </a:rPr>
              <a:t>je</a:t>
            </a:r>
            <a:r>
              <a:rPr lang="en-US" sz="1872" strike="noStrike" u="none">
                <a:solidFill>
                  <a:srgbClr val="000000"/>
                </a:solidFill>
                <a:latin typeface="Roboto Slab"/>
                <a:ea typeface="Roboto Slab"/>
                <a:cs typeface="Roboto Slab"/>
                <a:sym typeface="Roboto Slab"/>
              </a:rPr>
              <a:t>ct</a:t>
            </a:r>
            <a:r>
              <a:rPr lang="en-US" sz="1872" strike="noStrike" u="none">
                <a:solidFill>
                  <a:srgbClr val="000000"/>
                </a:solidFill>
                <a:latin typeface="Roboto Slab"/>
                <a:ea typeface="Roboto Slab"/>
                <a:cs typeface="Roboto Slab"/>
                <a:sym typeface="Roboto Slab"/>
              </a:rPr>
              <a:t> h</a:t>
            </a:r>
            <a:r>
              <a:rPr lang="en-US" sz="1872" strike="noStrike" u="none">
                <a:solidFill>
                  <a:srgbClr val="000000"/>
                </a:solidFill>
                <a:latin typeface="Roboto Slab"/>
                <a:ea typeface="Roboto Slab"/>
                <a:cs typeface="Roboto Slab"/>
                <a:sym typeface="Roboto Slab"/>
              </a:rPr>
              <a:t>el</a:t>
            </a:r>
            <a:r>
              <a:rPr lang="en-US" sz="1872" strike="noStrike" u="none">
                <a:solidFill>
                  <a:srgbClr val="000000"/>
                </a:solidFill>
                <a:latin typeface="Roboto Slab"/>
                <a:ea typeface="Roboto Slab"/>
                <a:cs typeface="Roboto Slab"/>
                <a:sym typeface="Roboto Slab"/>
              </a:rPr>
              <a:t>ps</a:t>
            </a:r>
            <a:r>
              <a:rPr lang="en-US" sz="1872" strike="noStrike" u="none">
                <a:solidFill>
                  <a:srgbClr val="000000"/>
                </a:solidFill>
                <a:latin typeface="Roboto Slab"/>
                <a:ea typeface="Roboto Slab"/>
                <a:cs typeface="Roboto Slab"/>
                <a:sym typeface="Roboto Slab"/>
              </a:rPr>
              <a:t> i</a:t>
            </a:r>
            <a:r>
              <a:rPr lang="en-US" sz="1872" strike="noStrike" u="none">
                <a:solidFill>
                  <a:srgbClr val="000000"/>
                </a:solidFill>
                <a:latin typeface="Roboto Slab"/>
                <a:ea typeface="Roboto Slab"/>
                <a:cs typeface="Roboto Slab"/>
                <a:sym typeface="Roboto Slab"/>
              </a:rPr>
              <a:t>m</a:t>
            </a:r>
            <a:r>
              <a:rPr lang="en-US" sz="1872" strike="noStrike" u="none">
                <a:solidFill>
                  <a:srgbClr val="000000"/>
                </a:solidFill>
                <a:latin typeface="Roboto Slab"/>
                <a:ea typeface="Roboto Slab"/>
                <a:cs typeface="Roboto Slab"/>
                <a:sym typeface="Roboto Slab"/>
              </a:rPr>
              <a:t>pro</a:t>
            </a:r>
            <a:r>
              <a:rPr lang="en-US" sz="1872" strike="noStrike" u="none">
                <a:solidFill>
                  <a:srgbClr val="000000"/>
                </a:solidFill>
                <a:latin typeface="Roboto Slab"/>
                <a:ea typeface="Roboto Slab"/>
                <a:cs typeface="Roboto Slab"/>
                <a:sym typeface="Roboto Slab"/>
              </a:rPr>
              <a:t>v</a:t>
            </a:r>
            <a:r>
              <a:rPr lang="en-US" sz="1872" strike="noStrike" u="none">
                <a:solidFill>
                  <a:srgbClr val="000000"/>
                </a:solidFill>
                <a:latin typeface="Roboto Slab"/>
                <a:ea typeface="Roboto Slab"/>
                <a:cs typeface="Roboto Slab"/>
                <a:sym typeface="Roboto Slab"/>
              </a:rPr>
              <a:t>e delivery </a:t>
            </a:r>
            <a:r>
              <a:rPr lang="en-US" sz="1872" strike="noStrike" u="none">
                <a:solidFill>
                  <a:srgbClr val="000000"/>
                </a:solidFill>
                <a:latin typeface="Roboto Slab"/>
                <a:ea typeface="Roboto Slab"/>
                <a:cs typeface="Roboto Slab"/>
                <a:sym typeface="Roboto Slab"/>
              </a:rPr>
              <a:t>tim</a:t>
            </a:r>
            <a:r>
              <a:rPr lang="en-US" sz="1872" strike="noStrike" u="none">
                <a:solidFill>
                  <a:srgbClr val="000000"/>
                </a:solidFill>
                <a:latin typeface="Roboto Slab"/>
                <a:ea typeface="Roboto Slab"/>
                <a:cs typeface="Roboto Slab"/>
                <a:sym typeface="Roboto Slab"/>
              </a:rPr>
              <a:t>e</a:t>
            </a:r>
            <a:r>
              <a:rPr lang="en-US" sz="1872" strike="noStrike" u="none">
                <a:solidFill>
                  <a:srgbClr val="000000"/>
                </a:solidFill>
                <a:latin typeface="Roboto Slab"/>
                <a:ea typeface="Roboto Slab"/>
                <a:cs typeface="Roboto Slab"/>
                <a:sym typeface="Roboto Slab"/>
              </a:rPr>
              <a:t>l</a:t>
            </a:r>
            <a:r>
              <a:rPr lang="en-US" sz="1872" strike="noStrike" u="none">
                <a:solidFill>
                  <a:srgbClr val="000000"/>
                </a:solidFill>
                <a:latin typeface="Roboto Slab"/>
                <a:ea typeface="Roboto Slab"/>
                <a:cs typeface="Roboto Slab"/>
                <a:sym typeface="Roboto Slab"/>
              </a:rPr>
              <a:t>in</a:t>
            </a:r>
            <a:r>
              <a:rPr lang="en-US" sz="1872" strike="noStrike" u="none">
                <a:solidFill>
                  <a:srgbClr val="000000"/>
                </a:solidFill>
                <a:latin typeface="Roboto Slab"/>
                <a:ea typeface="Roboto Slab"/>
                <a:cs typeface="Roboto Slab"/>
                <a:sym typeface="Roboto Slab"/>
              </a:rPr>
              <a:t>ess b</a:t>
            </a:r>
            <a:r>
              <a:rPr lang="en-US" sz="1872" strike="noStrike" u="none">
                <a:solidFill>
                  <a:srgbClr val="000000"/>
                </a:solidFill>
                <a:latin typeface="Roboto Slab"/>
                <a:ea typeface="Roboto Slab"/>
                <a:cs typeface="Roboto Slab"/>
                <a:sym typeface="Roboto Slab"/>
              </a:rPr>
              <a:t>y </a:t>
            </a:r>
            <a:r>
              <a:rPr lang="en-US" sz="1872" strike="noStrike" u="none">
                <a:solidFill>
                  <a:srgbClr val="000000"/>
                </a:solidFill>
                <a:latin typeface="Roboto Slab"/>
                <a:ea typeface="Roboto Slab"/>
                <a:cs typeface="Roboto Slab"/>
                <a:sym typeface="Roboto Slab"/>
              </a:rPr>
              <a:t>ant</a:t>
            </a:r>
            <a:r>
              <a:rPr lang="en-US" sz="1872" strike="noStrike" u="none">
                <a:solidFill>
                  <a:srgbClr val="000000"/>
                </a:solidFill>
                <a:latin typeface="Roboto Slab"/>
                <a:ea typeface="Roboto Slab"/>
                <a:cs typeface="Roboto Slab"/>
                <a:sym typeface="Roboto Slab"/>
              </a:rPr>
              <a:t>ic</a:t>
            </a:r>
            <a:r>
              <a:rPr lang="en-US" sz="1872" strike="noStrike" u="none">
                <a:solidFill>
                  <a:srgbClr val="000000"/>
                </a:solidFill>
                <a:latin typeface="Roboto Slab"/>
                <a:ea typeface="Roboto Slab"/>
                <a:cs typeface="Roboto Slab"/>
                <a:sym typeface="Roboto Slab"/>
              </a:rPr>
              <a:t>ipating</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t</a:t>
            </a:r>
            <a:r>
              <a:rPr lang="en-US" sz="1872" strike="noStrike" u="none">
                <a:solidFill>
                  <a:srgbClr val="000000"/>
                </a:solidFill>
                <a:latin typeface="Roboto Slab"/>
                <a:ea typeface="Roboto Slab"/>
                <a:cs typeface="Roboto Slab"/>
                <a:sym typeface="Roboto Slab"/>
              </a:rPr>
              <a:t>he imp</a:t>
            </a:r>
            <a:r>
              <a:rPr lang="en-US" sz="1872" strike="noStrike" u="none">
                <a:solidFill>
                  <a:srgbClr val="000000"/>
                </a:solidFill>
                <a:latin typeface="Roboto Slab"/>
                <a:ea typeface="Roboto Slab"/>
                <a:cs typeface="Roboto Slab"/>
                <a:sym typeface="Roboto Slab"/>
              </a:rPr>
              <a:t>act </a:t>
            </a:r>
            <a:r>
              <a:rPr lang="en-US" sz="1872" strike="noStrike" u="none">
                <a:solidFill>
                  <a:srgbClr val="000000"/>
                </a:solidFill>
                <a:latin typeface="Roboto Slab"/>
                <a:ea typeface="Roboto Slab"/>
                <a:cs typeface="Roboto Slab"/>
                <a:sym typeface="Roboto Slab"/>
              </a:rPr>
              <a:t>o</a:t>
            </a:r>
            <a:r>
              <a:rPr lang="en-US" sz="1872" strike="noStrike" u="none">
                <a:solidFill>
                  <a:srgbClr val="000000"/>
                </a:solidFill>
                <a:latin typeface="Roboto Slab"/>
                <a:ea typeface="Roboto Slab"/>
                <a:cs typeface="Roboto Slab"/>
                <a:sym typeface="Roboto Slab"/>
              </a:rPr>
              <a:t>f dri</a:t>
            </a:r>
            <a:r>
              <a:rPr lang="en-US" sz="1872" strike="noStrike" u="none">
                <a:solidFill>
                  <a:srgbClr val="000000"/>
                </a:solidFill>
                <a:latin typeface="Roboto Slab"/>
                <a:ea typeface="Roboto Slab"/>
                <a:cs typeface="Roboto Slab"/>
                <a:sym typeface="Roboto Slab"/>
              </a:rPr>
              <a:t>ve</a:t>
            </a:r>
            <a:r>
              <a:rPr lang="en-US" sz="1872" strike="noStrike" u="none">
                <a:solidFill>
                  <a:srgbClr val="000000"/>
                </a:solidFill>
                <a:latin typeface="Roboto Slab"/>
                <a:ea typeface="Roboto Slab"/>
                <a:cs typeface="Roboto Slab"/>
                <a:sym typeface="Roboto Slab"/>
              </a:rPr>
              <a:t>r</a:t>
            </a:r>
            <a:r>
              <a:rPr lang="en-US" sz="1872" strike="noStrike" u="none">
                <a:solidFill>
                  <a:srgbClr val="000000"/>
                </a:solidFill>
                <a:latin typeface="Roboto Slab"/>
                <a:ea typeface="Roboto Slab"/>
                <a:cs typeface="Roboto Slab"/>
                <a:sym typeface="Roboto Slab"/>
              </a:rPr>
              <a:t> </a:t>
            </a:r>
            <a:r>
              <a:rPr lang="en-US" sz="1872" strike="noStrike" u="none">
                <a:solidFill>
                  <a:srgbClr val="000000"/>
                </a:solidFill>
                <a:latin typeface="Roboto Slab"/>
                <a:ea typeface="Roboto Slab"/>
                <a:cs typeface="Roboto Slab"/>
                <a:sym typeface="Roboto Slab"/>
              </a:rPr>
              <a:t>f</a:t>
            </a:r>
            <a:r>
              <a:rPr lang="en-US" sz="1872" strike="noStrike" u="none">
                <a:solidFill>
                  <a:srgbClr val="000000"/>
                </a:solidFill>
                <a:latin typeface="Roboto Slab"/>
                <a:ea typeface="Roboto Slab"/>
                <a:cs typeface="Roboto Slab"/>
                <a:sym typeface="Roboto Slab"/>
              </a:rPr>
              <a:t>ati</a:t>
            </a:r>
            <a:r>
              <a:rPr lang="en-US" sz="1872" strike="noStrike" u="none">
                <a:solidFill>
                  <a:srgbClr val="000000"/>
                </a:solidFill>
                <a:latin typeface="Roboto Slab"/>
                <a:ea typeface="Roboto Slab"/>
                <a:cs typeface="Roboto Slab"/>
                <a:sym typeface="Roboto Slab"/>
              </a:rPr>
              <a:t>gue, reduci</a:t>
            </a:r>
            <a:r>
              <a:rPr lang="en-US" sz="1872" strike="noStrike" u="none">
                <a:solidFill>
                  <a:srgbClr val="000000"/>
                </a:solidFill>
                <a:latin typeface="Roboto Slab"/>
                <a:ea typeface="Roboto Slab"/>
                <a:cs typeface="Roboto Slab"/>
                <a:sym typeface="Roboto Slab"/>
              </a:rPr>
              <a:t>n</a:t>
            </a:r>
            <a:r>
              <a:rPr lang="en-US" sz="1872" strike="noStrike" u="none">
                <a:solidFill>
                  <a:srgbClr val="000000"/>
                </a:solidFill>
                <a:latin typeface="Roboto Slab"/>
                <a:ea typeface="Roboto Slab"/>
                <a:cs typeface="Roboto Slab"/>
                <a:sym typeface="Roboto Slab"/>
              </a:rPr>
              <a:t>g del</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ys</a:t>
            </a:r>
            <a:r>
              <a:rPr lang="en-US" sz="1872" strike="noStrike" u="none">
                <a:solidFill>
                  <a:srgbClr val="000000"/>
                </a:solidFill>
                <a:latin typeface="Roboto Slab"/>
                <a:ea typeface="Roboto Slab"/>
                <a:cs typeface="Roboto Slab"/>
                <a:sym typeface="Roboto Slab"/>
              </a:rPr>
              <a:t> an</a:t>
            </a:r>
            <a:r>
              <a:rPr lang="en-US" sz="1872" strike="noStrike" u="none">
                <a:solidFill>
                  <a:srgbClr val="000000"/>
                </a:solidFill>
                <a:latin typeface="Roboto Slab"/>
                <a:ea typeface="Roboto Slab"/>
                <a:cs typeface="Roboto Slab"/>
                <a:sym typeface="Roboto Slab"/>
              </a:rPr>
              <a:t>d i</a:t>
            </a:r>
            <a:r>
              <a:rPr lang="en-US" sz="1872" strike="noStrike" u="none">
                <a:solidFill>
                  <a:srgbClr val="000000"/>
                </a:solidFill>
                <a:latin typeface="Roboto Slab"/>
                <a:ea typeface="Roboto Slab"/>
                <a:cs typeface="Roboto Slab"/>
                <a:sym typeface="Roboto Slab"/>
              </a:rPr>
              <a:t>n</a:t>
            </a:r>
            <a:r>
              <a:rPr lang="en-US" sz="1872" strike="noStrike" u="none">
                <a:solidFill>
                  <a:srgbClr val="000000"/>
                </a:solidFill>
                <a:latin typeface="Roboto Slab"/>
                <a:ea typeface="Roboto Slab"/>
                <a:cs typeface="Roboto Slab"/>
                <a:sym typeface="Roboto Slab"/>
              </a:rPr>
              <a:t>creas</a:t>
            </a:r>
            <a:r>
              <a:rPr lang="en-US" sz="1872" strike="noStrike" u="none">
                <a:solidFill>
                  <a:srgbClr val="000000"/>
                </a:solidFill>
                <a:latin typeface="Roboto Slab"/>
                <a:ea typeface="Roboto Slab"/>
                <a:cs typeface="Roboto Slab"/>
                <a:sym typeface="Roboto Slab"/>
              </a:rPr>
              <a:t>ing </a:t>
            </a:r>
            <a:r>
              <a:rPr lang="en-US" sz="1872" strike="noStrike" u="none">
                <a:solidFill>
                  <a:srgbClr val="000000"/>
                </a:solidFill>
                <a:latin typeface="Roboto Slab"/>
                <a:ea typeface="Roboto Slab"/>
                <a:cs typeface="Roboto Slab"/>
                <a:sym typeface="Roboto Slab"/>
              </a:rPr>
              <a:t>op</a:t>
            </a:r>
            <a:r>
              <a:rPr lang="en-US" sz="1872" strike="noStrike" u="none">
                <a:solidFill>
                  <a:srgbClr val="000000"/>
                </a:solidFill>
                <a:latin typeface="Roboto Slab"/>
                <a:ea typeface="Roboto Slab"/>
                <a:cs typeface="Roboto Slab"/>
                <a:sym typeface="Roboto Slab"/>
              </a:rPr>
              <a:t>era</a:t>
            </a:r>
            <a:r>
              <a:rPr lang="en-US" sz="1872" strike="noStrike" u="none">
                <a:solidFill>
                  <a:srgbClr val="000000"/>
                </a:solidFill>
                <a:latin typeface="Roboto Slab"/>
                <a:ea typeface="Roboto Slab"/>
                <a:cs typeface="Roboto Slab"/>
                <a:sym typeface="Roboto Slab"/>
              </a:rPr>
              <a:t>ti</a:t>
            </a:r>
            <a:r>
              <a:rPr lang="en-US" sz="1872" strike="noStrike" u="none">
                <a:solidFill>
                  <a:srgbClr val="000000"/>
                </a:solidFill>
                <a:latin typeface="Roboto Slab"/>
                <a:ea typeface="Roboto Slab"/>
                <a:cs typeface="Roboto Slab"/>
                <a:sym typeface="Roboto Slab"/>
              </a:rPr>
              <a:t>o</a:t>
            </a:r>
            <a:r>
              <a:rPr lang="en-US" sz="1872" strike="noStrike" u="none">
                <a:solidFill>
                  <a:srgbClr val="000000"/>
                </a:solidFill>
                <a:latin typeface="Roboto Slab"/>
                <a:ea typeface="Roboto Slab"/>
                <a:cs typeface="Roboto Slab"/>
                <a:sym typeface="Roboto Slab"/>
              </a:rPr>
              <a:t>n</a:t>
            </a:r>
            <a:r>
              <a:rPr lang="en-US" sz="1872" strike="noStrike" u="none">
                <a:solidFill>
                  <a:srgbClr val="000000"/>
                </a:solidFill>
                <a:latin typeface="Roboto Slab"/>
                <a:ea typeface="Roboto Slab"/>
                <a:cs typeface="Roboto Slab"/>
                <a:sym typeface="Roboto Slab"/>
              </a:rPr>
              <a:t>a</a:t>
            </a:r>
            <a:r>
              <a:rPr lang="en-US" sz="1872" strike="noStrike" u="none">
                <a:solidFill>
                  <a:srgbClr val="000000"/>
                </a:solidFill>
                <a:latin typeface="Roboto Slab"/>
                <a:ea typeface="Roboto Slab"/>
                <a:cs typeface="Roboto Slab"/>
                <a:sym typeface="Roboto Slab"/>
              </a:rPr>
              <a:t>l</a:t>
            </a:r>
            <a:r>
              <a:rPr lang="en-US" sz="1872" strike="noStrike" u="none">
                <a:solidFill>
                  <a:srgbClr val="000000"/>
                </a:solidFill>
                <a:latin typeface="Roboto Slab"/>
                <a:ea typeface="Roboto Slab"/>
                <a:cs typeface="Roboto Slab"/>
                <a:sym typeface="Roboto Slab"/>
              </a:rPr>
              <a:t> e</a:t>
            </a:r>
            <a:r>
              <a:rPr lang="en-US" sz="1872" strike="noStrike" u="none">
                <a:solidFill>
                  <a:srgbClr val="000000"/>
                </a:solidFill>
                <a:latin typeface="Roboto Slab"/>
                <a:ea typeface="Roboto Slab"/>
                <a:cs typeface="Roboto Slab"/>
                <a:sym typeface="Roboto Slab"/>
              </a:rPr>
              <a:t>ffi</a:t>
            </a:r>
            <a:r>
              <a:rPr lang="en-US" sz="1872" strike="noStrike" u="none">
                <a:solidFill>
                  <a:srgbClr val="000000"/>
                </a:solidFill>
                <a:latin typeface="Roboto Slab"/>
                <a:ea typeface="Roboto Slab"/>
                <a:cs typeface="Roboto Slab"/>
                <a:sym typeface="Roboto Slab"/>
              </a:rPr>
              <a:t>c</a:t>
            </a:r>
            <a:r>
              <a:rPr lang="en-US" sz="1872" strike="noStrike" u="none">
                <a:solidFill>
                  <a:srgbClr val="000000"/>
                </a:solidFill>
                <a:latin typeface="Roboto Slab"/>
                <a:ea typeface="Roboto Slab"/>
                <a:cs typeface="Roboto Slab"/>
                <a:sym typeface="Roboto Slab"/>
              </a:rPr>
              <a:t>i</a:t>
            </a:r>
            <a:r>
              <a:rPr lang="en-US" sz="1872" strike="noStrike" u="none">
                <a:solidFill>
                  <a:srgbClr val="000000"/>
                </a:solidFill>
                <a:latin typeface="Roboto Slab"/>
                <a:ea typeface="Roboto Slab"/>
                <a:cs typeface="Roboto Slab"/>
                <a:sym typeface="Roboto Slab"/>
              </a:rPr>
              <a:t>ency.</a:t>
            </a:r>
          </a:p>
          <a:p>
            <a:pPr algn="l">
              <a:lnSpc>
                <a:spcPts val="2621"/>
              </a:lnSpc>
              <a:spcBef>
                <a:spcPct val="0"/>
              </a:spcBef>
            </a:pPr>
          </a:p>
          <a:p>
            <a:pPr algn="l" marL="404280" indent="-202140" lvl="1">
              <a:lnSpc>
                <a:spcPts val="2621"/>
              </a:lnSpc>
              <a:spcBef>
                <a:spcPct val="0"/>
              </a:spcBef>
              <a:buFont typeface="Arial"/>
              <a:buChar char="•"/>
            </a:pPr>
            <a:r>
              <a:rPr lang="en-US" sz="1872" strike="noStrike" u="none">
                <a:solidFill>
                  <a:srgbClr val="000000"/>
                </a:solidFill>
                <a:latin typeface="Roboto Slab"/>
                <a:ea typeface="Roboto Slab"/>
                <a:cs typeface="Roboto Slab"/>
                <a:sym typeface="Roboto Slab"/>
              </a:rPr>
              <a:t>Discussion topic: How doe</a:t>
            </a:r>
            <a:r>
              <a:rPr lang="en-US" sz="1872" strike="noStrike" u="none">
                <a:solidFill>
                  <a:srgbClr val="000000"/>
                </a:solidFill>
                <a:latin typeface="Roboto Slab"/>
                <a:ea typeface="Roboto Slab"/>
                <a:cs typeface="Roboto Slab"/>
                <a:sym typeface="Roboto Slab"/>
              </a:rPr>
              <a:t>s</a:t>
            </a:r>
            <a:r>
              <a:rPr lang="en-US" sz="1872" strike="noStrike" u="none">
                <a:solidFill>
                  <a:srgbClr val="000000"/>
                </a:solidFill>
                <a:latin typeface="Roboto Slab"/>
                <a:ea typeface="Roboto Slab"/>
                <a:cs typeface="Roboto Slab"/>
                <a:sym typeface="Roboto Slab"/>
              </a:rPr>
              <a:t> driver fatigue affect the accuracy of expected time of arrival (ETA) estimates?</a:t>
            </a:r>
          </a:p>
        </p:txBody>
      </p:sp>
      <p:sp>
        <p:nvSpPr>
          <p:cNvPr name="TextBox 9" id="9"/>
          <p:cNvSpPr txBox="true"/>
          <p:nvPr/>
        </p:nvSpPr>
        <p:spPr>
          <a:xfrm rot="0">
            <a:off x="10137935" y="1675070"/>
            <a:ext cx="5567214" cy="338170"/>
          </a:xfrm>
          <a:prstGeom prst="rect">
            <a:avLst/>
          </a:prstGeom>
        </p:spPr>
        <p:txBody>
          <a:bodyPr anchor="t" rtlCol="false" tIns="0" lIns="0" bIns="0" rIns="0">
            <a:spAutoFit/>
          </a:bodyPr>
          <a:lstStyle/>
          <a:p>
            <a:pPr algn="l" marL="0" indent="0" lvl="0">
              <a:lnSpc>
                <a:spcPts val="2885"/>
              </a:lnSpc>
              <a:spcBef>
                <a:spcPct val="0"/>
              </a:spcBef>
            </a:pPr>
            <a:r>
              <a:rPr lang="en-US" b="true" sz="2061">
                <a:solidFill>
                  <a:srgbClr val="292562"/>
                </a:solidFill>
                <a:latin typeface="Canva Sans Bold"/>
                <a:ea typeface="Canva Sans Bold"/>
                <a:cs typeface="Canva Sans Bold"/>
                <a:sym typeface="Canva Sans Bold"/>
              </a:rPr>
              <a:t>T</a:t>
            </a:r>
            <a:r>
              <a:rPr lang="en-US" b="true" sz="2061" strike="noStrike" u="none">
                <a:solidFill>
                  <a:srgbClr val="292562"/>
                </a:solidFill>
                <a:latin typeface="Canva Sans Bold"/>
                <a:ea typeface="Canva Sans Bold"/>
                <a:cs typeface="Canva Sans Bold"/>
                <a:sym typeface="Canva Sans Bold"/>
              </a:rPr>
              <a:t>he effect of driver fatigue on </a:t>
            </a:r>
            <a:r>
              <a:rPr lang="en-US" b="true" sz="2061" strike="noStrike" u="none">
                <a:solidFill>
                  <a:srgbClr val="292562"/>
                </a:solidFill>
                <a:latin typeface="Canva Sans Bold"/>
                <a:ea typeface="Canva Sans Bold"/>
                <a:cs typeface="Canva Sans Bold"/>
                <a:sym typeface="Canva Sans Bold"/>
              </a:rPr>
              <a:t>ETA</a:t>
            </a:r>
            <a:r>
              <a:rPr lang="en-US" b="true" sz="2061" strike="noStrike" u="none">
                <a:solidFill>
                  <a:srgbClr val="292562"/>
                </a:solidFill>
                <a:latin typeface="Canva Sans Bold"/>
                <a:ea typeface="Canva Sans Bold"/>
                <a:cs typeface="Canva Sans Bold"/>
                <a:sym typeface="Canva Sans Bold"/>
              </a:rPr>
              <a:t> accuracy</a:t>
            </a:r>
          </a:p>
        </p:txBody>
      </p:sp>
      <p:sp>
        <p:nvSpPr>
          <p:cNvPr name="TextBox 10" id="10"/>
          <p:cNvSpPr txBox="true"/>
          <p:nvPr/>
        </p:nvSpPr>
        <p:spPr>
          <a:xfrm rot="0">
            <a:off x="2537445" y="262444"/>
            <a:ext cx="13213110" cy="969943"/>
          </a:xfrm>
          <a:prstGeom prst="rect">
            <a:avLst/>
          </a:prstGeom>
        </p:spPr>
        <p:txBody>
          <a:bodyPr anchor="t" rtlCol="false" tIns="0" lIns="0" bIns="0" rIns="0">
            <a:spAutoFit/>
          </a:bodyPr>
          <a:lstStyle/>
          <a:p>
            <a:pPr algn="ctr">
              <a:lnSpc>
                <a:spcPts val="7963"/>
              </a:lnSpc>
              <a:spcBef>
                <a:spcPct val="0"/>
              </a:spcBef>
            </a:pPr>
            <a:r>
              <a:rPr lang="en-US" b="true" sz="5688">
                <a:solidFill>
                  <a:srgbClr val="2D2261"/>
                </a:solidFill>
                <a:latin typeface="Red Hat Display Bold"/>
                <a:ea typeface="Red Hat Display Bold"/>
                <a:cs typeface="Red Hat Display Bold"/>
                <a:sym typeface="Red Hat Display Bold"/>
              </a:rPr>
              <a:t>Effect of performance on conductivity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836959" y="2933700"/>
            <a:ext cx="12614082" cy="4191000"/>
          </a:xfrm>
          <a:prstGeom prst="rect">
            <a:avLst/>
          </a:prstGeom>
        </p:spPr>
        <p:txBody>
          <a:bodyPr anchor="t" rtlCol="false" tIns="0" lIns="0" bIns="0" rIns="0">
            <a:spAutoFit/>
          </a:bodyPr>
          <a:lstStyle/>
          <a:p>
            <a:pPr algn="ctr">
              <a:lnSpc>
                <a:spcPts val="16800"/>
              </a:lnSpc>
            </a:pPr>
            <a:r>
              <a:rPr lang="en-US" b="true" sz="12000">
                <a:solidFill>
                  <a:srgbClr val="2D2261"/>
                </a:solidFill>
                <a:latin typeface="Red Hat Display Bold"/>
                <a:ea typeface="Red Hat Display Bold"/>
                <a:cs typeface="Red Hat Display Bold"/>
                <a:sym typeface="Red Hat Display Bold"/>
              </a:rPr>
              <a:t>Dashboard Overview</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692363" y="-4377948"/>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669574" y="7245539"/>
            <a:ext cx="2520151" cy="2012761"/>
          </a:xfrm>
          <a:custGeom>
            <a:avLst/>
            <a:gdLst/>
            <a:ahLst/>
            <a:cxnLst/>
            <a:rect r="r" b="b" t="t" l="l"/>
            <a:pathLst>
              <a:path h="2012761" w="2520151">
                <a:moveTo>
                  <a:pt x="0" y="0"/>
                </a:moveTo>
                <a:lnTo>
                  <a:pt x="2520152" y="0"/>
                </a:lnTo>
                <a:lnTo>
                  <a:pt x="2520152" y="2012761"/>
                </a:lnTo>
                <a:lnTo>
                  <a:pt x="0" y="20127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0"/>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33450"/>
            <a:ext cx="8994142" cy="821055"/>
          </a:xfrm>
          <a:prstGeom prst="rect">
            <a:avLst/>
          </a:prstGeom>
        </p:spPr>
        <p:txBody>
          <a:bodyPr anchor="t" rtlCol="false" tIns="0" lIns="0" bIns="0" rIns="0">
            <a:spAutoFit/>
          </a:bodyPr>
          <a:lstStyle/>
          <a:p>
            <a:pPr algn="ctr">
              <a:lnSpc>
                <a:spcPts val="6719"/>
              </a:lnSpc>
            </a:pPr>
            <a:r>
              <a:rPr lang="en-US" b="true" sz="4800">
                <a:solidFill>
                  <a:srgbClr val="2D2261"/>
                </a:solidFill>
                <a:latin typeface="Red Hat Display Bold"/>
                <a:ea typeface="Red Hat Display Bold"/>
                <a:cs typeface="Red Hat Display Bold"/>
                <a:sym typeface="Red Hat Display Bold"/>
              </a:rPr>
              <a:t>Dashboard</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8"/>
            <a:stretch>
              <a:fillRect l="0" t="0" r="0" b="0"/>
            </a:stretch>
          </a:blipFill>
        </p:spPr>
      </p:sp>
      <p:sp>
        <p:nvSpPr>
          <p:cNvPr name="Freeform 7" id="7"/>
          <p:cNvSpPr/>
          <p:nvPr/>
        </p:nvSpPr>
        <p:spPr>
          <a:xfrm flipH="false" flipV="false" rot="0">
            <a:off x="0" y="33844"/>
            <a:ext cx="18288000" cy="10253156"/>
          </a:xfrm>
          <a:custGeom>
            <a:avLst/>
            <a:gdLst/>
            <a:ahLst/>
            <a:cxnLst/>
            <a:rect r="r" b="b" t="t" l="l"/>
            <a:pathLst>
              <a:path h="10253156" w="18288000">
                <a:moveTo>
                  <a:pt x="0" y="0"/>
                </a:moveTo>
                <a:lnTo>
                  <a:pt x="18288000" y="0"/>
                </a:lnTo>
                <a:lnTo>
                  <a:pt x="18288000" y="10253156"/>
                </a:lnTo>
                <a:lnTo>
                  <a:pt x="0" y="10253156"/>
                </a:lnTo>
                <a:lnTo>
                  <a:pt x="0" y="0"/>
                </a:lnTo>
                <a:close/>
              </a:path>
            </a:pathLst>
          </a:custGeom>
          <a:blipFill>
            <a:blip r:embed="rId9"/>
            <a:stretch>
              <a:fillRect l="0" t="-499" r="0" b="-499"/>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33450"/>
            <a:ext cx="8994142" cy="821055"/>
          </a:xfrm>
          <a:prstGeom prst="rect">
            <a:avLst/>
          </a:prstGeom>
        </p:spPr>
        <p:txBody>
          <a:bodyPr anchor="t" rtlCol="false" tIns="0" lIns="0" bIns="0" rIns="0">
            <a:spAutoFit/>
          </a:bodyPr>
          <a:lstStyle/>
          <a:p>
            <a:pPr algn="ctr">
              <a:lnSpc>
                <a:spcPts val="6719"/>
              </a:lnSpc>
            </a:pPr>
            <a:r>
              <a:rPr lang="en-US" b="true" sz="4800">
                <a:solidFill>
                  <a:srgbClr val="2D2261"/>
                </a:solidFill>
                <a:latin typeface="Red Hat Display Bold"/>
                <a:ea typeface="Red Hat Display Bold"/>
                <a:cs typeface="Red Hat Display Bold"/>
                <a:sym typeface="Red Hat Display Bold"/>
              </a:rPr>
              <a:t>Dashboard</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8"/>
            <a:stretch>
              <a:fillRect l="0" t="0" r="0" b="0"/>
            </a:stretch>
          </a:blipFill>
        </p:spPr>
      </p:sp>
      <p:sp>
        <p:nvSpPr>
          <p:cNvPr name="Freeform 7" id="7"/>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9"/>
            <a:stretch>
              <a:fillRect l="0" t="-222" r="0" b="-222"/>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1028700" y="1303601"/>
            <a:ext cx="8147531" cy="1152975"/>
          </a:xfrm>
          <a:prstGeom prst="rect">
            <a:avLst/>
          </a:prstGeom>
        </p:spPr>
        <p:txBody>
          <a:bodyPr anchor="t" rtlCol="false" tIns="0" lIns="0" bIns="0" rIns="0">
            <a:spAutoFit/>
          </a:bodyPr>
          <a:lstStyle/>
          <a:p>
            <a:pPr algn="ctr">
              <a:lnSpc>
                <a:spcPts val="9425"/>
              </a:lnSpc>
            </a:pPr>
            <a:r>
              <a:rPr lang="en-US" b="true" sz="6732">
                <a:solidFill>
                  <a:srgbClr val="096B72"/>
                </a:solidFill>
                <a:latin typeface="Red Hat Display Bold"/>
                <a:ea typeface="Red Hat Display Bold"/>
                <a:cs typeface="Red Hat Display Bold"/>
                <a:sym typeface="Red Hat Display Bold"/>
              </a:rPr>
              <a:t>Table of Content</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96418" y="2903528"/>
            <a:ext cx="390019" cy="724698"/>
          </a:xfrm>
          <a:custGeom>
            <a:avLst/>
            <a:gdLst/>
            <a:ahLst/>
            <a:cxnLst/>
            <a:rect r="r" b="b" t="t" l="l"/>
            <a:pathLst>
              <a:path h="724698" w="390019">
                <a:moveTo>
                  <a:pt x="0" y="0"/>
                </a:moveTo>
                <a:lnTo>
                  <a:pt x="390020" y="0"/>
                </a:lnTo>
                <a:lnTo>
                  <a:pt x="390020" y="724699"/>
                </a:lnTo>
                <a:lnTo>
                  <a:pt x="0" y="72469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74007" y="4161309"/>
            <a:ext cx="634841" cy="738187"/>
          </a:xfrm>
          <a:custGeom>
            <a:avLst/>
            <a:gdLst/>
            <a:ahLst/>
            <a:cxnLst/>
            <a:rect r="r" b="b" t="t" l="l"/>
            <a:pathLst>
              <a:path h="738187" w="634841">
                <a:moveTo>
                  <a:pt x="0" y="0"/>
                </a:moveTo>
                <a:lnTo>
                  <a:pt x="634842" y="0"/>
                </a:lnTo>
                <a:lnTo>
                  <a:pt x="634842" y="738188"/>
                </a:lnTo>
                <a:lnTo>
                  <a:pt x="0" y="7381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74007" y="5374398"/>
            <a:ext cx="634841" cy="749276"/>
          </a:xfrm>
          <a:custGeom>
            <a:avLst/>
            <a:gdLst/>
            <a:ahLst/>
            <a:cxnLst/>
            <a:rect r="r" b="b" t="t" l="l"/>
            <a:pathLst>
              <a:path h="749276" w="634841">
                <a:moveTo>
                  <a:pt x="0" y="0"/>
                </a:moveTo>
                <a:lnTo>
                  <a:pt x="634842" y="0"/>
                </a:lnTo>
                <a:lnTo>
                  <a:pt x="634842" y="749276"/>
                </a:lnTo>
                <a:lnTo>
                  <a:pt x="0" y="74927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640501" y="6739799"/>
            <a:ext cx="701854" cy="718845"/>
          </a:xfrm>
          <a:custGeom>
            <a:avLst/>
            <a:gdLst/>
            <a:ahLst/>
            <a:cxnLst/>
            <a:rect r="r" b="b" t="t" l="l"/>
            <a:pathLst>
              <a:path h="718845" w="701854">
                <a:moveTo>
                  <a:pt x="0" y="0"/>
                </a:moveTo>
                <a:lnTo>
                  <a:pt x="701854" y="0"/>
                </a:lnTo>
                <a:lnTo>
                  <a:pt x="701854" y="718845"/>
                </a:lnTo>
                <a:lnTo>
                  <a:pt x="0" y="71884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2555223" y="2618501"/>
            <a:ext cx="9499253" cy="1061720"/>
          </a:xfrm>
          <a:prstGeom prst="rect">
            <a:avLst/>
          </a:prstGeom>
        </p:spPr>
        <p:txBody>
          <a:bodyPr anchor="t" rtlCol="false" tIns="0" lIns="0" bIns="0" rIns="0">
            <a:spAutoFit/>
          </a:bodyPr>
          <a:lstStyle/>
          <a:p>
            <a:pPr algn="ctr">
              <a:lnSpc>
                <a:spcPts val="8679"/>
              </a:lnSpc>
            </a:pPr>
            <a:r>
              <a:rPr lang="en-US" b="true" sz="6199">
                <a:solidFill>
                  <a:srgbClr val="2D2261"/>
                </a:solidFill>
                <a:latin typeface="Roboto Slab Bold"/>
                <a:ea typeface="Roboto Slab Bold"/>
                <a:cs typeface="Roboto Slab Bold"/>
                <a:sym typeface="Roboto Slab Bold"/>
              </a:rPr>
              <a:t>Expl</a:t>
            </a:r>
            <a:r>
              <a:rPr lang="en-US" b="true" sz="6199">
                <a:solidFill>
                  <a:srgbClr val="2D2261"/>
                </a:solidFill>
                <a:latin typeface="Roboto Slab Bold"/>
                <a:ea typeface="Roboto Slab Bold"/>
                <a:cs typeface="Roboto Slab Bold"/>
                <a:sym typeface="Roboto Slab Bold"/>
              </a:rPr>
              <a:t>ore Data with Python</a:t>
            </a:r>
          </a:p>
        </p:txBody>
      </p:sp>
      <p:sp>
        <p:nvSpPr>
          <p:cNvPr name="TextBox 11" id="11"/>
          <p:cNvSpPr txBox="true"/>
          <p:nvPr/>
        </p:nvSpPr>
        <p:spPr>
          <a:xfrm rot="0">
            <a:off x="2555223" y="3837777"/>
            <a:ext cx="9698831" cy="1061720"/>
          </a:xfrm>
          <a:prstGeom prst="rect">
            <a:avLst/>
          </a:prstGeom>
        </p:spPr>
        <p:txBody>
          <a:bodyPr anchor="t" rtlCol="false" tIns="0" lIns="0" bIns="0" rIns="0">
            <a:spAutoFit/>
          </a:bodyPr>
          <a:lstStyle/>
          <a:p>
            <a:pPr algn="ctr">
              <a:lnSpc>
                <a:spcPts val="8679"/>
              </a:lnSpc>
            </a:pPr>
            <a:r>
              <a:rPr lang="en-US" b="true" sz="6199">
                <a:solidFill>
                  <a:srgbClr val="2D2261"/>
                </a:solidFill>
                <a:latin typeface="Roboto Slab Bold"/>
                <a:ea typeface="Roboto Slab Bold"/>
                <a:cs typeface="Roboto Slab Bold"/>
                <a:sym typeface="Roboto Slab Bold"/>
              </a:rPr>
              <a:t>Analysis</a:t>
            </a:r>
            <a:r>
              <a:rPr lang="en-US" b="true" sz="6199">
                <a:solidFill>
                  <a:srgbClr val="2D2261"/>
                </a:solidFill>
                <a:latin typeface="Roboto Slab Bold"/>
                <a:ea typeface="Roboto Slab Bold"/>
                <a:cs typeface="Roboto Slab Bold"/>
                <a:sym typeface="Roboto Slab Bold"/>
              </a:rPr>
              <a:t> Questions Phase</a:t>
            </a:r>
          </a:p>
        </p:txBody>
      </p:sp>
      <p:sp>
        <p:nvSpPr>
          <p:cNvPr name="TextBox 12" id="12"/>
          <p:cNvSpPr txBox="true"/>
          <p:nvPr/>
        </p:nvSpPr>
        <p:spPr>
          <a:xfrm rot="0">
            <a:off x="2555223" y="5191999"/>
            <a:ext cx="10409188" cy="1061720"/>
          </a:xfrm>
          <a:prstGeom prst="rect">
            <a:avLst/>
          </a:prstGeom>
        </p:spPr>
        <p:txBody>
          <a:bodyPr anchor="t" rtlCol="false" tIns="0" lIns="0" bIns="0" rIns="0">
            <a:spAutoFit/>
          </a:bodyPr>
          <a:lstStyle/>
          <a:p>
            <a:pPr algn="ctr">
              <a:lnSpc>
                <a:spcPts val="8679"/>
              </a:lnSpc>
            </a:pPr>
            <a:r>
              <a:rPr lang="en-US" b="true" sz="6199">
                <a:solidFill>
                  <a:srgbClr val="2D2261"/>
                </a:solidFill>
                <a:latin typeface="Roboto Slab Bold"/>
                <a:ea typeface="Roboto Slab Bold"/>
                <a:cs typeface="Roboto Slab Bold"/>
                <a:sym typeface="Roboto Slab Bold"/>
              </a:rPr>
              <a:t>Forcasting </a:t>
            </a:r>
            <a:r>
              <a:rPr lang="en-US" b="true" sz="6199">
                <a:solidFill>
                  <a:srgbClr val="2D2261"/>
                </a:solidFill>
                <a:latin typeface="Roboto Slab Bold"/>
                <a:ea typeface="Roboto Slab Bold"/>
                <a:cs typeface="Roboto Slab Bold"/>
                <a:sym typeface="Roboto Slab Bold"/>
              </a:rPr>
              <a:t>Questions Phase</a:t>
            </a:r>
          </a:p>
        </p:txBody>
      </p:sp>
      <p:sp>
        <p:nvSpPr>
          <p:cNvPr name="TextBox 13" id="13"/>
          <p:cNvSpPr txBox="true"/>
          <p:nvPr/>
        </p:nvSpPr>
        <p:spPr>
          <a:xfrm rot="0">
            <a:off x="2555223" y="6506449"/>
            <a:ext cx="7702748" cy="1061720"/>
          </a:xfrm>
          <a:prstGeom prst="rect">
            <a:avLst/>
          </a:prstGeom>
        </p:spPr>
        <p:txBody>
          <a:bodyPr anchor="t" rtlCol="false" tIns="0" lIns="0" bIns="0" rIns="0">
            <a:spAutoFit/>
          </a:bodyPr>
          <a:lstStyle/>
          <a:p>
            <a:pPr algn="ctr">
              <a:lnSpc>
                <a:spcPts val="8679"/>
              </a:lnSpc>
            </a:pPr>
            <a:r>
              <a:rPr lang="en-US" b="true" sz="6199">
                <a:solidFill>
                  <a:srgbClr val="2D2261"/>
                </a:solidFill>
                <a:latin typeface="Roboto Slab Bold"/>
                <a:ea typeface="Roboto Slab Bold"/>
                <a:cs typeface="Roboto Slab Bold"/>
                <a:sym typeface="Roboto Slab Bold"/>
              </a:rPr>
              <a:t>Dashboard Overview</a:t>
            </a:r>
          </a:p>
        </p:txBody>
      </p:sp>
      <p:sp>
        <p:nvSpPr>
          <p:cNvPr name="Freeform 14" id="14"/>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6"/>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33450"/>
            <a:ext cx="8994142" cy="821055"/>
          </a:xfrm>
          <a:prstGeom prst="rect">
            <a:avLst/>
          </a:prstGeom>
        </p:spPr>
        <p:txBody>
          <a:bodyPr anchor="t" rtlCol="false" tIns="0" lIns="0" bIns="0" rIns="0">
            <a:spAutoFit/>
          </a:bodyPr>
          <a:lstStyle/>
          <a:p>
            <a:pPr algn="ctr">
              <a:lnSpc>
                <a:spcPts val="6719"/>
              </a:lnSpc>
            </a:pPr>
            <a:r>
              <a:rPr lang="en-US" b="true" sz="4800">
                <a:solidFill>
                  <a:srgbClr val="2D2261"/>
                </a:solidFill>
                <a:latin typeface="Red Hat Display Bold"/>
                <a:ea typeface="Red Hat Display Bold"/>
                <a:cs typeface="Red Hat Display Bold"/>
                <a:sym typeface="Red Hat Display Bold"/>
              </a:rPr>
              <a:t>Dashboard</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8"/>
            <a:stretch>
              <a:fillRect l="0" t="0" r="0" b="0"/>
            </a:stretch>
          </a:blipFill>
        </p:spPr>
      </p:sp>
      <p:sp>
        <p:nvSpPr>
          <p:cNvPr name="Freeform 7" id="7"/>
          <p:cNvSpPr/>
          <p:nvPr/>
        </p:nvSpPr>
        <p:spPr>
          <a:xfrm flipH="false" flipV="false" rot="0">
            <a:off x="0" y="0"/>
            <a:ext cx="18288000" cy="10332720"/>
          </a:xfrm>
          <a:custGeom>
            <a:avLst/>
            <a:gdLst/>
            <a:ahLst/>
            <a:cxnLst/>
            <a:rect r="r" b="b" t="t" l="l"/>
            <a:pathLst>
              <a:path h="10332720" w="18288000">
                <a:moveTo>
                  <a:pt x="0" y="0"/>
                </a:moveTo>
                <a:lnTo>
                  <a:pt x="18288000" y="0"/>
                </a:lnTo>
                <a:lnTo>
                  <a:pt x="18288000" y="10332720"/>
                </a:lnTo>
                <a:lnTo>
                  <a:pt x="0" y="10332720"/>
                </a:lnTo>
                <a:lnTo>
                  <a:pt x="0" y="0"/>
                </a:lnTo>
                <a:close/>
              </a:path>
            </a:pathLst>
          </a:custGeom>
          <a:blipFill>
            <a:blip r:embed="rId9"/>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33450"/>
            <a:ext cx="8994142" cy="821055"/>
          </a:xfrm>
          <a:prstGeom prst="rect">
            <a:avLst/>
          </a:prstGeom>
        </p:spPr>
        <p:txBody>
          <a:bodyPr anchor="t" rtlCol="false" tIns="0" lIns="0" bIns="0" rIns="0">
            <a:spAutoFit/>
          </a:bodyPr>
          <a:lstStyle/>
          <a:p>
            <a:pPr algn="ctr">
              <a:lnSpc>
                <a:spcPts val="6719"/>
              </a:lnSpc>
            </a:pPr>
            <a:r>
              <a:rPr lang="en-US" b="true" sz="4800">
                <a:solidFill>
                  <a:srgbClr val="2D2261"/>
                </a:solidFill>
                <a:latin typeface="Red Hat Display Bold"/>
                <a:ea typeface="Red Hat Display Bold"/>
                <a:cs typeface="Red Hat Display Bold"/>
                <a:sym typeface="Red Hat Display Bold"/>
              </a:rPr>
              <a:t>Dashboard</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8"/>
            <a:stretch>
              <a:fillRect l="0" t="0" r="0" b="0"/>
            </a:stretch>
          </a:blipFill>
        </p:spPr>
      </p:sp>
      <p:sp>
        <p:nvSpPr>
          <p:cNvPr name="Freeform 7" id="7"/>
          <p:cNvSpPr/>
          <p:nvPr/>
        </p:nvSpPr>
        <p:spPr>
          <a:xfrm flipH="false" flipV="false" rot="0">
            <a:off x="0" y="0"/>
            <a:ext cx="18247450" cy="10287000"/>
          </a:xfrm>
          <a:custGeom>
            <a:avLst/>
            <a:gdLst/>
            <a:ahLst/>
            <a:cxnLst/>
            <a:rect r="r" b="b" t="t" l="l"/>
            <a:pathLst>
              <a:path h="10287000" w="18247450">
                <a:moveTo>
                  <a:pt x="0" y="0"/>
                </a:moveTo>
                <a:lnTo>
                  <a:pt x="18247450" y="0"/>
                </a:lnTo>
                <a:lnTo>
                  <a:pt x="18247450" y="10287000"/>
                </a:lnTo>
                <a:lnTo>
                  <a:pt x="0" y="10287000"/>
                </a:lnTo>
                <a:lnTo>
                  <a:pt x="0" y="0"/>
                </a:lnTo>
                <a:close/>
              </a:path>
            </a:pathLst>
          </a:custGeom>
          <a:blipFill>
            <a:blip r:embed="rId9"/>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341650"/>
            <a:ext cx="8994142" cy="821055"/>
          </a:xfrm>
          <a:prstGeom prst="rect">
            <a:avLst/>
          </a:prstGeom>
        </p:spPr>
        <p:txBody>
          <a:bodyPr anchor="t" rtlCol="false" tIns="0" lIns="0" bIns="0" rIns="0">
            <a:spAutoFit/>
          </a:bodyPr>
          <a:lstStyle/>
          <a:p>
            <a:pPr algn="ctr">
              <a:lnSpc>
                <a:spcPts val="6719"/>
              </a:lnSpc>
            </a:pPr>
            <a:r>
              <a:rPr lang="en-US" b="true" sz="4800">
                <a:solidFill>
                  <a:srgbClr val="2D2261"/>
                </a:solidFill>
                <a:latin typeface="Red Hat Display Bold"/>
                <a:ea typeface="Red Hat Display Bold"/>
                <a:cs typeface="Red Hat Display Bold"/>
                <a:sym typeface="Red Hat Display Bold"/>
              </a:rPr>
              <a:t>Key Insights</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15637949" y="8987979"/>
            <a:ext cx="3242701" cy="1827704"/>
          </a:xfrm>
          <a:custGeom>
            <a:avLst/>
            <a:gdLst/>
            <a:ahLst/>
            <a:cxnLst/>
            <a:rect r="r" b="b" t="t" l="l"/>
            <a:pathLst>
              <a:path h="1827704" w="3242701">
                <a:moveTo>
                  <a:pt x="0" y="0"/>
                </a:moveTo>
                <a:lnTo>
                  <a:pt x="3242702" y="0"/>
                </a:lnTo>
                <a:lnTo>
                  <a:pt x="3242702"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8"/>
            <a:stretch>
              <a:fillRect l="0" t="0" r="0" b="0"/>
            </a:stretch>
          </a:blipFill>
        </p:spPr>
      </p:sp>
      <p:sp>
        <p:nvSpPr>
          <p:cNvPr name="TextBox 7" id="7"/>
          <p:cNvSpPr txBox="true"/>
          <p:nvPr/>
        </p:nvSpPr>
        <p:spPr>
          <a:xfrm rot="0">
            <a:off x="2112483" y="1700884"/>
            <a:ext cx="14444744" cy="8078566"/>
          </a:xfrm>
          <a:prstGeom prst="rect">
            <a:avLst/>
          </a:prstGeom>
        </p:spPr>
        <p:txBody>
          <a:bodyPr anchor="t" rtlCol="false" tIns="0" lIns="0" bIns="0" rIns="0">
            <a:spAutoFit/>
          </a:bodyPr>
          <a:lstStyle/>
          <a:p>
            <a:pPr algn="l" marL="651096" indent="-325548" lvl="1">
              <a:lnSpc>
                <a:spcPts val="4644"/>
              </a:lnSpc>
              <a:buFont typeface="Arial"/>
              <a:buChar char="•"/>
            </a:pPr>
            <a:r>
              <a:rPr lang="en-US" b="true" sz="3015">
                <a:solidFill>
                  <a:srgbClr val="2D2261"/>
                </a:solidFill>
                <a:latin typeface="Roboto Slab Bold"/>
                <a:ea typeface="Roboto Slab Bold"/>
                <a:cs typeface="Roboto Slab Bold"/>
                <a:sym typeface="Roboto Slab Bold"/>
              </a:rPr>
              <a:t>Delivery Perf</a:t>
            </a:r>
            <a:r>
              <a:rPr lang="en-US" b="true" sz="3015">
                <a:solidFill>
                  <a:srgbClr val="2D2261"/>
                </a:solidFill>
                <a:latin typeface="Roboto Slab Bold"/>
                <a:ea typeface="Roboto Slab Bold"/>
                <a:cs typeface="Roboto Slab Bold"/>
                <a:sym typeface="Roboto Slab Bold"/>
              </a:rPr>
              <a:t>ormance Overview</a:t>
            </a:r>
          </a:p>
          <a:p>
            <a:pPr algn="l" marL="1302191" indent="-434064" lvl="2">
              <a:lnSpc>
                <a:spcPts val="4644"/>
              </a:lnSpc>
              <a:buFont typeface="Arial"/>
              <a:buChar char="⚬"/>
            </a:pPr>
            <a:r>
              <a:rPr lang="en-US" b="true" sz="3015">
                <a:solidFill>
                  <a:srgbClr val="2D2261"/>
                </a:solidFill>
                <a:latin typeface="Roboto Slab Bold"/>
                <a:ea typeface="Roboto Slab Bold"/>
                <a:cs typeface="Roboto Slab Bold"/>
                <a:sym typeface="Roboto Slab Bold"/>
              </a:rPr>
              <a:t>Alarmingly Low On-Time Delivery Rate:</a:t>
            </a:r>
            <a:r>
              <a:rPr lang="en-US" sz="3015">
                <a:solidFill>
                  <a:srgbClr val="2D2261"/>
                </a:solidFill>
                <a:latin typeface="Roboto Slab"/>
                <a:ea typeface="Roboto Slab"/>
                <a:cs typeface="Roboto Slab"/>
                <a:sym typeface="Roboto Slab"/>
              </a:rPr>
              <a:t> </a:t>
            </a:r>
            <a:r>
              <a:rPr lang="en-US" sz="3015">
                <a:solidFill>
                  <a:srgbClr val="000000"/>
                </a:solidFill>
                <a:latin typeface="Roboto Slab"/>
                <a:ea typeface="Roboto Slab"/>
                <a:cs typeface="Roboto Slab"/>
                <a:sym typeface="Roboto Slab"/>
              </a:rPr>
              <a:t>Only </a:t>
            </a:r>
            <a:r>
              <a:rPr lang="en-US" b="true" sz="3015">
                <a:solidFill>
                  <a:srgbClr val="000000"/>
                </a:solidFill>
                <a:latin typeface="Roboto Slab Bold"/>
                <a:ea typeface="Roboto Slab Bold"/>
                <a:cs typeface="Roboto Slab Bold"/>
                <a:sym typeface="Roboto Slab Bold"/>
              </a:rPr>
              <a:t>5.9%</a:t>
            </a:r>
            <a:r>
              <a:rPr lang="en-US" sz="3015">
                <a:solidFill>
                  <a:srgbClr val="000000"/>
                </a:solidFill>
                <a:latin typeface="Roboto Slab"/>
                <a:ea typeface="Roboto Slab"/>
                <a:cs typeface="Roboto Slab"/>
                <a:sym typeface="Roboto Slab"/>
              </a:rPr>
              <a:t> </a:t>
            </a:r>
            <a:r>
              <a:rPr lang="en-US" b="true" sz="3015">
                <a:solidFill>
                  <a:srgbClr val="000000"/>
                </a:solidFill>
                <a:latin typeface="Roboto Slab Bold"/>
                <a:ea typeface="Roboto Slab Bold"/>
                <a:cs typeface="Roboto Slab Bold"/>
                <a:sym typeface="Roboto Slab Bold"/>
              </a:rPr>
              <a:t>of shipments</a:t>
            </a:r>
            <a:r>
              <a:rPr lang="en-US" sz="3015">
                <a:solidFill>
                  <a:srgbClr val="000000"/>
                </a:solidFill>
                <a:latin typeface="Roboto Slab"/>
                <a:ea typeface="Roboto Slab"/>
                <a:cs typeface="Roboto Slab"/>
                <a:sym typeface="Roboto Slab"/>
              </a:rPr>
              <a:t> are delivered on time, indicating a critical performance issue.</a:t>
            </a:r>
          </a:p>
          <a:p>
            <a:pPr algn="l" marL="1302191" indent="-434064" lvl="2">
              <a:lnSpc>
                <a:spcPts val="4644"/>
              </a:lnSpc>
              <a:buFont typeface="Arial"/>
              <a:buChar char="⚬"/>
            </a:pPr>
            <a:r>
              <a:rPr lang="en-US" b="true" sz="3015">
                <a:solidFill>
                  <a:srgbClr val="2D2261"/>
                </a:solidFill>
                <a:latin typeface="Roboto Slab Bold"/>
                <a:ea typeface="Roboto Slab Bold"/>
                <a:cs typeface="Roboto Slab Bold"/>
                <a:sym typeface="Roboto Slab Bold"/>
              </a:rPr>
              <a:t>Hig</a:t>
            </a:r>
            <a:r>
              <a:rPr lang="en-US" b="true" sz="3015">
                <a:solidFill>
                  <a:srgbClr val="2D2261"/>
                </a:solidFill>
                <a:latin typeface="Roboto Slab Bold"/>
                <a:ea typeface="Roboto Slab Bold"/>
                <a:cs typeface="Roboto Slab Bold"/>
                <a:sym typeface="Roboto Slab Bold"/>
              </a:rPr>
              <a:t>h Average Delay Probability: </a:t>
            </a:r>
            <a:r>
              <a:rPr lang="en-US" b="true" sz="3015">
                <a:solidFill>
                  <a:srgbClr val="000000"/>
                </a:solidFill>
                <a:latin typeface="Roboto Slab Bold"/>
                <a:ea typeface="Roboto Slab Bold"/>
                <a:cs typeface="Roboto Slab Bold"/>
                <a:sym typeface="Roboto Slab Bold"/>
              </a:rPr>
              <a:t>70% average delay probability</a:t>
            </a:r>
            <a:r>
              <a:rPr lang="en-US" sz="3015">
                <a:solidFill>
                  <a:srgbClr val="000000"/>
                </a:solidFill>
                <a:latin typeface="Roboto Slab"/>
                <a:ea typeface="Roboto Slab"/>
                <a:cs typeface="Roboto Slab"/>
                <a:sym typeface="Roboto Slab"/>
              </a:rPr>
              <a:t> suggests that a large majority of shipments are expected to be late.</a:t>
            </a:r>
          </a:p>
          <a:p>
            <a:pPr algn="l" marL="1302191" indent="-434064" lvl="2">
              <a:lnSpc>
                <a:spcPts val="4644"/>
              </a:lnSpc>
              <a:buFont typeface="Arial"/>
              <a:buChar char="⚬"/>
            </a:pPr>
            <a:r>
              <a:rPr lang="en-US" b="true" sz="3015">
                <a:solidFill>
                  <a:srgbClr val="2D2261"/>
                </a:solidFill>
                <a:latin typeface="Roboto Slab Bold"/>
                <a:ea typeface="Roboto Slab Bold"/>
                <a:cs typeface="Roboto Slab Bold"/>
                <a:sym typeface="Roboto Slab Bold"/>
              </a:rPr>
              <a:t>Dominant "Very Late" Deliveries: </a:t>
            </a:r>
            <a:r>
              <a:rPr lang="en-US" b="true" sz="3015">
                <a:solidFill>
                  <a:srgbClr val="000000"/>
                </a:solidFill>
                <a:latin typeface="Roboto Slab Bold"/>
                <a:ea typeface="Roboto Slab Bold"/>
                <a:cs typeface="Roboto Slab Bold"/>
                <a:sym typeface="Roboto Slab Bold"/>
              </a:rPr>
              <a:t>71% of delayed shipments</a:t>
            </a:r>
            <a:r>
              <a:rPr lang="en-US" sz="3015">
                <a:solidFill>
                  <a:srgbClr val="000000"/>
                </a:solidFill>
                <a:latin typeface="Roboto Slab"/>
                <a:ea typeface="Roboto Slab"/>
                <a:cs typeface="Roboto Slab"/>
                <a:sym typeface="Roboto Slab"/>
              </a:rPr>
              <a:t> fall into the "Very Late" category, highlighting the severity of delays.</a:t>
            </a:r>
          </a:p>
          <a:p>
            <a:pPr algn="l" marL="651096" indent="-325548" lvl="1">
              <a:lnSpc>
                <a:spcPts val="4644"/>
              </a:lnSpc>
              <a:buFont typeface="Arial"/>
              <a:buChar char="•"/>
            </a:pPr>
            <a:r>
              <a:rPr lang="en-US" b="true" sz="3015">
                <a:solidFill>
                  <a:srgbClr val="2D2261"/>
                </a:solidFill>
                <a:latin typeface="Roboto Slab Bold"/>
                <a:ea typeface="Roboto Slab Bold"/>
                <a:cs typeface="Roboto Slab Bold"/>
                <a:sym typeface="Roboto Slab Bold"/>
              </a:rPr>
              <a:t>Risk and Driver Behavior Analysis</a:t>
            </a:r>
          </a:p>
          <a:p>
            <a:pPr algn="l" marL="1302191" indent="-434064" lvl="2">
              <a:lnSpc>
                <a:spcPts val="4644"/>
              </a:lnSpc>
              <a:buFont typeface="Arial"/>
              <a:buChar char="⚬"/>
            </a:pPr>
            <a:r>
              <a:rPr lang="en-US" b="true" sz="3015">
                <a:solidFill>
                  <a:srgbClr val="2D2261"/>
                </a:solidFill>
                <a:latin typeface="Roboto Slab Bold"/>
                <a:ea typeface="Roboto Slab Bold"/>
                <a:cs typeface="Roboto Slab Bold"/>
                <a:sym typeface="Roboto Slab Bold"/>
              </a:rPr>
              <a:t>Significant "High Risk" Shipments:</a:t>
            </a:r>
            <a:r>
              <a:rPr lang="en-US" sz="3015">
                <a:solidFill>
                  <a:srgbClr val="2D2261"/>
                </a:solidFill>
                <a:latin typeface="Roboto Slab"/>
                <a:ea typeface="Roboto Slab"/>
                <a:cs typeface="Roboto Slab"/>
                <a:sym typeface="Roboto Slab"/>
              </a:rPr>
              <a:t> </a:t>
            </a:r>
            <a:r>
              <a:rPr lang="en-US" b="true" sz="3015">
                <a:solidFill>
                  <a:srgbClr val="000000"/>
                </a:solidFill>
                <a:latin typeface="Roboto Slab Bold"/>
                <a:ea typeface="Roboto Slab Bold"/>
                <a:cs typeface="Roboto Slab Bold"/>
                <a:sym typeface="Roboto Slab Bold"/>
              </a:rPr>
              <a:t>15.6% of shipments</a:t>
            </a:r>
            <a:r>
              <a:rPr lang="en-US" sz="3015">
                <a:solidFill>
                  <a:srgbClr val="000000"/>
                </a:solidFill>
                <a:latin typeface="Roboto Slab"/>
                <a:ea typeface="Roboto Slab"/>
                <a:cs typeface="Roboto Slab"/>
                <a:sym typeface="Roboto Slab"/>
              </a:rPr>
              <a:t> are classified as "High Risk," posing potential operational challenges.</a:t>
            </a:r>
          </a:p>
          <a:p>
            <a:pPr algn="l" marL="1302191" indent="-434064" lvl="2">
              <a:lnSpc>
                <a:spcPts val="4644"/>
              </a:lnSpc>
              <a:buFont typeface="Arial"/>
              <a:buChar char="⚬"/>
            </a:pPr>
            <a:r>
              <a:rPr lang="en-US" b="true" sz="3015">
                <a:solidFill>
                  <a:srgbClr val="2D2261"/>
                </a:solidFill>
                <a:latin typeface="Roboto Slab Bold"/>
                <a:ea typeface="Roboto Slab Bold"/>
                <a:cs typeface="Roboto Slab Bold"/>
                <a:sym typeface="Roboto Slab Bold"/>
              </a:rPr>
              <a:t>Strong Link:</a:t>
            </a:r>
            <a:r>
              <a:rPr lang="en-US" sz="3015">
                <a:solidFill>
                  <a:srgbClr val="2D2261"/>
                </a:solidFill>
                <a:latin typeface="Roboto Slab"/>
                <a:ea typeface="Roboto Slab"/>
                <a:cs typeface="Roboto Slab"/>
                <a:sym typeface="Roboto Slab"/>
              </a:rPr>
              <a:t> </a:t>
            </a:r>
            <a:r>
              <a:rPr lang="en-US" sz="3015">
                <a:solidFill>
                  <a:srgbClr val="000000"/>
                </a:solidFill>
                <a:latin typeface="Roboto Slab"/>
                <a:ea typeface="Roboto Slab"/>
                <a:cs typeface="Roboto Slab"/>
                <a:sym typeface="Roboto Slab"/>
              </a:rPr>
              <a:t>High-Risk Driver Behavior &amp; Shipment Risk: Shipments associated with "</a:t>
            </a:r>
            <a:r>
              <a:rPr lang="en-US" b="true" sz="3015">
                <a:solidFill>
                  <a:srgbClr val="000000"/>
                </a:solidFill>
                <a:latin typeface="Roboto Slab Bold"/>
                <a:ea typeface="Roboto Slab Bold"/>
                <a:cs typeface="Roboto Slab Bold"/>
                <a:sym typeface="Roboto Slab Bold"/>
              </a:rPr>
              <a:t>High Risk</a:t>
            </a:r>
            <a:r>
              <a:rPr lang="en-US" sz="3015">
                <a:solidFill>
                  <a:srgbClr val="000000"/>
                </a:solidFill>
                <a:latin typeface="Roboto Slab"/>
                <a:ea typeface="Roboto Slab"/>
                <a:cs typeface="Roboto Slab"/>
                <a:sym typeface="Roboto Slab"/>
              </a:rPr>
              <a:t>" driver behavior are more likely to be classified as "</a:t>
            </a:r>
            <a:r>
              <a:rPr lang="en-US" b="true" sz="3015">
                <a:solidFill>
                  <a:srgbClr val="000000"/>
                </a:solidFill>
                <a:latin typeface="Roboto Slab Bold"/>
                <a:ea typeface="Roboto Slab Bold"/>
                <a:cs typeface="Roboto Slab Bold"/>
                <a:sym typeface="Roboto Slab Bold"/>
              </a:rPr>
              <a:t>High Risk.</a:t>
            </a:r>
            <a:r>
              <a:rPr lang="en-US" sz="3015">
                <a:solidFill>
                  <a:srgbClr val="000000"/>
                </a:solidFill>
                <a:latin typeface="Roboto Slab"/>
                <a:ea typeface="Roboto Slab"/>
                <a:cs typeface="Roboto Slab"/>
                <a:sym typeface="Roboto Slab"/>
              </a:rPr>
              <a:t>"</a:t>
            </a:r>
          </a:p>
          <a:p>
            <a:pPr algn="l">
              <a:lnSpc>
                <a:spcPts val="4222"/>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207645"/>
            <a:ext cx="8994142" cy="821055"/>
          </a:xfrm>
          <a:prstGeom prst="rect">
            <a:avLst/>
          </a:prstGeom>
        </p:spPr>
        <p:txBody>
          <a:bodyPr anchor="t" rtlCol="false" tIns="0" lIns="0" bIns="0" rIns="0">
            <a:spAutoFit/>
          </a:bodyPr>
          <a:lstStyle/>
          <a:p>
            <a:pPr algn="ctr">
              <a:lnSpc>
                <a:spcPts val="6719"/>
              </a:lnSpc>
            </a:pPr>
            <a:r>
              <a:rPr lang="en-US" b="true" sz="4800">
                <a:solidFill>
                  <a:srgbClr val="2D2261"/>
                </a:solidFill>
                <a:latin typeface="Red Hat Display Bold"/>
                <a:ea typeface="Red Hat Display Bold"/>
                <a:cs typeface="Red Hat Display Bold"/>
                <a:sym typeface="Red Hat Display Bold"/>
              </a:rPr>
              <a:t>Key Insights</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15637949" y="8987979"/>
            <a:ext cx="3242701" cy="1827704"/>
          </a:xfrm>
          <a:custGeom>
            <a:avLst/>
            <a:gdLst/>
            <a:ahLst/>
            <a:cxnLst/>
            <a:rect r="r" b="b" t="t" l="l"/>
            <a:pathLst>
              <a:path h="1827704" w="3242701">
                <a:moveTo>
                  <a:pt x="0" y="0"/>
                </a:moveTo>
                <a:lnTo>
                  <a:pt x="3242702" y="0"/>
                </a:lnTo>
                <a:lnTo>
                  <a:pt x="3242702"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8"/>
            <a:stretch>
              <a:fillRect l="0" t="0" r="0" b="0"/>
            </a:stretch>
          </a:blipFill>
        </p:spPr>
      </p:sp>
      <p:sp>
        <p:nvSpPr>
          <p:cNvPr name="TextBox 7" id="7"/>
          <p:cNvSpPr txBox="true"/>
          <p:nvPr/>
        </p:nvSpPr>
        <p:spPr>
          <a:xfrm rot="0">
            <a:off x="1989479" y="1349906"/>
            <a:ext cx="15269821" cy="8727040"/>
          </a:xfrm>
          <a:prstGeom prst="rect">
            <a:avLst/>
          </a:prstGeom>
        </p:spPr>
        <p:txBody>
          <a:bodyPr anchor="t" rtlCol="false" tIns="0" lIns="0" bIns="0" rIns="0">
            <a:spAutoFit/>
          </a:bodyPr>
          <a:lstStyle/>
          <a:p>
            <a:pPr algn="l" marL="629506" indent="-314753" lvl="1">
              <a:lnSpc>
                <a:spcPts val="4082"/>
              </a:lnSpc>
              <a:buFont typeface="Arial"/>
              <a:buChar char="•"/>
            </a:pPr>
            <a:r>
              <a:rPr lang="en-US" b="true" sz="2915">
                <a:solidFill>
                  <a:srgbClr val="2D2261"/>
                </a:solidFill>
                <a:latin typeface="Roboto Slab Bold"/>
                <a:ea typeface="Roboto Slab Bold"/>
                <a:cs typeface="Roboto Slab Bold"/>
                <a:sym typeface="Roboto Slab Bold"/>
              </a:rPr>
              <a:t>Cost and Fuel Insights</a:t>
            </a:r>
          </a:p>
          <a:p>
            <a:pPr algn="l" marL="1259012" indent="-419671" lvl="2">
              <a:lnSpc>
                <a:spcPts val="4082"/>
              </a:lnSpc>
              <a:buFont typeface="Arial"/>
              <a:buChar char="⚬"/>
            </a:pPr>
            <a:r>
              <a:rPr lang="en-US" b="true" sz="2915">
                <a:solidFill>
                  <a:srgbClr val="2D2261"/>
                </a:solidFill>
                <a:latin typeface="Roboto Slab Bold"/>
                <a:ea typeface="Roboto Slab Bold"/>
                <a:cs typeface="Roboto Slab Bold"/>
                <a:sym typeface="Roboto Slab Bold"/>
              </a:rPr>
              <a:t>Aver</a:t>
            </a:r>
            <a:r>
              <a:rPr lang="en-US" b="true" sz="2915">
                <a:solidFill>
                  <a:srgbClr val="2D2261"/>
                </a:solidFill>
                <a:latin typeface="Roboto Slab Bold"/>
                <a:ea typeface="Roboto Slab Bold"/>
                <a:cs typeface="Roboto Slab Bold"/>
                <a:sym typeface="Roboto Slab Bold"/>
              </a:rPr>
              <a:t>age Fuel Consumption &amp; Efficiency: </a:t>
            </a:r>
            <a:r>
              <a:rPr lang="en-US" sz="2915">
                <a:solidFill>
                  <a:srgbClr val="000000"/>
                </a:solidFill>
                <a:latin typeface="Roboto Slab"/>
                <a:ea typeface="Roboto Slab"/>
                <a:cs typeface="Roboto Slab"/>
                <a:sym typeface="Roboto Slab"/>
              </a:rPr>
              <a:t>Average Fuel Used / Distance is </a:t>
            </a:r>
            <a:r>
              <a:rPr lang="en-US" b="true" sz="2915">
                <a:solidFill>
                  <a:srgbClr val="000000"/>
                </a:solidFill>
                <a:latin typeface="Roboto Slab Bold"/>
                <a:ea typeface="Roboto Slab Bold"/>
                <a:cs typeface="Roboto Slab Bold"/>
                <a:sym typeface="Roboto Slab Bold"/>
              </a:rPr>
              <a:t>7.87</a:t>
            </a:r>
            <a:r>
              <a:rPr lang="en-US" sz="2915">
                <a:solidFill>
                  <a:srgbClr val="000000"/>
                </a:solidFill>
                <a:latin typeface="Roboto Slab"/>
                <a:ea typeface="Roboto Slab"/>
                <a:cs typeface="Roboto Slab"/>
                <a:sym typeface="Roboto Slab"/>
              </a:rPr>
              <a:t>, and Distance / Fuel Used is </a:t>
            </a:r>
            <a:r>
              <a:rPr lang="en-US" b="true" sz="2915">
                <a:solidFill>
                  <a:srgbClr val="000000"/>
                </a:solidFill>
                <a:latin typeface="Roboto Slab Bold"/>
                <a:ea typeface="Roboto Slab Bold"/>
                <a:cs typeface="Roboto Slab Bold"/>
                <a:sym typeface="Roboto Slab Bold"/>
              </a:rPr>
              <a:t>2.90</a:t>
            </a:r>
            <a:r>
              <a:rPr lang="en-US" sz="2915">
                <a:solidFill>
                  <a:srgbClr val="000000"/>
                </a:solidFill>
                <a:latin typeface="Roboto Slab"/>
                <a:ea typeface="Roboto Slab"/>
                <a:cs typeface="Roboto Slab"/>
                <a:sym typeface="Roboto Slab"/>
              </a:rPr>
              <a:t>.</a:t>
            </a:r>
          </a:p>
          <a:p>
            <a:pPr algn="l" marL="1259012" indent="-419671" lvl="2">
              <a:lnSpc>
                <a:spcPts val="4082"/>
              </a:lnSpc>
              <a:buFont typeface="Arial"/>
              <a:buChar char="⚬"/>
            </a:pPr>
            <a:r>
              <a:rPr lang="en-US" b="true" sz="2915">
                <a:solidFill>
                  <a:srgbClr val="2D2261"/>
                </a:solidFill>
                <a:latin typeface="Roboto Slab Bold"/>
                <a:ea typeface="Roboto Slab Bold"/>
                <a:cs typeface="Roboto Slab Bold"/>
                <a:sym typeface="Roboto Slab Bold"/>
              </a:rPr>
              <a:t>Tot</a:t>
            </a:r>
            <a:r>
              <a:rPr lang="en-US" b="true" sz="2915">
                <a:solidFill>
                  <a:srgbClr val="2D2261"/>
                </a:solidFill>
                <a:latin typeface="Roboto Slab Bold"/>
                <a:ea typeface="Roboto Slab Bold"/>
                <a:cs typeface="Roboto Slab Bold"/>
                <a:sym typeface="Roboto Slab Bold"/>
              </a:rPr>
              <a:t>al Delivery Cost: </a:t>
            </a:r>
            <a:r>
              <a:rPr lang="en-US" sz="2915">
                <a:solidFill>
                  <a:srgbClr val="000000"/>
                </a:solidFill>
                <a:latin typeface="Roboto Slab"/>
                <a:ea typeface="Roboto Slab"/>
                <a:cs typeface="Roboto Slab"/>
                <a:sym typeface="Roboto Slab"/>
              </a:rPr>
              <a:t>Total Delivery Cost is </a:t>
            </a:r>
            <a:r>
              <a:rPr lang="en-US" b="true" sz="2915">
                <a:solidFill>
                  <a:srgbClr val="000000"/>
                </a:solidFill>
                <a:latin typeface="Roboto Slab Bold"/>
                <a:ea typeface="Roboto Slab Bold"/>
                <a:cs typeface="Roboto Slab Bold"/>
                <a:sym typeface="Roboto Slab Bold"/>
              </a:rPr>
              <a:t>15 M.</a:t>
            </a:r>
          </a:p>
          <a:p>
            <a:pPr algn="l" marL="1259012" indent="-419671" lvl="2">
              <a:lnSpc>
                <a:spcPts val="4082"/>
              </a:lnSpc>
              <a:buFont typeface="Arial"/>
              <a:buChar char="⚬"/>
            </a:pPr>
            <a:r>
              <a:rPr lang="en-US" b="true" sz="2915">
                <a:solidFill>
                  <a:srgbClr val="2D2261"/>
                </a:solidFill>
                <a:latin typeface="Roboto Slab Bold"/>
                <a:ea typeface="Roboto Slab Bold"/>
                <a:cs typeface="Roboto Slab Bold"/>
                <a:sym typeface="Roboto Slab Bold"/>
              </a:rPr>
              <a:t>Cost per Distance:</a:t>
            </a:r>
            <a:r>
              <a:rPr lang="en-US" sz="2915">
                <a:solidFill>
                  <a:srgbClr val="2D2261"/>
                </a:solidFill>
                <a:latin typeface="Roboto Slab"/>
                <a:ea typeface="Roboto Slab"/>
                <a:cs typeface="Roboto Slab"/>
                <a:sym typeface="Roboto Slab"/>
              </a:rPr>
              <a:t> </a:t>
            </a:r>
            <a:r>
              <a:rPr lang="en-US" sz="2915">
                <a:solidFill>
                  <a:srgbClr val="000000"/>
                </a:solidFill>
                <a:latin typeface="Roboto Slab"/>
                <a:ea typeface="Roboto Slab"/>
                <a:cs typeface="Roboto Slab"/>
                <a:sym typeface="Roboto Slab"/>
              </a:rPr>
              <a:t>Average Delivery Cost / Distance is </a:t>
            </a:r>
            <a:r>
              <a:rPr lang="en-US" b="true" sz="2915">
                <a:solidFill>
                  <a:srgbClr val="000000"/>
                </a:solidFill>
                <a:latin typeface="Roboto Slab Bold"/>
                <a:ea typeface="Roboto Slab Bold"/>
                <a:cs typeface="Roboto Slab Bold"/>
                <a:sym typeface="Roboto Slab Bold"/>
              </a:rPr>
              <a:t>20.16.</a:t>
            </a:r>
          </a:p>
          <a:p>
            <a:pPr algn="l" marL="1259012" indent="-419671" lvl="2">
              <a:lnSpc>
                <a:spcPts val="4082"/>
              </a:lnSpc>
              <a:buFont typeface="Arial"/>
              <a:buChar char="⚬"/>
            </a:pPr>
            <a:r>
              <a:rPr lang="en-US" b="true" sz="2915">
                <a:solidFill>
                  <a:srgbClr val="2D2261"/>
                </a:solidFill>
                <a:latin typeface="Roboto Slab Bold"/>
                <a:ea typeface="Roboto Slab Bold"/>
                <a:cs typeface="Roboto Slab Bold"/>
                <a:sym typeface="Roboto Slab Bold"/>
              </a:rPr>
              <a:t>C</a:t>
            </a:r>
            <a:r>
              <a:rPr lang="en-US" b="true" sz="2915">
                <a:solidFill>
                  <a:srgbClr val="2D2261"/>
                </a:solidFill>
                <a:latin typeface="Roboto Slab Bold"/>
                <a:ea typeface="Roboto Slab Bold"/>
                <a:cs typeface="Roboto Slab Bold"/>
                <a:sym typeface="Roboto Slab Bold"/>
              </a:rPr>
              <a:t>ostly "Early" Deliveries: </a:t>
            </a:r>
            <a:r>
              <a:rPr lang="en-US" sz="2915">
                <a:solidFill>
                  <a:srgbClr val="000000"/>
                </a:solidFill>
                <a:latin typeface="Roboto Slab"/>
                <a:ea typeface="Roboto Slab"/>
                <a:cs typeface="Roboto Slab"/>
                <a:sym typeface="Roboto Slab"/>
              </a:rPr>
              <a:t>Surprisingly, "</a:t>
            </a:r>
            <a:r>
              <a:rPr lang="en-US" b="true" sz="2915">
                <a:solidFill>
                  <a:srgbClr val="000000"/>
                </a:solidFill>
                <a:latin typeface="Roboto Slab Bold"/>
                <a:ea typeface="Roboto Slab Bold"/>
                <a:cs typeface="Roboto Slab Bold"/>
                <a:sym typeface="Roboto Slab Bold"/>
              </a:rPr>
              <a:t>Early</a:t>
            </a:r>
            <a:r>
              <a:rPr lang="en-US" sz="2915">
                <a:solidFill>
                  <a:srgbClr val="000000"/>
                </a:solidFill>
                <a:latin typeface="Roboto Slab"/>
                <a:ea typeface="Roboto Slab"/>
                <a:cs typeface="Roboto Slab"/>
                <a:sym typeface="Roboto Slab"/>
              </a:rPr>
              <a:t>" deliveries</a:t>
            </a:r>
            <a:r>
              <a:rPr lang="en-US" sz="2915">
                <a:solidFill>
                  <a:srgbClr val="000000"/>
                </a:solidFill>
                <a:latin typeface="Roboto Slab"/>
                <a:ea typeface="Roboto Slab"/>
                <a:cs typeface="Roboto Slab"/>
                <a:sym typeface="Roboto Slab"/>
              </a:rPr>
              <a:t> contribute to </a:t>
            </a:r>
            <a:r>
              <a:rPr lang="en-US" b="true" sz="2915">
                <a:solidFill>
                  <a:srgbClr val="000000"/>
                </a:solidFill>
                <a:latin typeface="Roboto Slab Bold"/>
                <a:ea typeface="Roboto Slab Bold"/>
                <a:cs typeface="Roboto Slab Bold"/>
                <a:sym typeface="Roboto Slab Bold"/>
              </a:rPr>
              <a:t>higher </a:t>
            </a:r>
            <a:r>
              <a:rPr lang="en-US" sz="2915">
                <a:solidFill>
                  <a:srgbClr val="000000"/>
                </a:solidFill>
                <a:latin typeface="Roboto Slab"/>
                <a:ea typeface="Roboto Slab"/>
                <a:cs typeface="Roboto Slab"/>
                <a:sym typeface="Roboto Slab"/>
              </a:rPr>
              <a:t>costs, similar to "</a:t>
            </a:r>
            <a:r>
              <a:rPr lang="en-US" b="true" sz="2915">
                <a:solidFill>
                  <a:srgbClr val="000000"/>
                </a:solidFill>
                <a:latin typeface="Roboto Slab Bold"/>
                <a:ea typeface="Roboto Slab Bold"/>
                <a:cs typeface="Roboto Slab Bold"/>
                <a:sym typeface="Roboto Slab Bold"/>
              </a:rPr>
              <a:t>Very Late</a:t>
            </a:r>
            <a:r>
              <a:rPr lang="en-US" sz="2915">
                <a:solidFill>
                  <a:srgbClr val="000000"/>
                </a:solidFill>
                <a:latin typeface="Roboto Slab"/>
                <a:ea typeface="Roboto Slab"/>
                <a:cs typeface="Roboto Slab"/>
                <a:sym typeface="Roboto Slab"/>
              </a:rPr>
              <a:t>" deliveries.</a:t>
            </a:r>
          </a:p>
          <a:p>
            <a:pPr algn="l" marL="1259012" indent="-419671" lvl="2">
              <a:lnSpc>
                <a:spcPts val="4082"/>
              </a:lnSpc>
              <a:buFont typeface="Arial"/>
              <a:buChar char="⚬"/>
            </a:pPr>
            <a:r>
              <a:rPr lang="en-US" b="true" sz="2915">
                <a:solidFill>
                  <a:srgbClr val="2D2261"/>
                </a:solidFill>
                <a:latin typeface="Roboto Slab Bold"/>
                <a:ea typeface="Roboto Slab Bold"/>
                <a:cs typeface="Roboto Slab Bold"/>
                <a:sym typeface="Roboto Slab Bold"/>
              </a:rPr>
              <a:t>Temporal Fuel Consumption Patterns:</a:t>
            </a:r>
            <a:r>
              <a:rPr lang="en-US" sz="2915">
                <a:solidFill>
                  <a:srgbClr val="2D2261"/>
                </a:solidFill>
                <a:latin typeface="Roboto Slab"/>
                <a:ea typeface="Roboto Slab"/>
                <a:cs typeface="Roboto Slab"/>
                <a:sym typeface="Roboto Slab"/>
              </a:rPr>
              <a:t> </a:t>
            </a:r>
            <a:r>
              <a:rPr lang="en-US" sz="2915">
                <a:solidFill>
                  <a:srgbClr val="000000"/>
                </a:solidFill>
                <a:latin typeface="Roboto Slab"/>
                <a:ea typeface="Roboto Slab"/>
                <a:cs typeface="Roboto Slab"/>
                <a:sym typeface="Roboto Slab"/>
              </a:rPr>
              <a:t>Fuel usage varies by </a:t>
            </a:r>
            <a:r>
              <a:rPr lang="en-US" b="true" sz="2915">
                <a:solidFill>
                  <a:srgbClr val="000000"/>
                </a:solidFill>
                <a:latin typeface="Roboto Slab Bold"/>
                <a:ea typeface="Roboto Slab Bold"/>
                <a:cs typeface="Roboto Slab Bold"/>
                <a:sym typeface="Roboto Slab Bold"/>
              </a:rPr>
              <a:t>month </a:t>
            </a:r>
            <a:r>
              <a:rPr lang="en-US" sz="2915">
                <a:solidFill>
                  <a:srgbClr val="000000"/>
                </a:solidFill>
                <a:latin typeface="Roboto Slab"/>
                <a:ea typeface="Roboto Slab"/>
                <a:cs typeface="Roboto Slab"/>
                <a:sym typeface="Roboto Slab"/>
              </a:rPr>
              <a:t>and </a:t>
            </a:r>
            <a:r>
              <a:rPr lang="en-US" b="true" sz="2915">
                <a:solidFill>
                  <a:srgbClr val="000000"/>
                </a:solidFill>
                <a:latin typeface="Roboto Slab Bold"/>
                <a:ea typeface="Roboto Slab Bold"/>
                <a:cs typeface="Roboto Slab Bold"/>
                <a:sym typeface="Roboto Slab Bold"/>
              </a:rPr>
              <a:t>hour </a:t>
            </a:r>
            <a:r>
              <a:rPr lang="en-US" sz="2915">
                <a:solidFill>
                  <a:srgbClr val="000000"/>
                </a:solidFill>
                <a:latin typeface="Roboto Slab"/>
                <a:ea typeface="Roboto Slab"/>
                <a:cs typeface="Roboto Slab"/>
                <a:sym typeface="Roboto Slab"/>
              </a:rPr>
              <a:t>of the day.</a:t>
            </a:r>
          </a:p>
          <a:p>
            <a:pPr algn="l" marL="629506" indent="-314753" lvl="1">
              <a:lnSpc>
                <a:spcPts val="4082"/>
              </a:lnSpc>
              <a:buFont typeface="Arial"/>
              <a:buChar char="•"/>
            </a:pPr>
            <a:r>
              <a:rPr lang="en-US" b="true" sz="2915">
                <a:solidFill>
                  <a:srgbClr val="2D2261"/>
                </a:solidFill>
                <a:latin typeface="Roboto Slab Bold"/>
                <a:ea typeface="Roboto Slab Bold"/>
                <a:cs typeface="Roboto Slab Bold"/>
                <a:sym typeface="Roboto Slab Bold"/>
              </a:rPr>
              <a:t>Temporal Delivery Trends</a:t>
            </a:r>
          </a:p>
          <a:p>
            <a:pPr algn="l" marL="1259012" indent="-419671" lvl="2">
              <a:lnSpc>
                <a:spcPts val="4082"/>
              </a:lnSpc>
              <a:buFont typeface="Arial"/>
              <a:buChar char="⚬"/>
            </a:pPr>
            <a:r>
              <a:rPr lang="en-US" b="true" sz="2915">
                <a:solidFill>
                  <a:srgbClr val="2D2261"/>
                </a:solidFill>
                <a:latin typeface="Roboto Slab Bold"/>
                <a:ea typeface="Roboto Slab Bold"/>
                <a:cs typeface="Roboto Slab Bold"/>
                <a:sym typeface="Roboto Slab Bold"/>
              </a:rPr>
              <a:t>Monthly Delay Probability Fluctuations: </a:t>
            </a:r>
            <a:r>
              <a:rPr lang="en-US" sz="2915">
                <a:solidFill>
                  <a:srgbClr val="000000"/>
                </a:solidFill>
                <a:latin typeface="Roboto Slab"/>
                <a:ea typeface="Roboto Slab"/>
                <a:cs typeface="Roboto Slab"/>
                <a:sym typeface="Roboto Slab"/>
              </a:rPr>
              <a:t>Delay probability varies throughout the year, with a notable dip in September.</a:t>
            </a:r>
          </a:p>
          <a:p>
            <a:pPr algn="l" marL="1259012" indent="-419671" lvl="2">
              <a:lnSpc>
                <a:spcPts val="4082"/>
              </a:lnSpc>
              <a:buFont typeface="Arial"/>
              <a:buChar char="⚬"/>
            </a:pPr>
            <a:r>
              <a:rPr lang="en-US" b="true" sz="2915">
                <a:solidFill>
                  <a:srgbClr val="2D2261"/>
                </a:solidFill>
                <a:latin typeface="Roboto Slab Bold"/>
                <a:ea typeface="Roboto Slab Bold"/>
                <a:cs typeface="Roboto Slab Bold"/>
                <a:sym typeface="Roboto Slab Bold"/>
              </a:rPr>
              <a:t>Day-of-Week Delivery Performance Variation: </a:t>
            </a:r>
            <a:r>
              <a:rPr lang="en-US" sz="2915">
                <a:solidFill>
                  <a:srgbClr val="000000"/>
                </a:solidFill>
                <a:latin typeface="Roboto Slab"/>
                <a:ea typeface="Roboto Slab"/>
                <a:cs typeface="Roboto Slab"/>
                <a:sym typeface="Roboto Slab"/>
              </a:rPr>
              <a:t>Delivery performance appears slightly lower at the beginning of the week (Monday &amp; Tuesday).</a:t>
            </a:r>
          </a:p>
          <a:p>
            <a:pPr algn="l" marL="1259012" indent="-419671" lvl="2">
              <a:lnSpc>
                <a:spcPts val="4082"/>
              </a:lnSpc>
              <a:buFont typeface="Arial"/>
              <a:buChar char="⚬"/>
            </a:pPr>
            <a:r>
              <a:rPr lang="en-US" b="true" sz="2915">
                <a:solidFill>
                  <a:srgbClr val="2D2261"/>
                </a:solidFill>
                <a:latin typeface="Roboto Slab Bold"/>
                <a:ea typeface="Roboto Slab Bold"/>
                <a:cs typeface="Roboto Slab Bold"/>
                <a:sym typeface="Roboto Slab Bold"/>
              </a:rPr>
              <a:t>Monthly Shipping Cost Trends:</a:t>
            </a:r>
            <a:r>
              <a:rPr lang="en-US" b="true" sz="2915">
                <a:solidFill>
                  <a:srgbClr val="000000"/>
                </a:solidFill>
                <a:latin typeface="Roboto Slab Bold"/>
                <a:ea typeface="Roboto Slab Bold"/>
                <a:cs typeface="Roboto Slab Bold"/>
                <a:sym typeface="Roboto Slab Bold"/>
              </a:rPr>
              <a:t> </a:t>
            </a:r>
            <a:r>
              <a:rPr lang="en-US" sz="2915">
                <a:solidFill>
                  <a:srgbClr val="000000"/>
                </a:solidFill>
                <a:latin typeface="Roboto Slab"/>
                <a:ea typeface="Roboto Slab"/>
                <a:cs typeface="Roboto Slab"/>
                <a:sym typeface="Roboto Slab"/>
              </a:rPr>
              <a:t>Shipping costs fluctuate throughout the year, with a notable decrease in September.</a:t>
            </a:r>
          </a:p>
          <a:p>
            <a:pPr algn="l">
              <a:lnSpc>
                <a:spcPts val="4082"/>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33450"/>
            <a:ext cx="8994142" cy="821055"/>
          </a:xfrm>
          <a:prstGeom prst="rect">
            <a:avLst/>
          </a:prstGeom>
        </p:spPr>
        <p:txBody>
          <a:bodyPr anchor="t" rtlCol="false" tIns="0" lIns="0" bIns="0" rIns="0">
            <a:spAutoFit/>
          </a:bodyPr>
          <a:lstStyle/>
          <a:p>
            <a:pPr algn="ctr">
              <a:lnSpc>
                <a:spcPts val="6719"/>
              </a:lnSpc>
            </a:pPr>
            <a:r>
              <a:rPr lang="en-US" b="true" sz="4800">
                <a:solidFill>
                  <a:srgbClr val="2D2261"/>
                </a:solidFill>
                <a:latin typeface="Red Hat Display Bold"/>
                <a:ea typeface="Red Hat Display Bold"/>
                <a:cs typeface="Red Hat Display Bold"/>
                <a:sym typeface="Red Hat Display Bold"/>
              </a:rPr>
              <a:t>Recommendations</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862489" y="3030078"/>
            <a:ext cx="15396811" cy="5898312"/>
            <a:chOff x="0" y="0"/>
            <a:chExt cx="4055127" cy="1553465"/>
          </a:xfrm>
        </p:grpSpPr>
        <p:sp>
          <p:nvSpPr>
            <p:cNvPr name="Freeform 7" id="7"/>
            <p:cNvSpPr/>
            <p:nvPr/>
          </p:nvSpPr>
          <p:spPr>
            <a:xfrm flipH="false" flipV="false" rot="0">
              <a:off x="0" y="0"/>
              <a:ext cx="4055127" cy="1553465"/>
            </a:xfrm>
            <a:custGeom>
              <a:avLst/>
              <a:gdLst/>
              <a:ahLst/>
              <a:cxnLst/>
              <a:rect r="r" b="b" t="t" l="l"/>
              <a:pathLst>
                <a:path h="1553465" w="4055127">
                  <a:moveTo>
                    <a:pt x="15085" y="0"/>
                  </a:moveTo>
                  <a:lnTo>
                    <a:pt x="4040043" y="0"/>
                  </a:lnTo>
                  <a:cubicBezTo>
                    <a:pt x="4048373" y="0"/>
                    <a:pt x="4055127" y="6754"/>
                    <a:pt x="4055127" y="15085"/>
                  </a:cubicBezTo>
                  <a:lnTo>
                    <a:pt x="4055127" y="1538380"/>
                  </a:lnTo>
                  <a:cubicBezTo>
                    <a:pt x="4055127" y="1542381"/>
                    <a:pt x="4053538" y="1546218"/>
                    <a:pt x="4050709" y="1549047"/>
                  </a:cubicBezTo>
                  <a:cubicBezTo>
                    <a:pt x="4047880" y="1551876"/>
                    <a:pt x="4044043" y="1553465"/>
                    <a:pt x="4040043" y="1553465"/>
                  </a:cubicBezTo>
                  <a:lnTo>
                    <a:pt x="15085" y="1553465"/>
                  </a:lnTo>
                  <a:cubicBezTo>
                    <a:pt x="11084" y="1553465"/>
                    <a:pt x="7247" y="1551876"/>
                    <a:pt x="4418" y="1549047"/>
                  </a:cubicBezTo>
                  <a:cubicBezTo>
                    <a:pt x="1589" y="1546218"/>
                    <a:pt x="0" y="1542381"/>
                    <a:pt x="0" y="1538380"/>
                  </a:cubicBezTo>
                  <a:lnTo>
                    <a:pt x="0" y="15085"/>
                  </a:lnTo>
                  <a:cubicBezTo>
                    <a:pt x="0" y="11084"/>
                    <a:pt x="1589" y="7247"/>
                    <a:pt x="4418" y="4418"/>
                  </a:cubicBezTo>
                  <a:cubicBezTo>
                    <a:pt x="7247" y="1589"/>
                    <a:pt x="11084" y="0"/>
                    <a:pt x="15085" y="0"/>
                  </a:cubicBezTo>
                  <a:close/>
                </a:path>
              </a:pathLst>
            </a:custGeom>
            <a:solidFill>
              <a:srgbClr val="ECE1D7"/>
            </a:solidFill>
          </p:spPr>
        </p:sp>
        <p:sp>
          <p:nvSpPr>
            <p:cNvPr name="TextBox 8" id="8"/>
            <p:cNvSpPr txBox="true"/>
            <p:nvPr/>
          </p:nvSpPr>
          <p:spPr>
            <a:xfrm>
              <a:off x="0" y="-47625"/>
              <a:ext cx="4055127" cy="1601090"/>
            </a:xfrm>
            <a:prstGeom prst="rect">
              <a:avLst/>
            </a:prstGeom>
          </p:spPr>
          <p:txBody>
            <a:bodyPr anchor="ctr" rtlCol="false" tIns="50800" lIns="50800" bIns="50800" rIns="50800"/>
            <a:lstStyle/>
            <a:p>
              <a:pPr algn="ctr">
                <a:lnSpc>
                  <a:spcPts val="3032"/>
                </a:lnSpc>
              </a:pPr>
            </a:p>
          </p:txBody>
        </p:sp>
      </p:grpSp>
      <p:sp>
        <p:nvSpPr>
          <p:cNvPr name="TextBox 9" id="9"/>
          <p:cNvSpPr txBox="true"/>
          <p:nvPr/>
        </p:nvSpPr>
        <p:spPr>
          <a:xfrm rot="0">
            <a:off x="1862489" y="3100688"/>
            <a:ext cx="15396811" cy="5924144"/>
          </a:xfrm>
          <a:prstGeom prst="rect">
            <a:avLst/>
          </a:prstGeom>
        </p:spPr>
        <p:txBody>
          <a:bodyPr anchor="t" rtlCol="false" tIns="0" lIns="0" bIns="0" rIns="0">
            <a:spAutoFit/>
          </a:bodyPr>
          <a:lstStyle/>
          <a:p>
            <a:pPr algn="l" marL="669288" indent="-334644" lvl="1">
              <a:lnSpc>
                <a:spcPts val="4339"/>
              </a:lnSpc>
              <a:buFont typeface="Arial"/>
              <a:buChar char="•"/>
            </a:pPr>
            <a:r>
              <a:rPr lang="en-US" sz="3099">
                <a:solidFill>
                  <a:srgbClr val="2D2261"/>
                </a:solidFill>
                <a:latin typeface="Red Hat Display"/>
                <a:ea typeface="Red Hat Display"/>
                <a:cs typeface="Red Hat Display"/>
                <a:sym typeface="Red Hat Display"/>
              </a:rPr>
              <a:t>Cond</a:t>
            </a:r>
            <a:r>
              <a:rPr lang="en-US" sz="3099">
                <a:solidFill>
                  <a:srgbClr val="2D2261"/>
                </a:solidFill>
                <a:latin typeface="Red Hat Display"/>
                <a:ea typeface="Red Hat Display"/>
                <a:cs typeface="Red Hat Display"/>
                <a:sym typeface="Red Hat Display"/>
              </a:rPr>
              <a:t>uct a </a:t>
            </a:r>
            <a:r>
              <a:rPr lang="en-US" b="true" sz="3099">
                <a:solidFill>
                  <a:srgbClr val="2D2261"/>
                </a:solidFill>
                <a:latin typeface="Red Hat Display Bold"/>
                <a:ea typeface="Red Hat Display Bold"/>
                <a:cs typeface="Red Hat Display Bold"/>
                <a:sym typeface="Red Hat Display Bold"/>
              </a:rPr>
              <a:t>detailed investigation</a:t>
            </a:r>
            <a:r>
              <a:rPr lang="en-US" sz="3099">
                <a:solidFill>
                  <a:srgbClr val="2D2261"/>
                </a:solidFill>
                <a:latin typeface="Red Hat Display"/>
                <a:ea typeface="Red Hat Display"/>
                <a:cs typeface="Red Hat Display"/>
                <a:sym typeface="Red Hat Display"/>
              </a:rPr>
              <a:t> into the primary causes of "</a:t>
            </a:r>
            <a:r>
              <a:rPr lang="en-US" b="true" sz="3099">
                <a:solidFill>
                  <a:srgbClr val="2D2261"/>
                </a:solidFill>
                <a:latin typeface="Red Hat Display Bold"/>
                <a:ea typeface="Red Hat Display Bold"/>
                <a:cs typeface="Red Hat Display Bold"/>
                <a:sym typeface="Red Hat Display Bold"/>
              </a:rPr>
              <a:t>Very Late</a:t>
            </a:r>
            <a:r>
              <a:rPr lang="en-US" sz="3099">
                <a:solidFill>
                  <a:srgbClr val="2D2261"/>
                </a:solidFill>
                <a:latin typeface="Red Hat Display"/>
                <a:ea typeface="Red Hat Display"/>
                <a:cs typeface="Red Hat Display"/>
                <a:sym typeface="Red Hat Display"/>
              </a:rPr>
              <a:t>" deliveries and implement targeted strategies to improve on-time performance.</a:t>
            </a:r>
          </a:p>
          <a:p>
            <a:pPr algn="l" marL="669288" indent="-334644" lvl="1">
              <a:lnSpc>
                <a:spcPts val="4339"/>
              </a:lnSpc>
              <a:buFont typeface="Arial"/>
              <a:buChar char="•"/>
            </a:pPr>
            <a:r>
              <a:rPr lang="en-US" sz="3099">
                <a:solidFill>
                  <a:srgbClr val="2D2261"/>
                </a:solidFill>
                <a:latin typeface="Red Hat Display"/>
                <a:ea typeface="Red Hat Display"/>
                <a:cs typeface="Red Hat Display"/>
                <a:sym typeface="Red Hat Display"/>
              </a:rPr>
              <a:t>Develop specific handling protocols for "High Risk" shipments aimed at minimizing potential delays and analyze the factors contributing to "High Risk" classifications.</a:t>
            </a:r>
          </a:p>
          <a:p>
            <a:pPr algn="l" marL="669288" indent="-334644" lvl="1">
              <a:lnSpc>
                <a:spcPts val="4339"/>
              </a:lnSpc>
              <a:buFont typeface="Arial"/>
              <a:buChar char="•"/>
            </a:pPr>
            <a:r>
              <a:rPr lang="en-US" sz="3099">
                <a:solidFill>
                  <a:srgbClr val="2D2261"/>
                </a:solidFill>
                <a:latin typeface="Red Hat Display"/>
                <a:ea typeface="Red Hat Display"/>
                <a:cs typeface="Red Hat Display"/>
                <a:sym typeface="Red Hat Display"/>
              </a:rPr>
              <a:t>Implement targeted training and coaching programs for drivers exhibiting "High Risk" behaviors.</a:t>
            </a:r>
          </a:p>
          <a:p>
            <a:pPr algn="l" marL="669288" indent="-334644" lvl="1">
              <a:lnSpc>
                <a:spcPts val="4339"/>
              </a:lnSpc>
              <a:buFont typeface="Arial"/>
              <a:buChar char="•"/>
            </a:pPr>
            <a:r>
              <a:rPr lang="en-US" sz="3099">
                <a:solidFill>
                  <a:srgbClr val="2D2261"/>
                </a:solidFill>
                <a:latin typeface="Red Hat Display"/>
                <a:ea typeface="Red Hat Display"/>
                <a:cs typeface="Red Hat Display"/>
                <a:sym typeface="Red Hat Display"/>
              </a:rPr>
              <a:t>implement strategies such as route optimization and driver training to reduce overall fuel consumption and costs.</a:t>
            </a:r>
          </a:p>
          <a:p>
            <a:pPr algn="l" marL="669288" indent="-334644" lvl="1">
              <a:lnSpc>
                <a:spcPts val="4339"/>
              </a:lnSpc>
              <a:buFont typeface="Arial"/>
              <a:buChar char="•"/>
            </a:pPr>
            <a:r>
              <a:rPr lang="en-US" sz="3099">
                <a:solidFill>
                  <a:srgbClr val="2D2261"/>
                </a:solidFill>
                <a:latin typeface="Red Hat Display"/>
                <a:ea typeface="Red Hat Display"/>
                <a:cs typeface="Red Hat Display"/>
                <a:sym typeface="Red Hat Display"/>
              </a:rPr>
              <a:t>explore the potential of transitioning to alternative fuel vehicles or electric vehicles to reduce fuel costs and environmental impact.</a:t>
            </a:r>
          </a:p>
          <a:p>
            <a:pPr algn="l">
              <a:lnSpc>
                <a:spcPts val="3856"/>
              </a:lnSpc>
              <a:spcBef>
                <a:spcPct val="0"/>
              </a:spcBef>
            </a:pPr>
          </a:p>
        </p:txBody>
      </p:sp>
      <p:sp>
        <p:nvSpPr>
          <p:cNvPr name="Freeform 10" id="10"/>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8"/>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8760629" y="-2095015"/>
            <a:ext cx="10960234" cy="7472887"/>
          </a:xfrm>
          <a:custGeom>
            <a:avLst/>
            <a:gdLst/>
            <a:ahLst/>
            <a:cxnLst/>
            <a:rect r="r" b="b" t="t" l="l"/>
            <a:pathLst>
              <a:path h="7472887" w="10960234">
                <a:moveTo>
                  <a:pt x="0" y="0"/>
                </a:moveTo>
                <a:lnTo>
                  <a:pt x="10960234" y="0"/>
                </a:lnTo>
                <a:lnTo>
                  <a:pt x="10960234"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5325">
            <a:off x="-1336143" y="6923321"/>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6878">
            <a:off x="-413480" y="-260940"/>
            <a:ext cx="4576141" cy="2579280"/>
          </a:xfrm>
          <a:custGeom>
            <a:avLst/>
            <a:gdLst/>
            <a:ahLst/>
            <a:cxnLst/>
            <a:rect r="r" b="b" t="t" l="l"/>
            <a:pathLst>
              <a:path h="2579280" w="4576141">
                <a:moveTo>
                  <a:pt x="0" y="0"/>
                </a:moveTo>
                <a:lnTo>
                  <a:pt x="4576141" y="0"/>
                </a:lnTo>
                <a:lnTo>
                  <a:pt x="4576141" y="2579280"/>
                </a:lnTo>
                <a:lnTo>
                  <a:pt x="0" y="25792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830696">
            <a:off x="12315724" y="82296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017816" y="4333004"/>
            <a:ext cx="9485625" cy="2345055"/>
          </a:xfrm>
          <a:prstGeom prst="rect">
            <a:avLst/>
          </a:prstGeom>
        </p:spPr>
        <p:txBody>
          <a:bodyPr anchor="t" rtlCol="false" tIns="0" lIns="0" bIns="0" rIns="0">
            <a:spAutoFit/>
          </a:bodyPr>
          <a:lstStyle/>
          <a:p>
            <a:pPr algn="ctr">
              <a:lnSpc>
                <a:spcPts val="18660"/>
              </a:lnSpc>
            </a:pPr>
            <a:r>
              <a:rPr lang="en-US" sz="15000">
                <a:solidFill>
                  <a:srgbClr val="2D2261"/>
                </a:solidFill>
                <a:latin typeface="Gagalin"/>
                <a:ea typeface="Gagalin"/>
                <a:cs typeface="Gagalin"/>
                <a:sym typeface="Gagalin"/>
              </a:rPr>
              <a:t>THANK YOU </a:t>
            </a:r>
          </a:p>
        </p:txBody>
      </p:sp>
      <p:sp>
        <p:nvSpPr>
          <p:cNvPr name="Freeform 7" id="7"/>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0"/>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836959" y="2933700"/>
            <a:ext cx="12614082" cy="4191000"/>
          </a:xfrm>
          <a:prstGeom prst="rect">
            <a:avLst/>
          </a:prstGeom>
        </p:spPr>
        <p:txBody>
          <a:bodyPr anchor="t" rtlCol="false" tIns="0" lIns="0" bIns="0" rIns="0">
            <a:spAutoFit/>
          </a:bodyPr>
          <a:lstStyle/>
          <a:p>
            <a:pPr algn="ctr">
              <a:lnSpc>
                <a:spcPts val="16800"/>
              </a:lnSpc>
            </a:pPr>
            <a:r>
              <a:rPr lang="en-US" b="true" sz="12000">
                <a:solidFill>
                  <a:srgbClr val="2D2261"/>
                </a:solidFill>
                <a:latin typeface="Red Hat Display Bold"/>
                <a:ea typeface="Red Hat Display Bold"/>
                <a:cs typeface="Red Hat Display Bold"/>
                <a:sym typeface="Red Hat Display Bold"/>
              </a:rPr>
              <a:t>Explore Data with Python</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692363" y="-4377948"/>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006235" y="7124700"/>
            <a:ext cx="2275530" cy="2216366"/>
          </a:xfrm>
          <a:custGeom>
            <a:avLst/>
            <a:gdLst/>
            <a:ahLst/>
            <a:cxnLst/>
            <a:rect r="r" b="b" t="t" l="l"/>
            <a:pathLst>
              <a:path h="2216366" w="2275530">
                <a:moveTo>
                  <a:pt x="0" y="0"/>
                </a:moveTo>
                <a:lnTo>
                  <a:pt x="2275530" y="0"/>
                </a:lnTo>
                <a:lnTo>
                  <a:pt x="2275530" y="2216366"/>
                </a:lnTo>
                <a:lnTo>
                  <a:pt x="0" y="22163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0"/>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270503" y="187448"/>
            <a:ext cx="11000481"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Dataset Overview &amp; Structure</a:t>
            </a:r>
          </a:p>
        </p:txBody>
      </p:sp>
      <p:sp>
        <p:nvSpPr>
          <p:cNvPr name="Freeform 3" id="3"/>
          <p:cNvSpPr/>
          <p:nvPr/>
        </p:nvSpPr>
        <p:spPr>
          <a:xfrm flipH="false" flipV="false" rot="0">
            <a:off x="16471437" y="-207839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5325">
            <a:off x="-4811474" y="9103791"/>
            <a:ext cx="7907020" cy="6699403"/>
          </a:xfrm>
          <a:custGeom>
            <a:avLst/>
            <a:gdLst/>
            <a:ahLst/>
            <a:cxnLst/>
            <a:rect r="r" b="b" t="t" l="l"/>
            <a:pathLst>
              <a:path h="6699403" w="7907020">
                <a:moveTo>
                  <a:pt x="0" y="0"/>
                </a:moveTo>
                <a:lnTo>
                  <a:pt x="7907020" y="0"/>
                </a:lnTo>
                <a:lnTo>
                  <a:pt x="7907020" y="6699402"/>
                </a:lnTo>
                <a:lnTo>
                  <a:pt x="0" y="669940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94888">
            <a:off x="-1567757" y="-341127"/>
            <a:ext cx="3915753" cy="2207061"/>
          </a:xfrm>
          <a:custGeom>
            <a:avLst/>
            <a:gdLst/>
            <a:ahLst/>
            <a:cxnLst/>
            <a:rect r="r" b="b" t="t" l="l"/>
            <a:pathLst>
              <a:path h="2207061" w="3915753">
                <a:moveTo>
                  <a:pt x="0" y="0"/>
                </a:moveTo>
                <a:lnTo>
                  <a:pt x="3915753" y="0"/>
                </a:lnTo>
                <a:lnTo>
                  <a:pt x="3915753" y="2207061"/>
                </a:lnTo>
                <a:lnTo>
                  <a:pt x="0" y="2207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830696">
            <a:off x="14939466" y="8144946"/>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926403" y="2590513"/>
            <a:ext cx="16435193" cy="5096450"/>
          </a:xfrm>
          <a:prstGeom prst="rect">
            <a:avLst/>
          </a:prstGeom>
        </p:spPr>
        <p:txBody>
          <a:bodyPr anchor="t" rtlCol="false" tIns="0" lIns="0" bIns="0" rIns="0">
            <a:spAutoFit/>
          </a:bodyPr>
          <a:lstStyle/>
          <a:p>
            <a:pPr algn="l">
              <a:lnSpc>
                <a:spcPts val="4178"/>
              </a:lnSpc>
              <a:spcBef>
                <a:spcPct val="0"/>
              </a:spcBef>
            </a:pPr>
            <a:r>
              <a:rPr lang="en-US" b="true" sz="3359">
                <a:solidFill>
                  <a:srgbClr val="292562"/>
                </a:solidFill>
                <a:latin typeface="Red Hat Display Bold"/>
                <a:ea typeface="Red Hat Display Bold"/>
                <a:cs typeface="Red Hat Display Bold"/>
                <a:sym typeface="Red Hat Display Bold"/>
              </a:rPr>
              <a:t>Dataset Descripti</a:t>
            </a:r>
            <a:r>
              <a:rPr lang="en-US" b="true" sz="3359">
                <a:solidFill>
                  <a:srgbClr val="292562"/>
                </a:solidFill>
                <a:latin typeface="Red Hat Display Bold"/>
                <a:ea typeface="Red Hat Display Bold"/>
                <a:cs typeface="Red Hat Display Bold"/>
                <a:sym typeface="Red Hat Display Bold"/>
              </a:rPr>
              <a:t>on:</a:t>
            </a:r>
          </a:p>
          <a:p>
            <a:pPr algn="l">
              <a:lnSpc>
                <a:spcPts val="4178"/>
              </a:lnSpc>
              <a:spcBef>
                <a:spcPct val="0"/>
              </a:spcBef>
            </a:pPr>
            <a:r>
              <a:rPr lang="en-US" sz="3359">
                <a:solidFill>
                  <a:srgbClr val="000000"/>
                </a:solidFill>
                <a:latin typeface="Red Hat Display"/>
                <a:ea typeface="Red Hat Display"/>
                <a:cs typeface="Red Hat Display"/>
                <a:sym typeface="Red Hat Display"/>
              </a:rPr>
              <a:t>This dataset </a:t>
            </a:r>
            <a:r>
              <a:rPr lang="en-US" sz="3359">
                <a:solidFill>
                  <a:srgbClr val="000000"/>
                </a:solidFill>
                <a:latin typeface="Red Hat Display"/>
                <a:ea typeface="Red Hat Display"/>
                <a:cs typeface="Red Hat Display"/>
                <a:sym typeface="Red Hat Display"/>
              </a:rPr>
              <a:t>si</a:t>
            </a:r>
            <a:r>
              <a:rPr lang="en-US" sz="3359">
                <a:solidFill>
                  <a:srgbClr val="000000"/>
                </a:solidFill>
                <a:latin typeface="Red Hat Display"/>
                <a:ea typeface="Red Hat Display"/>
                <a:cs typeface="Red Hat Display"/>
                <a:sym typeface="Red Hat Display"/>
              </a:rPr>
              <a:t>mulates operations</a:t>
            </a:r>
            <a:r>
              <a:rPr lang="en-US" sz="3359">
                <a:solidFill>
                  <a:srgbClr val="000000"/>
                </a:solidFill>
                <a:latin typeface="Red Hat Display"/>
                <a:ea typeface="Red Hat Display"/>
                <a:cs typeface="Red Hat Display"/>
                <a:sym typeface="Red Hat Display"/>
              </a:rPr>
              <a:t> </a:t>
            </a:r>
            <a:r>
              <a:rPr lang="en-US" sz="3359">
                <a:solidFill>
                  <a:srgbClr val="000000"/>
                </a:solidFill>
                <a:latin typeface="Red Hat Display"/>
                <a:ea typeface="Red Hat Display"/>
                <a:cs typeface="Red Hat Display"/>
                <a:sym typeface="Red Hat Display"/>
              </a:rPr>
              <a:t>from a </a:t>
            </a:r>
            <a:r>
              <a:rPr lang="en-US" b="true" sz="3359">
                <a:solidFill>
                  <a:srgbClr val="292562"/>
                </a:solidFill>
                <a:latin typeface="Red Hat Display Bold"/>
                <a:ea typeface="Red Hat Display Bold"/>
                <a:cs typeface="Red Hat Display Bold"/>
                <a:sym typeface="Red Hat Display Bold"/>
              </a:rPr>
              <a:t>modern logistics network in Southern California</a:t>
            </a:r>
            <a:r>
              <a:rPr lang="en-US" sz="3359">
                <a:solidFill>
                  <a:srgbClr val="000000"/>
                </a:solidFill>
                <a:latin typeface="Red Hat Display"/>
                <a:ea typeface="Red Hat Display"/>
                <a:cs typeface="Red Hat Display"/>
                <a:sym typeface="Red Hat Display"/>
              </a:rPr>
              <a:t>,</a:t>
            </a:r>
            <a:r>
              <a:rPr lang="en-US" sz="3359">
                <a:solidFill>
                  <a:srgbClr val="000000"/>
                </a:solidFill>
                <a:latin typeface="Red Hat Display"/>
                <a:ea typeface="Red Hat Display"/>
                <a:cs typeface="Red Hat Display"/>
                <a:sym typeface="Red Hat Display"/>
              </a:rPr>
              <a:t> spanning from </a:t>
            </a:r>
            <a:r>
              <a:rPr lang="en-US" b="true" sz="3359">
                <a:solidFill>
                  <a:srgbClr val="000000"/>
                </a:solidFill>
                <a:latin typeface="Red Hat Display Bold"/>
                <a:ea typeface="Red Hat Display Bold"/>
                <a:cs typeface="Red Hat Display Bold"/>
                <a:sym typeface="Red Hat Display Bold"/>
              </a:rPr>
              <a:t>January 2021 </a:t>
            </a:r>
            <a:r>
              <a:rPr lang="en-US" sz="3359">
                <a:solidFill>
                  <a:srgbClr val="000000"/>
                </a:solidFill>
                <a:latin typeface="Red Hat Display"/>
                <a:ea typeface="Red Hat Display"/>
                <a:cs typeface="Red Hat Display"/>
                <a:sym typeface="Red Hat Display"/>
              </a:rPr>
              <a:t>to </a:t>
            </a:r>
            <a:r>
              <a:rPr lang="en-US" b="true" sz="3359">
                <a:solidFill>
                  <a:srgbClr val="000000"/>
                </a:solidFill>
                <a:latin typeface="Red Hat Display Bold"/>
                <a:ea typeface="Red Hat Display Bold"/>
                <a:cs typeface="Red Hat Display Bold"/>
                <a:sym typeface="Red Hat Display Bold"/>
              </a:rPr>
              <a:t>January 2024</a:t>
            </a:r>
            <a:r>
              <a:rPr lang="en-US" b="true" sz="3359">
                <a:solidFill>
                  <a:srgbClr val="000000"/>
                </a:solidFill>
                <a:latin typeface="Red Hat Display Bold"/>
                <a:ea typeface="Red Hat Display Bold"/>
                <a:cs typeface="Red Hat Display Bold"/>
                <a:sym typeface="Red Hat Display Bold"/>
              </a:rPr>
              <a:t>.</a:t>
            </a:r>
          </a:p>
          <a:p>
            <a:pPr algn="l">
              <a:lnSpc>
                <a:spcPts val="4047"/>
              </a:lnSpc>
              <a:spcBef>
                <a:spcPct val="0"/>
              </a:spcBef>
            </a:pPr>
            <a:r>
              <a:rPr lang="en-US" sz="3253">
                <a:solidFill>
                  <a:srgbClr val="000000"/>
                </a:solidFill>
                <a:latin typeface="Red Hat Display"/>
                <a:ea typeface="Red Hat Display"/>
                <a:cs typeface="Red Hat Display"/>
                <a:sym typeface="Red Hat Display"/>
              </a:rPr>
              <a:t> It includes </a:t>
            </a:r>
            <a:r>
              <a:rPr lang="en-US" b="true" sz="3253">
                <a:solidFill>
                  <a:srgbClr val="000000"/>
                </a:solidFill>
                <a:latin typeface="Red Hat Display Bold"/>
                <a:ea typeface="Red Hat Display Bold"/>
                <a:cs typeface="Red Hat Display Bold"/>
                <a:sym typeface="Red Hat Display Bold"/>
              </a:rPr>
              <a:t>hourly records</a:t>
            </a:r>
            <a:r>
              <a:rPr lang="en-US" b="true" sz="3253">
                <a:solidFill>
                  <a:srgbClr val="000000"/>
                </a:solidFill>
                <a:latin typeface="Red Hat Display Bold"/>
                <a:ea typeface="Red Hat Display Bold"/>
                <a:cs typeface="Red Hat Display Bold"/>
                <a:sym typeface="Red Hat Display Bold"/>
              </a:rPr>
              <a:t> </a:t>
            </a:r>
            <a:r>
              <a:rPr lang="en-US" sz="3253">
                <a:solidFill>
                  <a:srgbClr val="000000"/>
                </a:solidFill>
                <a:latin typeface="Red Hat Display"/>
                <a:ea typeface="Red Hat Display"/>
                <a:cs typeface="Red Hat Display"/>
                <a:sym typeface="Red Hat Display"/>
              </a:rPr>
              <a:t>of key activities such as </a:t>
            </a:r>
            <a:r>
              <a:rPr lang="en-US" b="true" sz="3253">
                <a:solidFill>
                  <a:srgbClr val="292562"/>
                </a:solidFill>
                <a:latin typeface="Red Hat Display Bold"/>
                <a:ea typeface="Red Hat Display Bold"/>
                <a:cs typeface="Red Hat Display Bold"/>
                <a:sym typeface="Red Hat Display Bold"/>
              </a:rPr>
              <a:t>transportation</a:t>
            </a:r>
            <a:r>
              <a:rPr lang="en-US" sz="3253">
                <a:solidFill>
                  <a:srgbClr val="000000"/>
                </a:solidFill>
                <a:latin typeface="Red Hat Display"/>
                <a:ea typeface="Red Hat Display"/>
                <a:cs typeface="Red Hat Display"/>
                <a:sym typeface="Red Hat Display"/>
              </a:rPr>
              <a:t>, </a:t>
            </a:r>
            <a:r>
              <a:rPr lang="en-US" b="true" sz="3253">
                <a:solidFill>
                  <a:srgbClr val="292562"/>
                </a:solidFill>
                <a:latin typeface="Red Hat Display Bold"/>
                <a:ea typeface="Red Hat Display Bold"/>
                <a:cs typeface="Red Hat Display Bold"/>
                <a:sym typeface="Red Hat Display Bold"/>
              </a:rPr>
              <a:t>warehouse operations</a:t>
            </a:r>
            <a:r>
              <a:rPr lang="en-US" sz="3253">
                <a:solidFill>
                  <a:srgbClr val="000000"/>
                </a:solidFill>
                <a:latin typeface="Red Hat Display"/>
                <a:ea typeface="Red Hat Display"/>
                <a:cs typeface="Red Hat Display"/>
                <a:sym typeface="Red Hat Display"/>
              </a:rPr>
              <a:t>, </a:t>
            </a:r>
            <a:r>
              <a:rPr lang="en-US" b="true" sz="3253">
                <a:solidFill>
                  <a:srgbClr val="292562"/>
                </a:solidFill>
                <a:latin typeface="Red Hat Display Bold"/>
                <a:ea typeface="Red Hat Display Bold"/>
                <a:cs typeface="Red Hat Display Bold"/>
                <a:sym typeface="Red Hat Display Bold"/>
              </a:rPr>
              <a:t>inventory levels</a:t>
            </a:r>
            <a:r>
              <a:rPr lang="en-US" sz="3253">
                <a:solidFill>
                  <a:srgbClr val="292562"/>
                </a:solidFill>
                <a:latin typeface="Red Hat Display"/>
                <a:ea typeface="Red Hat Display"/>
                <a:cs typeface="Red Hat Display"/>
                <a:sym typeface="Red Hat Display"/>
              </a:rPr>
              <a:t>,</a:t>
            </a:r>
            <a:r>
              <a:rPr lang="en-US" sz="3253">
                <a:solidFill>
                  <a:srgbClr val="000000"/>
                </a:solidFill>
                <a:latin typeface="Red Hat Display"/>
                <a:ea typeface="Red Hat Display"/>
                <a:cs typeface="Red Hat Display"/>
                <a:sym typeface="Red Hat Display"/>
              </a:rPr>
              <a:t> and </a:t>
            </a:r>
            <a:r>
              <a:rPr lang="en-US" b="true" sz="3253">
                <a:solidFill>
                  <a:srgbClr val="292562"/>
                </a:solidFill>
                <a:latin typeface="Red Hat Display Bold"/>
                <a:ea typeface="Red Hat Display Bold"/>
                <a:cs typeface="Red Hat Display Bold"/>
                <a:sym typeface="Red Hat Display Bold"/>
              </a:rPr>
              <a:t>real-time GPS tracking</a:t>
            </a:r>
            <a:r>
              <a:rPr lang="en-US" b="true" sz="3253">
                <a:solidFill>
                  <a:srgbClr val="000000"/>
                </a:solidFill>
                <a:latin typeface="Red Hat Display Bold"/>
                <a:ea typeface="Red Hat Display Bold"/>
                <a:cs typeface="Red Hat Display Bold"/>
                <a:sym typeface="Red Hat Display Bold"/>
              </a:rPr>
              <a:t>.</a:t>
            </a:r>
          </a:p>
          <a:p>
            <a:pPr algn="l">
              <a:lnSpc>
                <a:spcPts val="4047"/>
              </a:lnSpc>
              <a:spcBef>
                <a:spcPct val="0"/>
              </a:spcBef>
            </a:pPr>
          </a:p>
          <a:p>
            <a:pPr algn="l">
              <a:lnSpc>
                <a:spcPts val="4047"/>
              </a:lnSpc>
              <a:spcBef>
                <a:spcPct val="0"/>
              </a:spcBef>
            </a:pPr>
            <a:r>
              <a:rPr lang="en-US" sz="3253">
                <a:solidFill>
                  <a:srgbClr val="000000"/>
                </a:solidFill>
                <a:latin typeface="Red Hat Display"/>
                <a:ea typeface="Red Hat Display"/>
                <a:cs typeface="Red Hat Display"/>
                <a:sym typeface="Red Hat Display"/>
              </a:rPr>
              <a:t>The data was </a:t>
            </a:r>
            <a:r>
              <a:rPr lang="en-US" b="true" sz="3253">
                <a:solidFill>
                  <a:srgbClr val="000000"/>
                </a:solidFill>
                <a:latin typeface="Red Hat Display Bold"/>
                <a:ea typeface="Red Hat Display Bold"/>
                <a:cs typeface="Red Hat Display Bold"/>
                <a:sym typeface="Red Hat Display Bold"/>
              </a:rPr>
              <a:t>generated </a:t>
            </a:r>
            <a:r>
              <a:rPr lang="en-US" sz="3253">
                <a:solidFill>
                  <a:srgbClr val="000000"/>
                </a:solidFill>
                <a:latin typeface="Red Hat Display"/>
                <a:ea typeface="Red Hat Display"/>
                <a:cs typeface="Red Hat Display"/>
                <a:sym typeface="Red Hat Display"/>
              </a:rPr>
              <a:t>from systems like</a:t>
            </a:r>
            <a:r>
              <a:rPr lang="en-US" b="true" sz="3253">
                <a:solidFill>
                  <a:srgbClr val="000000"/>
                </a:solidFill>
                <a:latin typeface="Red Hat Display Bold"/>
                <a:ea typeface="Red Hat Display Bold"/>
                <a:cs typeface="Red Hat Display Bold"/>
                <a:sym typeface="Red Hat Display Bold"/>
              </a:rPr>
              <a:t> IoT sensors</a:t>
            </a:r>
            <a:r>
              <a:rPr lang="en-US" sz="3253">
                <a:solidFill>
                  <a:srgbClr val="000000"/>
                </a:solidFill>
                <a:latin typeface="Red Hat Display"/>
                <a:ea typeface="Red Hat Display"/>
                <a:cs typeface="Red Hat Display"/>
                <a:sym typeface="Red Hat Display"/>
              </a:rPr>
              <a:t>, </a:t>
            </a:r>
            <a:r>
              <a:rPr lang="en-US" b="true" sz="3253">
                <a:solidFill>
                  <a:srgbClr val="000000"/>
                </a:solidFill>
                <a:latin typeface="Red Hat Display Bold"/>
                <a:ea typeface="Red Hat Display Bold"/>
                <a:cs typeface="Red Hat Display Bold"/>
                <a:sym typeface="Red Hat Display Bold"/>
              </a:rPr>
              <a:t>vehicle trackers</a:t>
            </a:r>
            <a:r>
              <a:rPr lang="en-US" sz="3253">
                <a:solidFill>
                  <a:srgbClr val="000000"/>
                </a:solidFill>
                <a:latin typeface="Red Hat Display"/>
                <a:ea typeface="Red Hat Display"/>
                <a:cs typeface="Red Hat Display"/>
                <a:sym typeface="Red Hat Display"/>
              </a:rPr>
              <a:t>, and s</a:t>
            </a:r>
            <a:r>
              <a:rPr lang="en-US" b="true" sz="3253">
                <a:solidFill>
                  <a:srgbClr val="000000"/>
                </a:solidFill>
                <a:latin typeface="Red Hat Display Bold"/>
                <a:ea typeface="Red Hat Display Bold"/>
                <a:cs typeface="Red Hat Display Bold"/>
                <a:sym typeface="Red Hat Display Bold"/>
              </a:rPr>
              <a:t>upply chain platforms</a:t>
            </a:r>
            <a:r>
              <a:rPr lang="en-US" sz="3253">
                <a:solidFill>
                  <a:srgbClr val="000000"/>
                </a:solidFill>
                <a:latin typeface="Red Hat Display"/>
                <a:ea typeface="Red Hat Display"/>
                <a:cs typeface="Red Hat Display"/>
                <a:sym typeface="Red Hat Display"/>
              </a:rPr>
              <a:t>, making it ideal for analysis of delivery performance, risk exposure, and operational efficiency.</a:t>
            </a:r>
          </a:p>
          <a:p>
            <a:pPr algn="l">
              <a:lnSpc>
                <a:spcPts val="4047"/>
              </a:lnSpc>
              <a:spcBef>
                <a:spcPct val="0"/>
              </a:spcBef>
            </a:pPr>
          </a:p>
        </p:txBody>
      </p:sp>
      <p:sp>
        <p:nvSpPr>
          <p:cNvPr name="Freeform 8" id="8"/>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0"/>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270503" y="187448"/>
            <a:ext cx="11000481"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Dataset Overview &amp; Structure</a:t>
            </a:r>
          </a:p>
        </p:txBody>
      </p:sp>
      <p:sp>
        <p:nvSpPr>
          <p:cNvPr name="Freeform 3" id="3"/>
          <p:cNvSpPr/>
          <p:nvPr/>
        </p:nvSpPr>
        <p:spPr>
          <a:xfrm flipH="false" flipV="false" rot="0">
            <a:off x="16471437" y="-2078394"/>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5325">
            <a:off x="-4811474" y="9103791"/>
            <a:ext cx="7907020" cy="6699403"/>
          </a:xfrm>
          <a:custGeom>
            <a:avLst/>
            <a:gdLst/>
            <a:ahLst/>
            <a:cxnLst/>
            <a:rect r="r" b="b" t="t" l="l"/>
            <a:pathLst>
              <a:path h="6699403" w="7907020">
                <a:moveTo>
                  <a:pt x="0" y="0"/>
                </a:moveTo>
                <a:lnTo>
                  <a:pt x="7907020" y="0"/>
                </a:lnTo>
                <a:lnTo>
                  <a:pt x="7907020" y="6699402"/>
                </a:lnTo>
                <a:lnTo>
                  <a:pt x="0" y="669940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94888">
            <a:off x="-1567757" y="-341127"/>
            <a:ext cx="3915753" cy="2207061"/>
          </a:xfrm>
          <a:custGeom>
            <a:avLst/>
            <a:gdLst/>
            <a:ahLst/>
            <a:cxnLst/>
            <a:rect r="r" b="b" t="t" l="l"/>
            <a:pathLst>
              <a:path h="2207061" w="3915753">
                <a:moveTo>
                  <a:pt x="0" y="0"/>
                </a:moveTo>
                <a:lnTo>
                  <a:pt x="3915753" y="0"/>
                </a:lnTo>
                <a:lnTo>
                  <a:pt x="3915753" y="2207061"/>
                </a:lnTo>
                <a:lnTo>
                  <a:pt x="0" y="2207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830696">
            <a:off x="14939466" y="8144946"/>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313091" y="1332594"/>
            <a:ext cx="7142805" cy="8085510"/>
          </a:xfrm>
          <a:custGeom>
            <a:avLst/>
            <a:gdLst/>
            <a:ahLst/>
            <a:cxnLst/>
            <a:rect r="r" b="b" t="t" l="l"/>
            <a:pathLst>
              <a:path h="8085510" w="7142805">
                <a:moveTo>
                  <a:pt x="0" y="0"/>
                </a:moveTo>
                <a:lnTo>
                  <a:pt x="7142805" y="0"/>
                </a:lnTo>
                <a:lnTo>
                  <a:pt x="7142805" y="8085510"/>
                </a:lnTo>
                <a:lnTo>
                  <a:pt x="0" y="8085510"/>
                </a:lnTo>
                <a:lnTo>
                  <a:pt x="0" y="0"/>
                </a:lnTo>
                <a:close/>
              </a:path>
            </a:pathLst>
          </a:custGeom>
          <a:blipFill>
            <a:blip r:embed="rId10"/>
            <a:stretch>
              <a:fillRect l="0" t="0" r="0" b="0"/>
            </a:stretch>
          </a:blipFill>
        </p:spPr>
      </p:sp>
      <p:sp>
        <p:nvSpPr>
          <p:cNvPr name="TextBox 8" id="8"/>
          <p:cNvSpPr txBox="true"/>
          <p:nvPr/>
        </p:nvSpPr>
        <p:spPr>
          <a:xfrm rot="0">
            <a:off x="476250" y="2441742"/>
            <a:ext cx="9715964" cy="5886693"/>
          </a:xfrm>
          <a:prstGeom prst="rect">
            <a:avLst/>
          </a:prstGeom>
        </p:spPr>
        <p:txBody>
          <a:bodyPr anchor="t" rtlCol="false" tIns="0" lIns="0" bIns="0" rIns="0">
            <a:spAutoFit/>
          </a:bodyPr>
          <a:lstStyle/>
          <a:p>
            <a:pPr algn="l" marL="726598" indent="-363299" lvl="1">
              <a:lnSpc>
                <a:spcPts val="4711"/>
              </a:lnSpc>
              <a:buFont typeface="Arial"/>
              <a:buChar char="•"/>
            </a:pPr>
            <a:r>
              <a:rPr lang="en-US" b="true" sz="3365">
                <a:solidFill>
                  <a:srgbClr val="292562"/>
                </a:solidFill>
                <a:latin typeface="Red Hat Display Bold"/>
                <a:ea typeface="Red Hat Display Bold"/>
                <a:cs typeface="Red Hat Display Bold"/>
                <a:sym typeface="Red Hat Display Bold"/>
              </a:rPr>
              <a:t>Size</a:t>
            </a:r>
            <a:r>
              <a:rPr lang="en-US" sz="3365">
                <a:solidFill>
                  <a:srgbClr val="292562"/>
                </a:solidFill>
                <a:latin typeface="Red Hat Display"/>
                <a:ea typeface="Red Hat Display"/>
                <a:cs typeface="Red Hat Display"/>
                <a:sym typeface="Red Hat Display"/>
              </a:rPr>
              <a:t>: </a:t>
            </a:r>
            <a:r>
              <a:rPr lang="en-US" sz="3365">
                <a:solidFill>
                  <a:srgbClr val="000000"/>
                </a:solidFill>
                <a:latin typeface="Red Hat Display"/>
                <a:ea typeface="Red Hat Display"/>
                <a:cs typeface="Red Hat Display"/>
                <a:sym typeface="Red Hat Display"/>
              </a:rPr>
              <a:t>32,065 rows × 26 columns</a:t>
            </a:r>
          </a:p>
          <a:p>
            <a:pPr algn="l" marL="726598" indent="-363299" lvl="1">
              <a:lnSpc>
                <a:spcPts val="4711"/>
              </a:lnSpc>
              <a:buFont typeface="Arial"/>
              <a:buChar char="•"/>
            </a:pPr>
            <a:r>
              <a:rPr lang="en-US" b="true" sz="3365">
                <a:solidFill>
                  <a:srgbClr val="292562"/>
                </a:solidFill>
                <a:latin typeface="Red Hat Display Bold"/>
                <a:ea typeface="Red Hat Display Bold"/>
                <a:cs typeface="Red Hat Display Bold"/>
                <a:sym typeface="Red Hat Display Bold"/>
              </a:rPr>
              <a:t>Data Types</a:t>
            </a:r>
            <a:r>
              <a:rPr lang="en-US" sz="3365">
                <a:solidFill>
                  <a:srgbClr val="292562"/>
                </a:solidFill>
                <a:latin typeface="Red Hat Display"/>
                <a:ea typeface="Red Hat Display"/>
                <a:cs typeface="Red Hat Display"/>
                <a:sym typeface="Red Hat Display"/>
              </a:rPr>
              <a:t>: </a:t>
            </a:r>
            <a:r>
              <a:rPr lang="en-US" sz="3365">
                <a:solidFill>
                  <a:srgbClr val="000000"/>
                </a:solidFill>
                <a:latin typeface="Red Hat Display"/>
                <a:ea typeface="Red Hat Display"/>
                <a:cs typeface="Red Hat Display"/>
                <a:sym typeface="Red Hat Display"/>
              </a:rPr>
              <a:t>24 numerical, 2 categorical (timestamp, risk_classification)</a:t>
            </a:r>
          </a:p>
          <a:p>
            <a:pPr algn="l" marL="726598" indent="-363299" lvl="1">
              <a:lnSpc>
                <a:spcPts val="4711"/>
              </a:lnSpc>
              <a:buFont typeface="Arial"/>
              <a:buChar char="•"/>
            </a:pPr>
            <a:r>
              <a:rPr lang="en-US" b="true" sz="3365">
                <a:solidFill>
                  <a:srgbClr val="292562"/>
                </a:solidFill>
                <a:latin typeface="Red Hat Display Bold"/>
                <a:ea typeface="Red Hat Display Bold"/>
                <a:cs typeface="Red Hat Display Bold"/>
                <a:sym typeface="Red Hat Display Bold"/>
              </a:rPr>
              <a:t>Key Domains</a:t>
            </a:r>
            <a:r>
              <a:rPr lang="en-US" sz="3365">
                <a:solidFill>
                  <a:srgbClr val="292562"/>
                </a:solidFill>
                <a:latin typeface="Red Hat Display"/>
                <a:ea typeface="Red Hat Display"/>
                <a:cs typeface="Red Hat Display"/>
                <a:sym typeface="Red Hat Display"/>
              </a:rPr>
              <a:t>:</a:t>
            </a:r>
          </a:p>
          <a:p>
            <a:pPr algn="l" marL="1453196" indent="-484399" lvl="2">
              <a:lnSpc>
                <a:spcPts val="4711"/>
              </a:lnSpc>
              <a:buFont typeface="Arial"/>
              <a:buChar char="⚬"/>
            </a:pPr>
            <a:r>
              <a:rPr lang="en-US" b="true" sz="3365">
                <a:solidFill>
                  <a:srgbClr val="292562"/>
                </a:solidFill>
                <a:latin typeface="Red Hat Display Bold"/>
                <a:ea typeface="Red Hat Display Bold"/>
                <a:cs typeface="Red Hat Display Bold"/>
                <a:sym typeface="Red Hat Display Bold"/>
              </a:rPr>
              <a:t>Time-based</a:t>
            </a:r>
            <a:r>
              <a:rPr lang="en-US" sz="3365">
                <a:solidFill>
                  <a:srgbClr val="292562"/>
                </a:solidFill>
                <a:latin typeface="Red Hat Display"/>
                <a:ea typeface="Red Hat Display"/>
                <a:cs typeface="Red Hat Display"/>
                <a:sym typeface="Red Hat Display"/>
              </a:rPr>
              <a:t>:</a:t>
            </a:r>
            <a:r>
              <a:rPr lang="en-US" sz="3365">
                <a:solidFill>
                  <a:srgbClr val="000000"/>
                </a:solidFill>
                <a:latin typeface="Red Hat Display"/>
                <a:ea typeface="Red Hat Display"/>
                <a:cs typeface="Red Hat Display"/>
                <a:sym typeface="Red Hat Display"/>
              </a:rPr>
              <a:t> timestamp</a:t>
            </a:r>
          </a:p>
          <a:p>
            <a:pPr algn="l" marL="1453196" indent="-484399" lvl="2">
              <a:lnSpc>
                <a:spcPts val="4711"/>
              </a:lnSpc>
              <a:buFont typeface="Arial"/>
              <a:buChar char="⚬"/>
            </a:pPr>
            <a:r>
              <a:rPr lang="en-US" b="true" sz="3365">
                <a:solidFill>
                  <a:srgbClr val="292562"/>
                </a:solidFill>
                <a:latin typeface="Red Hat Display Bold"/>
                <a:ea typeface="Red Hat Display Bold"/>
                <a:cs typeface="Red Hat Display Bold"/>
                <a:sym typeface="Red Hat Display Bold"/>
              </a:rPr>
              <a:t>Location-based</a:t>
            </a:r>
            <a:r>
              <a:rPr lang="en-US" sz="3365">
                <a:solidFill>
                  <a:srgbClr val="292562"/>
                </a:solidFill>
                <a:latin typeface="Red Hat Display"/>
                <a:ea typeface="Red Hat Display"/>
                <a:cs typeface="Red Hat Display"/>
                <a:sym typeface="Red Hat Display"/>
              </a:rPr>
              <a:t>: </a:t>
            </a:r>
            <a:r>
              <a:rPr lang="en-US" sz="3365">
                <a:solidFill>
                  <a:srgbClr val="000000"/>
                </a:solidFill>
                <a:latin typeface="Red Hat Display"/>
                <a:ea typeface="Red Hat Display"/>
                <a:cs typeface="Red Hat Display"/>
                <a:sym typeface="Red Hat Display"/>
              </a:rPr>
              <a:t>vehicle GPS coordinates</a:t>
            </a:r>
          </a:p>
          <a:p>
            <a:pPr algn="l" marL="1453196" indent="-484399" lvl="2">
              <a:lnSpc>
                <a:spcPts val="4711"/>
              </a:lnSpc>
              <a:buFont typeface="Arial"/>
              <a:buChar char="⚬"/>
            </a:pPr>
            <a:r>
              <a:rPr lang="en-US" b="true" sz="3365">
                <a:solidFill>
                  <a:srgbClr val="292562"/>
                </a:solidFill>
                <a:latin typeface="Red Hat Display Bold"/>
                <a:ea typeface="Red Hat Display Bold"/>
                <a:cs typeface="Red Hat Display Bold"/>
                <a:sym typeface="Red Hat Display Bold"/>
              </a:rPr>
              <a:t>Performance-based</a:t>
            </a:r>
            <a:r>
              <a:rPr lang="en-US" sz="3365">
                <a:solidFill>
                  <a:srgbClr val="292562"/>
                </a:solidFill>
                <a:latin typeface="Red Hat Display"/>
                <a:ea typeface="Red Hat Display"/>
                <a:cs typeface="Red Hat Display"/>
                <a:sym typeface="Red Hat Display"/>
              </a:rPr>
              <a:t>: </a:t>
            </a:r>
            <a:r>
              <a:rPr lang="en-US" sz="3365">
                <a:solidFill>
                  <a:srgbClr val="000000"/>
                </a:solidFill>
                <a:latin typeface="Red Hat Display"/>
                <a:ea typeface="Red Hat Display"/>
                <a:cs typeface="Red Hat Display"/>
                <a:sym typeface="Red Hat Display"/>
              </a:rPr>
              <a:t>delivery time deviation, ETA variation</a:t>
            </a:r>
          </a:p>
          <a:p>
            <a:pPr algn="l" marL="1453196" indent="-484399" lvl="2">
              <a:lnSpc>
                <a:spcPts val="4711"/>
              </a:lnSpc>
              <a:buFont typeface="Arial"/>
              <a:buChar char="⚬"/>
            </a:pPr>
            <a:r>
              <a:rPr lang="en-US" b="true" sz="3365">
                <a:solidFill>
                  <a:srgbClr val="292562"/>
                </a:solidFill>
                <a:latin typeface="Red Hat Display Bold"/>
                <a:ea typeface="Red Hat Display Bold"/>
                <a:cs typeface="Red Hat Display Bold"/>
                <a:sym typeface="Red Hat Display Bold"/>
              </a:rPr>
              <a:t>Risk-related</a:t>
            </a:r>
            <a:r>
              <a:rPr lang="en-US" sz="3365">
                <a:solidFill>
                  <a:srgbClr val="292562"/>
                </a:solidFill>
                <a:latin typeface="Red Hat Display"/>
                <a:ea typeface="Red Hat Display"/>
                <a:cs typeface="Red Hat Display"/>
                <a:sym typeface="Red Hat Display"/>
              </a:rPr>
              <a:t>: </a:t>
            </a:r>
            <a:r>
              <a:rPr lang="en-US" sz="3365">
                <a:solidFill>
                  <a:srgbClr val="000000"/>
                </a:solidFill>
                <a:latin typeface="Red Hat Display"/>
                <a:ea typeface="Red Hat Display"/>
                <a:cs typeface="Red Hat Display"/>
                <a:sym typeface="Red Hat Display"/>
              </a:rPr>
              <a:t>disruption score, route risk level, delay probability</a:t>
            </a:r>
          </a:p>
        </p:txBody>
      </p:sp>
      <p:sp>
        <p:nvSpPr>
          <p:cNvPr name="Freeform 9" id="9"/>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1"/>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715246">
            <a:off x="13520498" y="-2125829"/>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5325">
            <a:off x="-2919557" y="8056331"/>
            <a:ext cx="7907020" cy="6699403"/>
          </a:xfrm>
          <a:custGeom>
            <a:avLst/>
            <a:gdLst/>
            <a:ahLst/>
            <a:cxnLst/>
            <a:rect r="r" b="b" t="t" l="l"/>
            <a:pathLst>
              <a:path h="6699403" w="7907020">
                <a:moveTo>
                  <a:pt x="0" y="0"/>
                </a:moveTo>
                <a:lnTo>
                  <a:pt x="7907021" y="0"/>
                </a:lnTo>
                <a:lnTo>
                  <a:pt x="7907021" y="6699403"/>
                </a:lnTo>
                <a:lnTo>
                  <a:pt x="0" y="669940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6878">
            <a:off x="-267547" y="148087"/>
            <a:ext cx="4576141" cy="2579280"/>
          </a:xfrm>
          <a:custGeom>
            <a:avLst/>
            <a:gdLst/>
            <a:ahLst/>
            <a:cxnLst/>
            <a:rect r="r" b="b" t="t" l="l"/>
            <a:pathLst>
              <a:path h="2579280" w="4576141">
                <a:moveTo>
                  <a:pt x="0" y="0"/>
                </a:moveTo>
                <a:lnTo>
                  <a:pt x="4576141" y="0"/>
                </a:lnTo>
                <a:lnTo>
                  <a:pt x="4576141" y="2579280"/>
                </a:lnTo>
                <a:lnTo>
                  <a:pt x="0" y="25792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175026">
            <a:off x="16376299" y="7891685"/>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124844" y="2514449"/>
            <a:ext cx="7669190" cy="7101485"/>
          </a:xfrm>
          <a:custGeom>
            <a:avLst/>
            <a:gdLst/>
            <a:ahLst/>
            <a:cxnLst/>
            <a:rect r="r" b="b" t="t" l="l"/>
            <a:pathLst>
              <a:path h="7101485" w="7669190">
                <a:moveTo>
                  <a:pt x="0" y="0"/>
                </a:moveTo>
                <a:lnTo>
                  <a:pt x="7669191" y="0"/>
                </a:lnTo>
                <a:lnTo>
                  <a:pt x="7669191" y="7101484"/>
                </a:lnTo>
                <a:lnTo>
                  <a:pt x="0" y="7101484"/>
                </a:lnTo>
                <a:lnTo>
                  <a:pt x="0" y="0"/>
                </a:lnTo>
                <a:close/>
              </a:path>
            </a:pathLst>
          </a:custGeom>
          <a:blipFill>
            <a:blip r:embed="rId10"/>
            <a:stretch>
              <a:fillRect l="0" t="0" r="0" b="0"/>
            </a:stretch>
          </a:blipFill>
        </p:spPr>
      </p:sp>
      <p:sp>
        <p:nvSpPr>
          <p:cNvPr name="Freeform 7" id="7"/>
          <p:cNvSpPr/>
          <p:nvPr/>
        </p:nvSpPr>
        <p:spPr>
          <a:xfrm flipH="false" flipV="false" rot="0">
            <a:off x="10124844" y="1895695"/>
            <a:ext cx="7669190" cy="503339"/>
          </a:xfrm>
          <a:custGeom>
            <a:avLst/>
            <a:gdLst/>
            <a:ahLst/>
            <a:cxnLst/>
            <a:rect r="r" b="b" t="t" l="l"/>
            <a:pathLst>
              <a:path h="503339" w="7669190">
                <a:moveTo>
                  <a:pt x="0" y="0"/>
                </a:moveTo>
                <a:lnTo>
                  <a:pt x="7669191" y="0"/>
                </a:lnTo>
                <a:lnTo>
                  <a:pt x="7669191" y="503339"/>
                </a:lnTo>
                <a:lnTo>
                  <a:pt x="0" y="503339"/>
                </a:lnTo>
                <a:lnTo>
                  <a:pt x="0" y="0"/>
                </a:lnTo>
                <a:close/>
              </a:path>
            </a:pathLst>
          </a:custGeom>
          <a:blipFill>
            <a:blip r:embed="rId11"/>
            <a:stretch>
              <a:fillRect l="-4586" t="0" r="0" b="0"/>
            </a:stretch>
          </a:blipFill>
        </p:spPr>
      </p:sp>
      <p:sp>
        <p:nvSpPr>
          <p:cNvPr name="TextBox 8" id="8"/>
          <p:cNvSpPr txBox="true"/>
          <p:nvPr/>
        </p:nvSpPr>
        <p:spPr>
          <a:xfrm rot="0">
            <a:off x="4202843" y="540231"/>
            <a:ext cx="9323232"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Data Cleaning &amp; Validation</a:t>
            </a:r>
          </a:p>
        </p:txBody>
      </p:sp>
      <p:sp>
        <p:nvSpPr>
          <p:cNvPr name="TextBox 9" id="9"/>
          <p:cNvSpPr txBox="true"/>
          <p:nvPr/>
        </p:nvSpPr>
        <p:spPr>
          <a:xfrm rot="0">
            <a:off x="1033954" y="2745369"/>
            <a:ext cx="7830505" cy="6161965"/>
          </a:xfrm>
          <a:prstGeom prst="rect">
            <a:avLst/>
          </a:prstGeom>
        </p:spPr>
        <p:txBody>
          <a:bodyPr anchor="t" rtlCol="false" tIns="0" lIns="0" bIns="0" rIns="0">
            <a:spAutoFit/>
          </a:bodyPr>
          <a:lstStyle/>
          <a:p>
            <a:pPr algn="l" marL="864943" indent="-432471" lvl="1">
              <a:lnSpc>
                <a:spcPts val="4983"/>
              </a:lnSpc>
              <a:spcBef>
                <a:spcPct val="0"/>
              </a:spcBef>
              <a:buFont typeface="Arial"/>
              <a:buChar char="•"/>
            </a:pPr>
            <a:r>
              <a:rPr lang="en-US" b="true" sz="4006">
                <a:solidFill>
                  <a:srgbClr val="2D2261"/>
                </a:solidFill>
                <a:latin typeface="Red Hat Display Bold"/>
                <a:ea typeface="Red Hat Display Bold"/>
                <a:cs typeface="Red Hat Display Bold"/>
                <a:sym typeface="Red Hat Display Bold"/>
              </a:rPr>
              <a:t>Missing Values: </a:t>
            </a:r>
            <a:r>
              <a:rPr lang="en-US" sz="4006">
                <a:solidFill>
                  <a:srgbClr val="000000"/>
                </a:solidFill>
                <a:latin typeface="Red Hat Display"/>
                <a:ea typeface="Red Hat Display"/>
                <a:cs typeface="Red Hat Display"/>
                <a:sym typeface="Red Hat Display"/>
              </a:rPr>
              <a:t>None f</a:t>
            </a:r>
            <a:r>
              <a:rPr lang="en-US" sz="4006">
                <a:solidFill>
                  <a:srgbClr val="000000"/>
                </a:solidFill>
                <a:latin typeface="Red Hat Display"/>
                <a:ea typeface="Red Hat Display"/>
                <a:cs typeface="Red Hat Display"/>
                <a:sym typeface="Red Hat Display"/>
              </a:rPr>
              <a:t>ound across all columns</a:t>
            </a:r>
          </a:p>
          <a:p>
            <a:pPr algn="l" marL="864943" indent="-432471" lvl="1">
              <a:lnSpc>
                <a:spcPts val="4983"/>
              </a:lnSpc>
              <a:spcBef>
                <a:spcPct val="0"/>
              </a:spcBef>
              <a:buFont typeface="Arial"/>
              <a:buChar char="•"/>
            </a:pPr>
            <a:r>
              <a:rPr lang="en-US" b="true" sz="4006">
                <a:solidFill>
                  <a:srgbClr val="2D2261"/>
                </a:solidFill>
                <a:latin typeface="Red Hat Display Bold"/>
                <a:ea typeface="Red Hat Display Bold"/>
                <a:cs typeface="Red Hat Display Bold"/>
                <a:sym typeface="Red Hat Display Bold"/>
              </a:rPr>
              <a:t>Duplicates: </a:t>
            </a:r>
            <a:r>
              <a:rPr lang="en-US" sz="4006">
                <a:solidFill>
                  <a:srgbClr val="000000"/>
                </a:solidFill>
                <a:latin typeface="Red Hat Display"/>
                <a:ea typeface="Red Hat Display"/>
                <a:cs typeface="Red Hat Display"/>
                <a:sym typeface="Red Hat Display"/>
              </a:rPr>
              <a:t>0 duplicate rows</a:t>
            </a:r>
          </a:p>
          <a:p>
            <a:pPr algn="l" marL="864943" indent="-432471" lvl="1">
              <a:lnSpc>
                <a:spcPts val="4983"/>
              </a:lnSpc>
              <a:spcBef>
                <a:spcPct val="0"/>
              </a:spcBef>
              <a:buFont typeface="Arial"/>
              <a:buChar char="•"/>
            </a:pPr>
            <a:r>
              <a:rPr lang="en-US" b="true" sz="4006">
                <a:solidFill>
                  <a:srgbClr val="2D2261"/>
                </a:solidFill>
                <a:latin typeface="Red Hat Display Bold"/>
                <a:ea typeface="Red Hat Display Bold"/>
                <a:cs typeface="Red Hat Display Bold"/>
                <a:sym typeface="Red Hat Display Bold"/>
              </a:rPr>
              <a:t>Timestamp Conversion: </a:t>
            </a:r>
            <a:r>
              <a:rPr lang="en-US" sz="4006">
                <a:solidFill>
                  <a:srgbClr val="000000"/>
                </a:solidFill>
                <a:latin typeface="Red Hat Display"/>
                <a:ea typeface="Red Hat Display"/>
                <a:cs typeface="Red Hat Display"/>
                <a:sym typeface="Red Hat Display"/>
              </a:rPr>
              <a:t>Converted to datetime for time-based analysis</a:t>
            </a:r>
          </a:p>
          <a:p>
            <a:pPr algn="l" marL="864943" indent="-432471" lvl="1">
              <a:lnSpc>
                <a:spcPts val="4983"/>
              </a:lnSpc>
              <a:spcBef>
                <a:spcPct val="0"/>
              </a:spcBef>
              <a:buFont typeface="Arial"/>
              <a:buChar char="•"/>
            </a:pPr>
            <a:r>
              <a:rPr lang="en-US" b="true" sz="4006">
                <a:solidFill>
                  <a:srgbClr val="2D2261"/>
                </a:solidFill>
                <a:latin typeface="Red Hat Display Bold"/>
                <a:ea typeface="Red Hat Display Bold"/>
                <a:cs typeface="Red Hat Display Bold"/>
                <a:sym typeface="Red Hat Display Bold"/>
              </a:rPr>
              <a:t>Data Types: </a:t>
            </a:r>
            <a:r>
              <a:rPr lang="en-US" sz="4006">
                <a:solidFill>
                  <a:srgbClr val="000000"/>
                </a:solidFill>
                <a:latin typeface="Red Hat Display"/>
                <a:ea typeface="Red Hat Display"/>
                <a:cs typeface="Red Hat Display"/>
                <a:sym typeface="Red Hat Display"/>
              </a:rPr>
              <a:t>Confirmed using .info() and .describe() in pandas</a:t>
            </a:r>
          </a:p>
          <a:p>
            <a:pPr algn="l">
              <a:lnSpc>
                <a:spcPts val="4104"/>
              </a:lnSpc>
              <a:spcBef>
                <a:spcPct val="0"/>
              </a:spcBef>
            </a:pPr>
          </a:p>
        </p:txBody>
      </p:sp>
      <p:sp>
        <p:nvSpPr>
          <p:cNvPr name="Freeform 10" id="10"/>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715246">
            <a:off x="13520498" y="-2125829"/>
            <a:ext cx="6727323" cy="4586811"/>
          </a:xfrm>
          <a:custGeom>
            <a:avLst/>
            <a:gdLst/>
            <a:ahLst/>
            <a:cxnLst/>
            <a:rect r="r" b="b" t="t" l="l"/>
            <a:pathLst>
              <a:path h="4586811" w="6727323">
                <a:moveTo>
                  <a:pt x="0" y="0"/>
                </a:moveTo>
                <a:lnTo>
                  <a:pt x="6727323" y="0"/>
                </a:lnTo>
                <a:lnTo>
                  <a:pt x="6727323" y="4586811"/>
                </a:lnTo>
                <a:lnTo>
                  <a:pt x="0" y="4586811"/>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5325">
            <a:off x="-3398770" y="8647362"/>
            <a:ext cx="7907020" cy="6699403"/>
          </a:xfrm>
          <a:custGeom>
            <a:avLst/>
            <a:gdLst/>
            <a:ahLst/>
            <a:cxnLst/>
            <a:rect r="r" b="b" t="t" l="l"/>
            <a:pathLst>
              <a:path h="6699403" w="7907020">
                <a:moveTo>
                  <a:pt x="0" y="0"/>
                </a:moveTo>
                <a:lnTo>
                  <a:pt x="7907020" y="0"/>
                </a:lnTo>
                <a:lnTo>
                  <a:pt x="7907020" y="6699402"/>
                </a:lnTo>
                <a:lnTo>
                  <a:pt x="0" y="669940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6878">
            <a:off x="-1909043" y="-747005"/>
            <a:ext cx="4576141" cy="2579280"/>
          </a:xfrm>
          <a:custGeom>
            <a:avLst/>
            <a:gdLst/>
            <a:ahLst/>
            <a:cxnLst/>
            <a:rect r="r" b="b" t="t" l="l"/>
            <a:pathLst>
              <a:path h="2579280" w="4576141">
                <a:moveTo>
                  <a:pt x="0" y="0"/>
                </a:moveTo>
                <a:lnTo>
                  <a:pt x="4576142" y="0"/>
                </a:lnTo>
                <a:lnTo>
                  <a:pt x="4576142" y="2579279"/>
                </a:lnTo>
                <a:lnTo>
                  <a:pt x="0" y="25792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175026">
            <a:off x="16376299" y="7891685"/>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54740" y="1970836"/>
            <a:ext cx="16597997" cy="4204751"/>
          </a:xfrm>
          <a:prstGeom prst="rect">
            <a:avLst/>
          </a:prstGeom>
        </p:spPr>
        <p:txBody>
          <a:bodyPr anchor="t" rtlCol="false" tIns="0" lIns="0" bIns="0" rIns="0">
            <a:spAutoFit/>
          </a:bodyPr>
          <a:lstStyle/>
          <a:p>
            <a:pPr algn="l" marL="649047" indent="-324524" lvl="1">
              <a:lnSpc>
                <a:spcPts val="3739"/>
              </a:lnSpc>
              <a:spcBef>
                <a:spcPct val="0"/>
              </a:spcBef>
              <a:buFont typeface="Arial"/>
              <a:buChar char="•"/>
            </a:pPr>
            <a:r>
              <a:rPr lang="en-US" b="true" sz="3006">
                <a:solidFill>
                  <a:srgbClr val="2D2261"/>
                </a:solidFill>
                <a:latin typeface="Red Hat Display Bold"/>
                <a:ea typeface="Red Hat Display Bold"/>
                <a:cs typeface="Red Hat Display Bold"/>
                <a:sym typeface="Red Hat Display Bold"/>
              </a:rPr>
              <a:t>Risk Metrics:</a:t>
            </a:r>
            <a:r>
              <a:rPr lang="en-US" sz="3006">
                <a:solidFill>
                  <a:srgbClr val="2D2261"/>
                </a:solidFill>
                <a:latin typeface="Red Hat Display"/>
                <a:ea typeface="Red Hat Display"/>
                <a:cs typeface="Red Hat Display"/>
                <a:sym typeface="Red Hat Display"/>
              </a:rPr>
              <a:t> </a:t>
            </a:r>
            <a:r>
              <a:rPr lang="en-US" sz="3006">
                <a:solidFill>
                  <a:srgbClr val="000000"/>
                </a:solidFill>
                <a:latin typeface="Red Hat Display"/>
                <a:ea typeface="Red Hat Display"/>
                <a:cs typeface="Red Hat Display"/>
                <a:sym typeface="Red Hat Display"/>
              </a:rPr>
              <a:t>total_risk_score </a:t>
            </a:r>
            <a:r>
              <a:rPr lang="en-US" b="true" sz="3006">
                <a:solidFill>
                  <a:srgbClr val="000000"/>
                </a:solidFill>
                <a:latin typeface="Red Hat Display Bold"/>
                <a:ea typeface="Red Hat Display Bold"/>
                <a:cs typeface="Red Hat Display Bold"/>
                <a:sym typeface="Red Hat Display Bold"/>
              </a:rPr>
              <a:t>(</a:t>
            </a:r>
            <a:r>
              <a:rPr lang="en-US" b="true" sz="3006">
                <a:solidFill>
                  <a:srgbClr val="000000"/>
                </a:solidFill>
                <a:latin typeface="Red Hat Display Bold"/>
                <a:ea typeface="Red Hat Display Bold"/>
                <a:cs typeface="Red Hat Display Bold"/>
                <a:sym typeface="Red Hat Display Bold"/>
              </a:rPr>
              <a:t>scale: 0–1, Higher = higher overall risk)</a:t>
            </a:r>
          </a:p>
          <a:p>
            <a:pPr algn="l" marL="649047" indent="-324524" lvl="1">
              <a:lnSpc>
                <a:spcPts val="3739"/>
              </a:lnSpc>
              <a:spcBef>
                <a:spcPct val="0"/>
              </a:spcBef>
              <a:buFont typeface="Arial"/>
              <a:buChar char="•"/>
            </a:pPr>
            <a:r>
              <a:rPr lang="en-US" b="true" sz="3006">
                <a:solidFill>
                  <a:srgbClr val="2D2261"/>
                </a:solidFill>
                <a:latin typeface="Red Hat Display Bold"/>
                <a:ea typeface="Red Hat Display Bold"/>
                <a:cs typeface="Red Hat Display Bold"/>
                <a:sym typeface="Red Hat Display Bold"/>
              </a:rPr>
              <a:t>Perfor</a:t>
            </a:r>
            <a:r>
              <a:rPr lang="en-US" b="true" sz="3006">
                <a:solidFill>
                  <a:srgbClr val="2D2261"/>
                </a:solidFill>
                <a:latin typeface="Red Hat Display Bold"/>
                <a:ea typeface="Red Hat Display Bold"/>
                <a:cs typeface="Red Hat Display Bold"/>
                <a:sym typeface="Red Hat Display Bold"/>
              </a:rPr>
              <a:t>mance Metric</a:t>
            </a:r>
            <a:r>
              <a:rPr lang="en-US" b="true" sz="3006">
                <a:solidFill>
                  <a:srgbClr val="2D2261"/>
                </a:solidFill>
                <a:latin typeface="Red Hat Display Bold"/>
                <a:ea typeface="Red Hat Display Bold"/>
                <a:cs typeface="Red Hat Display Bold"/>
                <a:sym typeface="Red Hat Display Bold"/>
              </a:rPr>
              <a:t>s</a:t>
            </a:r>
            <a:r>
              <a:rPr lang="en-US" b="true" sz="3006">
                <a:solidFill>
                  <a:srgbClr val="2D2261"/>
                </a:solidFill>
                <a:latin typeface="Red Hat Display Bold"/>
                <a:ea typeface="Red Hat Display Bold"/>
                <a:cs typeface="Red Hat Display Bold"/>
                <a:sym typeface="Red Hat Display Bold"/>
              </a:rPr>
              <a:t>:</a:t>
            </a:r>
          </a:p>
          <a:p>
            <a:pPr algn="l" marL="1298094" indent="-432698" lvl="2">
              <a:lnSpc>
                <a:spcPts val="3739"/>
              </a:lnSpc>
              <a:spcBef>
                <a:spcPct val="0"/>
              </a:spcBef>
              <a:buFont typeface="Arial"/>
              <a:buChar char="⚬"/>
            </a:pPr>
            <a:r>
              <a:rPr lang="en-US" b="true" sz="3006">
                <a:solidFill>
                  <a:srgbClr val="2D2261"/>
                </a:solidFill>
                <a:latin typeface="Red Hat Display Bold"/>
                <a:ea typeface="Red Hat Display Bold"/>
                <a:cs typeface="Red Hat Display Bold"/>
                <a:sym typeface="Red Hat Display Bold"/>
              </a:rPr>
              <a:t>delivery_efficiency:</a:t>
            </a:r>
            <a:r>
              <a:rPr lang="en-US" sz="3006">
                <a:solidFill>
                  <a:srgbClr val="2D2261"/>
                </a:solidFill>
                <a:latin typeface="Red Hat Display"/>
                <a:ea typeface="Red Hat Display"/>
                <a:cs typeface="Red Hat Display"/>
                <a:sym typeface="Red Hat Display"/>
              </a:rPr>
              <a:t>  </a:t>
            </a:r>
            <a:r>
              <a:rPr lang="en-US" sz="3006">
                <a:solidFill>
                  <a:srgbClr val="000000"/>
                </a:solidFill>
                <a:latin typeface="Red Hat Display"/>
                <a:ea typeface="Red Hat Display"/>
                <a:cs typeface="Red Hat Display"/>
                <a:sym typeface="Red Hat Display"/>
              </a:rPr>
              <a:t>score out o</a:t>
            </a:r>
            <a:r>
              <a:rPr lang="en-US" sz="3006">
                <a:solidFill>
                  <a:srgbClr val="000000"/>
                </a:solidFill>
                <a:latin typeface="Red Hat Display"/>
                <a:ea typeface="Red Hat Display"/>
                <a:cs typeface="Red Hat Display"/>
                <a:sym typeface="Red Hat Display"/>
              </a:rPr>
              <a:t>f</a:t>
            </a:r>
            <a:r>
              <a:rPr lang="en-US" sz="3006">
                <a:solidFill>
                  <a:srgbClr val="000000"/>
                </a:solidFill>
                <a:latin typeface="Red Hat Display"/>
                <a:ea typeface="Red Hat Display"/>
                <a:cs typeface="Red Hat Display"/>
                <a:sym typeface="Red Hat Display"/>
              </a:rPr>
              <a:t> 100 % </a:t>
            </a:r>
            <a:r>
              <a:rPr lang="en-US" b="true" sz="3006">
                <a:solidFill>
                  <a:srgbClr val="000000"/>
                </a:solidFill>
                <a:latin typeface="Red Hat Display Bold"/>
                <a:ea typeface="Red Hat Display Bold"/>
                <a:cs typeface="Red Hat Display Bold"/>
                <a:sym typeface="Red Hat Display Bold"/>
              </a:rPr>
              <a:t>(Highe</a:t>
            </a:r>
            <a:r>
              <a:rPr lang="en-US" b="true" sz="3006">
                <a:solidFill>
                  <a:srgbClr val="000000"/>
                </a:solidFill>
                <a:latin typeface="Red Hat Display Bold"/>
                <a:ea typeface="Red Hat Display Bold"/>
                <a:cs typeface="Red Hat Display Bold"/>
                <a:sym typeface="Red Hat Display Bold"/>
              </a:rPr>
              <a:t>r</a:t>
            </a:r>
            <a:r>
              <a:rPr lang="en-US" b="true" sz="3006">
                <a:solidFill>
                  <a:srgbClr val="000000"/>
                </a:solidFill>
                <a:latin typeface="Red Hat Display Bold"/>
                <a:ea typeface="Red Hat Display Bold"/>
                <a:cs typeface="Red Hat Display Bold"/>
                <a:sym typeface="Red Hat Display Bold"/>
              </a:rPr>
              <a:t> = better timing accuracy)</a:t>
            </a:r>
          </a:p>
          <a:p>
            <a:pPr algn="l" marL="1298094" indent="-432698" lvl="2">
              <a:lnSpc>
                <a:spcPts val="4479"/>
              </a:lnSpc>
              <a:buFont typeface="Arial"/>
              <a:buChar char="⚬"/>
            </a:pPr>
            <a:r>
              <a:rPr lang="en-US" b="true" sz="3006">
                <a:solidFill>
                  <a:srgbClr val="2D2261"/>
                </a:solidFill>
                <a:latin typeface="Red Hat Display Bold"/>
                <a:ea typeface="Red Hat Display Bold"/>
                <a:cs typeface="Red Hat Display Bold"/>
                <a:sym typeface="Red Hat Display Bold"/>
              </a:rPr>
              <a:t>delivery_perf</a:t>
            </a:r>
            <a:r>
              <a:rPr lang="en-US" b="true" sz="3006">
                <a:solidFill>
                  <a:srgbClr val="2D2261"/>
                </a:solidFill>
                <a:latin typeface="Red Hat Display Bold"/>
                <a:ea typeface="Red Hat Display Bold"/>
                <a:cs typeface="Red Hat Display Bold"/>
                <a:sym typeface="Red Hat Display Bold"/>
              </a:rPr>
              <a:t>o</a:t>
            </a:r>
            <a:r>
              <a:rPr lang="en-US" b="true" sz="3006">
                <a:solidFill>
                  <a:srgbClr val="2D2261"/>
                </a:solidFill>
                <a:latin typeface="Red Hat Display Bold"/>
                <a:ea typeface="Red Hat Display Bold"/>
                <a:cs typeface="Red Hat Display Bold"/>
                <a:sym typeface="Red Hat Display Bold"/>
              </a:rPr>
              <a:t>r</a:t>
            </a:r>
            <a:r>
              <a:rPr lang="en-US" b="true" sz="3006">
                <a:solidFill>
                  <a:srgbClr val="2D2261"/>
                </a:solidFill>
                <a:latin typeface="Red Hat Display Bold"/>
                <a:ea typeface="Red Hat Display Bold"/>
                <a:cs typeface="Red Hat Display Bold"/>
                <a:sym typeface="Red Hat Display Bold"/>
              </a:rPr>
              <a:t>m</a:t>
            </a:r>
            <a:r>
              <a:rPr lang="en-US" b="true" sz="3006">
                <a:solidFill>
                  <a:srgbClr val="2D2261"/>
                </a:solidFill>
                <a:latin typeface="Red Hat Display Bold"/>
                <a:ea typeface="Red Hat Display Bold"/>
                <a:cs typeface="Red Hat Display Bold"/>
                <a:sym typeface="Red Hat Display Bold"/>
              </a:rPr>
              <a:t>ance:</a:t>
            </a:r>
            <a:r>
              <a:rPr lang="en-US" sz="3006">
                <a:solidFill>
                  <a:srgbClr val="000000"/>
                </a:solidFill>
                <a:latin typeface="Red Hat Display"/>
                <a:ea typeface="Red Hat Display"/>
                <a:cs typeface="Red Hat Display"/>
                <a:sym typeface="Red Hat Display"/>
              </a:rPr>
              <a:t> score out of 100 % </a:t>
            </a:r>
            <a:r>
              <a:rPr lang="en-US" b="true" sz="3006">
                <a:solidFill>
                  <a:srgbClr val="000000"/>
                </a:solidFill>
                <a:latin typeface="Red Hat Display Bold"/>
                <a:ea typeface="Red Hat Display Bold"/>
                <a:cs typeface="Red Hat Display Bold"/>
                <a:sym typeface="Red Hat Display Bold"/>
              </a:rPr>
              <a:t>(Near 100 = perfect delivery, Near 0 = bad)</a:t>
            </a:r>
          </a:p>
          <a:p>
            <a:pPr algn="l" marL="649047" indent="-324524" lvl="1">
              <a:lnSpc>
                <a:spcPts val="3739"/>
              </a:lnSpc>
              <a:spcBef>
                <a:spcPct val="0"/>
              </a:spcBef>
              <a:buFont typeface="Arial"/>
              <a:buChar char="•"/>
            </a:pPr>
            <a:r>
              <a:rPr lang="en-US" b="true" sz="3006">
                <a:solidFill>
                  <a:srgbClr val="2D2261"/>
                </a:solidFill>
                <a:latin typeface="Red Hat Display Bold"/>
                <a:ea typeface="Red Hat Display Bold"/>
                <a:cs typeface="Red Hat Display Bold"/>
                <a:sym typeface="Red Hat Display Bold"/>
              </a:rPr>
              <a:t>E</a:t>
            </a:r>
            <a:r>
              <a:rPr lang="en-US" b="true" sz="3006">
                <a:solidFill>
                  <a:srgbClr val="2D2261"/>
                </a:solidFill>
                <a:latin typeface="Red Hat Display Bold"/>
                <a:ea typeface="Red Hat Display Bold"/>
                <a:cs typeface="Red Hat Display Bold"/>
                <a:sym typeface="Red Hat Display Bold"/>
              </a:rPr>
              <a:t>fficiency Metric:</a:t>
            </a:r>
          </a:p>
          <a:p>
            <a:pPr algn="l" marL="1298094" indent="-432698" lvl="2">
              <a:lnSpc>
                <a:spcPts val="3739"/>
              </a:lnSpc>
              <a:spcBef>
                <a:spcPct val="0"/>
              </a:spcBef>
              <a:buFont typeface="Arial"/>
              <a:buChar char="⚬"/>
            </a:pPr>
            <a:r>
              <a:rPr lang="en-US" b="true" sz="3006">
                <a:solidFill>
                  <a:srgbClr val="2D2261"/>
                </a:solidFill>
                <a:latin typeface="Red Hat Display Bold"/>
                <a:ea typeface="Red Hat Display Bold"/>
                <a:cs typeface="Red Hat Display Bold"/>
                <a:sym typeface="Red Hat Display Bold"/>
              </a:rPr>
              <a:t>cos</a:t>
            </a:r>
            <a:r>
              <a:rPr lang="en-US" b="true" sz="3006">
                <a:solidFill>
                  <a:srgbClr val="2D2261"/>
                </a:solidFill>
                <a:latin typeface="Red Hat Display Bold"/>
                <a:ea typeface="Red Hat Display Bold"/>
                <a:cs typeface="Red Hat Display Bold"/>
                <a:sym typeface="Red Hat Display Bold"/>
              </a:rPr>
              <a:t>t</a:t>
            </a:r>
            <a:r>
              <a:rPr lang="en-US" b="true" sz="3006">
                <a:solidFill>
                  <a:srgbClr val="2D2261"/>
                </a:solidFill>
                <a:latin typeface="Red Hat Display Bold"/>
                <a:ea typeface="Red Hat Display Bold"/>
                <a:cs typeface="Red Hat Display Bold"/>
                <a:sym typeface="Red Hat Display Bold"/>
              </a:rPr>
              <a:t>_</a:t>
            </a:r>
            <a:r>
              <a:rPr lang="en-US" b="true" sz="3006">
                <a:solidFill>
                  <a:srgbClr val="2D2261"/>
                </a:solidFill>
                <a:latin typeface="Red Hat Display Bold"/>
                <a:ea typeface="Red Hat Display Bold"/>
                <a:cs typeface="Red Hat Display Bold"/>
                <a:sym typeface="Red Hat Display Bold"/>
              </a:rPr>
              <a:t>e</a:t>
            </a:r>
            <a:r>
              <a:rPr lang="en-US" b="true" sz="3006">
                <a:solidFill>
                  <a:srgbClr val="2D2261"/>
                </a:solidFill>
                <a:latin typeface="Red Hat Display Bold"/>
                <a:ea typeface="Red Hat Display Bold"/>
                <a:cs typeface="Red Hat Display Bold"/>
                <a:sym typeface="Red Hat Display Bold"/>
              </a:rPr>
              <a:t>fficiency:</a:t>
            </a:r>
            <a:r>
              <a:rPr lang="en-US" sz="3006">
                <a:solidFill>
                  <a:srgbClr val="000000"/>
                </a:solidFill>
                <a:latin typeface="Red Hat Display"/>
                <a:ea typeface="Red Hat Display"/>
                <a:cs typeface="Red Hat Display"/>
                <a:sym typeface="Red Hat Display"/>
              </a:rPr>
              <a:t> score out of 100 %,</a:t>
            </a:r>
            <a:r>
              <a:rPr lang="en-US" b="true" sz="3006">
                <a:solidFill>
                  <a:srgbClr val="000000"/>
                </a:solidFill>
                <a:latin typeface="Red Hat Display Bold"/>
                <a:ea typeface="Red Hat Display Bold"/>
                <a:cs typeface="Red Hat Display Bold"/>
                <a:sym typeface="Red Hat Display Bold"/>
              </a:rPr>
              <a:t>(&gt;100 = more efficient, &lt;100 = less efficient)</a:t>
            </a:r>
          </a:p>
          <a:p>
            <a:pPr algn="l" marL="649047" indent="-324524" lvl="1">
              <a:lnSpc>
                <a:spcPts val="3739"/>
              </a:lnSpc>
              <a:spcBef>
                <a:spcPct val="0"/>
              </a:spcBef>
              <a:buFont typeface="Arial"/>
              <a:buChar char="•"/>
            </a:pPr>
            <a:r>
              <a:rPr lang="en-US" b="true" sz="3006">
                <a:solidFill>
                  <a:srgbClr val="2D2261"/>
                </a:solidFill>
                <a:latin typeface="Red Hat Display Bold"/>
                <a:ea typeface="Red Hat Display Bold"/>
                <a:cs typeface="Red Hat Display Bold"/>
                <a:sym typeface="Red Hat Display Bold"/>
              </a:rPr>
              <a:t>Delay Labels: </a:t>
            </a:r>
            <a:r>
              <a:rPr lang="en-US" sz="3006">
                <a:solidFill>
                  <a:srgbClr val="2D2261"/>
                </a:solidFill>
                <a:latin typeface="Red Hat Display"/>
                <a:ea typeface="Red Hat Display"/>
                <a:cs typeface="Red Hat Display"/>
                <a:sym typeface="Red Hat Display"/>
              </a:rPr>
              <a:t> </a:t>
            </a:r>
            <a:r>
              <a:rPr lang="en-US" b="true" sz="3006">
                <a:solidFill>
                  <a:srgbClr val="000000"/>
                </a:solidFill>
                <a:latin typeface="Red Hat Display Bold"/>
                <a:ea typeface="Red Hat Display Bold"/>
                <a:cs typeface="Red Hat Display Bold"/>
                <a:sym typeface="Red Hat Display Bold"/>
              </a:rPr>
              <a:t>(e.g.,</a:t>
            </a:r>
            <a:r>
              <a:rPr lang="en-US" b="true" sz="3006">
                <a:solidFill>
                  <a:srgbClr val="000000"/>
                </a:solidFill>
                <a:latin typeface="Red Hat Display Bold"/>
                <a:ea typeface="Red Hat Display Bold"/>
                <a:cs typeface="Red Hat Display Bold"/>
                <a:sym typeface="Red Hat Display Bold"/>
              </a:rPr>
              <a:t> Very Early</a:t>
            </a:r>
            <a:r>
              <a:rPr lang="en-US" b="true" sz="3006">
                <a:solidFill>
                  <a:srgbClr val="000000"/>
                </a:solidFill>
                <a:latin typeface="Red Hat Display Bold"/>
                <a:ea typeface="Red Hat Display Bold"/>
                <a:cs typeface="Red Hat Display Bold"/>
                <a:sym typeface="Red Hat Display Bold"/>
              </a:rPr>
              <a:t>,</a:t>
            </a:r>
            <a:r>
              <a:rPr lang="en-US" b="true" sz="3006">
                <a:solidFill>
                  <a:srgbClr val="000000"/>
                </a:solidFill>
                <a:latin typeface="Red Hat Display Bold"/>
                <a:ea typeface="Red Hat Display Bold"/>
                <a:cs typeface="Red Hat Display Bold"/>
                <a:sym typeface="Red Hat Display Bold"/>
              </a:rPr>
              <a:t> </a:t>
            </a:r>
            <a:r>
              <a:rPr lang="en-US" b="true" sz="3006">
                <a:solidFill>
                  <a:srgbClr val="000000"/>
                </a:solidFill>
                <a:latin typeface="Red Hat Display Bold"/>
                <a:ea typeface="Red Hat Display Bold"/>
                <a:cs typeface="Red Hat Display Bold"/>
                <a:sym typeface="Red Hat Display Bold"/>
              </a:rPr>
              <a:t>On Time,</a:t>
            </a:r>
            <a:r>
              <a:rPr lang="en-US" b="true" sz="3006">
                <a:solidFill>
                  <a:srgbClr val="000000"/>
                </a:solidFill>
                <a:latin typeface="Red Hat Display Bold"/>
                <a:ea typeface="Red Hat Display Bold"/>
                <a:cs typeface="Red Hat Display Bold"/>
                <a:sym typeface="Red Hat Display Bold"/>
              </a:rPr>
              <a:t> Very Late</a:t>
            </a:r>
            <a:r>
              <a:rPr lang="en-US" b="true" sz="3006">
                <a:solidFill>
                  <a:srgbClr val="000000"/>
                </a:solidFill>
                <a:latin typeface="Red Hat Display Bold"/>
                <a:ea typeface="Red Hat Display Bold"/>
                <a:cs typeface="Red Hat Display Bold"/>
                <a:sym typeface="Red Hat Display Bold"/>
              </a:rPr>
              <a:t>)</a:t>
            </a:r>
          </a:p>
          <a:p>
            <a:pPr algn="l" marL="670637" indent="-335318" lvl="1">
              <a:lnSpc>
                <a:spcPts val="3864"/>
              </a:lnSpc>
              <a:spcBef>
                <a:spcPct val="0"/>
              </a:spcBef>
              <a:buFont typeface="Arial"/>
              <a:buChar char="•"/>
            </a:pPr>
            <a:r>
              <a:rPr lang="en-US" b="true" sz="3106">
                <a:solidFill>
                  <a:srgbClr val="2D2261"/>
                </a:solidFill>
                <a:latin typeface="Red Hat Display Bold"/>
                <a:ea typeface="Red Hat Display Bold"/>
                <a:cs typeface="Red Hat Display Bold"/>
                <a:sym typeface="Red Hat Display Bold"/>
              </a:rPr>
              <a:t>Distance Feature:</a:t>
            </a:r>
            <a:r>
              <a:rPr lang="en-US" sz="3106">
                <a:solidFill>
                  <a:srgbClr val="2D2261"/>
                </a:solidFill>
                <a:latin typeface="Red Hat Display"/>
                <a:ea typeface="Red Hat Display"/>
                <a:cs typeface="Red Hat Display"/>
                <a:sym typeface="Red Hat Display"/>
              </a:rPr>
              <a:t> </a:t>
            </a:r>
            <a:r>
              <a:rPr lang="en-US" sz="3106">
                <a:solidFill>
                  <a:srgbClr val="000000"/>
                </a:solidFill>
                <a:latin typeface="Red Hat Display"/>
                <a:ea typeface="Red Hat Display"/>
                <a:cs typeface="Red Hat Display"/>
                <a:sym typeface="Red Hat Display"/>
              </a:rPr>
              <a:t>GPS </a:t>
            </a:r>
            <a:r>
              <a:rPr lang="en-US" sz="3106">
                <a:solidFill>
                  <a:srgbClr val="000000"/>
                </a:solidFill>
                <a:latin typeface="Red Hat Display"/>
                <a:ea typeface="Red Hat Display"/>
                <a:cs typeface="Red Hat Display"/>
                <a:sym typeface="Red Hat Display"/>
              </a:rPr>
              <a:t>shifts</a:t>
            </a:r>
            <a:r>
              <a:rPr lang="en-US" b="true" sz="3106">
                <a:solidFill>
                  <a:srgbClr val="000000"/>
                </a:solidFill>
                <a:latin typeface="Red Hat Display Bold"/>
                <a:ea typeface="Red Hat Display Bold"/>
                <a:cs typeface="Red Hat Display Bold"/>
                <a:sym typeface="Red Hat Display Bold"/>
              </a:rPr>
              <a:t> (approximate km)</a:t>
            </a:r>
          </a:p>
          <a:p>
            <a:pPr algn="l">
              <a:lnSpc>
                <a:spcPts val="2860"/>
              </a:lnSpc>
              <a:spcBef>
                <a:spcPct val="0"/>
              </a:spcBef>
            </a:pPr>
          </a:p>
        </p:txBody>
      </p:sp>
      <p:sp>
        <p:nvSpPr>
          <p:cNvPr name="Freeform 7" id="7"/>
          <p:cNvSpPr/>
          <p:nvPr/>
        </p:nvSpPr>
        <p:spPr>
          <a:xfrm flipH="false" flipV="false" rot="0">
            <a:off x="1826216" y="6344670"/>
            <a:ext cx="14358171" cy="3266484"/>
          </a:xfrm>
          <a:custGeom>
            <a:avLst/>
            <a:gdLst/>
            <a:ahLst/>
            <a:cxnLst/>
            <a:rect r="r" b="b" t="t" l="l"/>
            <a:pathLst>
              <a:path h="3266484" w="14358171">
                <a:moveTo>
                  <a:pt x="0" y="0"/>
                </a:moveTo>
                <a:lnTo>
                  <a:pt x="14358171" y="0"/>
                </a:lnTo>
                <a:lnTo>
                  <a:pt x="14358171" y="3266483"/>
                </a:lnTo>
                <a:lnTo>
                  <a:pt x="0" y="3266483"/>
                </a:lnTo>
                <a:lnTo>
                  <a:pt x="0" y="0"/>
                </a:lnTo>
                <a:close/>
              </a:path>
            </a:pathLst>
          </a:custGeom>
          <a:blipFill>
            <a:blip r:embed="rId10"/>
            <a:stretch>
              <a:fillRect l="0" t="0" r="0" b="0"/>
            </a:stretch>
          </a:blipFill>
        </p:spPr>
      </p:sp>
      <p:sp>
        <p:nvSpPr>
          <p:cNvPr name="TextBox 8" id="8"/>
          <p:cNvSpPr txBox="true"/>
          <p:nvPr/>
        </p:nvSpPr>
        <p:spPr>
          <a:xfrm rot="0">
            <a:off x="3108638" y="1009650"/>
            <a:ext cx="12070725" cy="809039"/>
          </a:xfrm>
          <a:prstGeom prst="rect">
            <a:avLst/>
          </a:prstGeom>
        </p:spPr>
        <p:txBody>
          <a:bodyPr anchor="t" rtlCol="false" tIns="0" lIns="0" bIns="0" rIns="0">
            <a:spAutoFit/>
          </a:bodyPr>
          <a:lstStyle/>
          <a:p>
            <a:pPr algn="l">
              <a:lnSpc>
                <a:spcPts val="6491"/>
              </a:lnSpc>
            </a:pPr>
            <a:r>
              <a:rPr lang="en-US" b="true" sz="5218">
                <a:solidFill>
                  <a:srgbClr val="2D2261"/>
                </a:solidFill>
                <a:latin typeface="Red Hat Display Bold"/>
                <a:ea typeface="Red Hat Display Bold"/>
                <a:cs typeface="Red Hat Display Bold"/>
                <a:sym typeface="Red Hat Display Bold"/>
              </a:rPr>
              <a:t>Feature Engineering &amp; New Columns</a:t>
            </a:r>
          </a:p>
        </p:txBody>
      </p:sp>
      <p:sp>
        <p:nvSpPr>
          <p:cNvPr name="Freeform 9" id="9"/>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1"/>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147825">
            <a:off x="-4405696" y="-5351537"/>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1305983" y="9589116"/>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619412" y="5787792"/>
            <a:ext cx="13297946" cy="4245929"/>
          </a:xfrm>
          <a:custGeom>
            <a:avLst/>
            <a:gdLst/>
            <a:ahLst/>
            <a:cxnLst/>
            <a:rect r="r" b="b" t="t" l="l"/>
            <a:pathLst>
              <a:path h="4245929" w="13297946">
                <a:moveTo>
                  <a:pt x="0" y="0"/>
                </a:moveTo>
                <a:lnTo>
                  <a:pt x="13297946" y="0"/>
                </a:lnTo>
                <a:lnTo>
                  <a:pt x="13297946" y="4245929"/>
                </a:lnTo>
                <a:lnTo>
                  <a:pt x="0" y="4245929"/>
                </a:lnTo>
                <a:lnTo>
                  <a:pt x="0" y="0"/>
                </a:lnTo>
                <a:close/>
              </a:path>
            </a:pathLst>
          </a:custGeom>
          <a:blipFill>
            <a:blip r:embed="rId8"/>
            <a:stretch>
              <a:fillRect l="0" t="-1285" r="0" b="-1285"/>
            </a:stretch>
          </a:blipFill>
        </p:spPr>
      </p:sp>
      <p:sp>
        <p:nvSpPr>
          <p:cNvPr name="TextBox 6" id="6"/>
          <p:cNvSpPr txBox="true"/>
          <p:nvPr/>
        </p:nvSpPr>
        <p:spPr>
          <a:xfrm rot="0">
            <a:off x="4490371" y="565665"/>
            <a:ext cx="10409450" cy="897496"/>
          </a:xfrm>
          <a:prstGeom prst="rect">
            <a:avLst/>
          </a:prstGeom>
        </p:spPr>
        <p:txBody>
          <a:bodyPr anchor="t" rtlCol="false" tIns="0" lIns="0" bIns="0" rIns="0">
            <a:spAutoFit/>
          </a:bodyPr>
          <a:lstStyle/>
          <a:p>
            <a:pPr algn="l">
              <a:lnSpc>
                <a:spcPts val="7113"/>
              </a:lnSpc>
            </a:pPr>
            <a:r>
              <a:rPr lang="en-US" b="true" sz="5718">
                <a:solidFill>
                  <a:srgbClr val="2D2261"/>
                </a:solidFill>
                <a:latin typeface="Red Hat Display Bold"/>
                <a:ea typeface="Red Hat Display Bold"/>
                <a:cs typeface="Red Hat Display Bold"/>
                <a:sym typeface="Red Hat Display Bold"/>
              </a:rPr>
              <a:t>Outlier Detection &amp; Handling</a:t>
            </a:r>
          </a:p>
        </p:txBody>
      </p:sp>
      <p:sp>
        <p:nvSpPr>
          <p:cNvPr name="TextBox 7" id="7"/>
          <p:cNvSpPr txBox="true"/>
          <p:nvPr/>
        </p:nvSpPr>
        <p:spPr>
          <a:xfrm rot="0">
            <a:off x="475105" y="1634164"/>
            <a:ext cx="17586560" cy="4012575"/>
          </a:xfrm>
          <a:prstGeom prst="rect">
            <a:avLst/>
          </a:prstGeom>
        </p:spPr>
        <p:txBody>
          <a:bodyPr anchor="t" rtlCol="false" tIns="0" lIns="0" bIns="0" rIns="0">
            <a:spAutoFit/>
          </a:bodyPr>
          <a:lstStyle/>
          <a:p>
            <a:pPr algn="l">
              <a:lnSpc>
                <a:spcPts val="4112"/>
              </a:lnSpc>
              <a:spcBef>
                <a:spcPct val="0"/>
              </a:spcBef>
            </a:pPr>
            <a:r>
              <a:rPr lang="en-US" b="true" sz="3306">
                <a:solidFill>
                  <a:srgbClr val="2D2261"/>
                </a:solidFill>
                <a:latin typeface="Red Hat Display Bold"/>
                <a:ea typeface="Red Hat Display Bold"/>
                <a:cs typeface="Red Hat Display Bold"/>
                <a:sym typeface="Red Hat Display Bold"/>
              </a:rPr>
              <a:t>Technique Used:</a:t>
            </a:r>
            <a:r>
              <a:rPr lang="en-US" sz="3306">
                <a:solidFill>
                  <a:srgbClr val="000000"/>
                </a:solidFill>
                <a:latin typeface="Red Hat Display"/>
                <a:ea typeface="Red Hat Display"/>
                <a:cs typeface="Red Hat Display"/>
                <a:sym typeface="Red Hat Display"/>
              </a:rPr>
              <a:t> Interquartile Range </a:t>
            </a:r>
            <a:r>
              <a:rPr lang="en-US" b="true" sz="3306">
                <a:solidFill>
                  <a:srgbClr val="000000"/>
                </a:solidFill>
                <a:latin typeface="Red Hat Display Bold"/>
                <a:ea typeface="Red Hat Display Bold"/>
                <a:cs typeface="Red Hat Display Bold"/>
                <a:sym typeface="Red Hat Display Bold"/>
              </a:rPr>
              <a:t>(IQR Method)</a:t>
            </a:r>
          </a:p>
          <a:p>
            <a:pPr algn="l" marL="713816" indent="-356908" lvl="1">
              <a:lnSpc>
                <a:spcPts val="4112"/>
              </a:lnSpc>
              <a:spcBef>
                <a:spcPct val="0"/>
              </a:spcBef>
              <a:buFont typeface="Arial"/>
              <a:buChar char="•"/>
            </a:pPr>
            <a:r>
              <a:rPr lang="en-US" b="true" sz="3306">
                <a:solidFill>
                  <a:srgbClr val="2D2261"/>
                </a:solidFill>
                <a:latin typeface="Red Hat Display Bold"/>
                <a:ea typeface="Red Hat Display Bold"/>
                <a:cs typeface="Red Hat Display Bold"/>
                <a:sym typeface="Red Hat Display Bold"/>
              </a:rPr>
              <a:t>Columns Excluded:</a:t>
            </a:r>
          </a:p>
          <a:p>
            <a:pPr algn="l" marL="1427631" indent="-475877" lvl="2">
              <a:lnSpc>
                <a:spcPts val="4112"/>
              </a:lnSpc>
              <a:spcBef>
                <a:spcPct val="0"/>
              </a:spcBef>
              <a:buFont typeface="Arial"/>
              <a:buChar char="⚬"/>
            </a:pPr>
            <a:r>
              <a:rPr lang="en-US" b="true" sz="3306">
                <a:solidFill>
                  <a:srgbClr val="2D2261"/>
                </a:solidFill>
                <a:latin typeface="Red Hat Display Bold"/>
                <a:ea typeface="Red Hat Display Bold"/>
                <a:cs typeface="Red Hat Display Bold"/>
                <a:sym typeface="Red Hat Display Bold"/>
              </a:rPr>
              <a:t>Engineered metrics: </a:t>
            </a:r>
            <a:r>
              <a:rPr lang="en-US" b="true" sz="3306">
                <a:solidFill>
                  <a:srgbClr val="000000"/>
                </a:solidFill>
                <a:latin typeface="Red Hat Display Bold"/>
                <a:ea typeface="Red Hat Display Bold"/>
                <a:cs typeface="Red Hat Display Bold"/>
                <a:sym typeface="Red Hat Display Bold"/>
              </a:rPr>
              <a:t>delivery_p</a:t>
            </a:r>
            <a:r>
              <a:rPr lang="en-US" b="true" sz="3306">
                <a:solidFill>
                  <a:srgbClr val="000000"/>
                </a:solidFill>
                <a:latin typeface="Red Hat Display Bold"/>
                <a:ea typeface="Red Hat Display Bold"/>
                <a:cs typeface="Red Hat Display Bold"/>
                <a:sym typeface="Red Hat Display Bold"/>
              </a:rPr>
              <a:t>erfor</a:t>
            </a:r>
            <a:r>
              <a:rPr lang="en-US" b="true" sz="3306">
                <a:solidFill>
                  <a:srgbClr val="000000"/>
                </a:solidFill>
                <a:latin typeface="Red Hat Display Bold"/>
                <a:ea typeface="Red Hat Display Bold"/>
                <a:cs typeface="Red Hat Display Bold"/>
                <a:sym typeface="Red Hat Display Bold"/>
              </a:rPr>
              <a:t>mance, delivery_efficiency, cost_efficiency</a:t>
            </a:r>
          </a:p>
          <a:p>
            <a:pPr algn="l" marL="1427631" indent="-475877" lvl="2">
              <a:lnSpc>
                <a:spcPts val="4112"/>
              </a:lnSpc>
              <a:spcBef>
                <a:spcPct val="0"/>
              </a:spcBef>
              <a:buFont typeface="Arial"/>
              <a:buChar char="⚬"/>
            </a:pPr>
            <a:r>
              <a:rPr lang="en-US" b="true" sz="3306">
                <a:solidFill>
                  <a:srgbClr val="2D2261"/>
                </a:solidFill>
                <a:latin typeface="Red Hat Display Bold"/>
                <a:ea typeface="Red Hat Display Bold"/>
                <a:cs typeface="Red Hat Display Bold"/>
                <a:sym typeface="Red Hat Display Bold"/>
              </a:rPr>
              <a:t>Prob</a:t>
            </a:r>
            <a:r>
              <a:rPr lang="en-US" b="true" sz="3306">
                <a:solidFill>
                  <a:srgbClr val="2D2261"/>
                </a:solidFill>
                <a:latin typeface="Red Hat Display Bold"/>
                <a:ea typeface="Red Hat Display Bold"/>
                <a:cs typeface="Red Hat Display Bold"/>
                <a:sym typeface="Red Hat Display Bold"/>
              </a:rPr>
              <a:t>abilities: </a:t>
            </a:r>
            <a:r>
              <a:rPr lang="en-US" b="true" sz="3306">
                <a:solidFill>
                  <a:srgbClr val="000000"/>
                </a:solidFill>
                <a:latin typeface="Red Hat Display Bold"/>
                <a:ea typeface="Red Hat Display Bold"/>
                <a:cs typeface="Red Hat Display Bold"/>
                <a:sym typeface="Red Hat Display Bold"/>
              </a:rPr>
              <a:t>delay_probability, driver_behavior_score, etc.</a:t>
            </a:r>
          </a:p>
          <a:p>
            <a:pPr algn="l" marL="713816" indent="-356908" lvl="1">
              <a:lnSpc>
                <a:spcPts val="4112"/>
              </a:lnSpc>
              <a:spcBef>
                <a:spcPct val="0"/>
              </a:spcBef>
              <a:buFont typeface="Arial"/>
              <a:buChar char="•"/>
            </a:pPr>
            <a:r>
              <a:rPr lang="en-US" b="true" sz="3306">
                <a:solidFill>
                  <a:srgbClr val="2D2261"/>
                </a:solidFill>
                <a:latin typeface="Red Hat Display Bold"/>
                <a:ea typeface="Red Hat Display Bold"/>
                <a:cs typeface="Red Hat Display Bold"/>
                <a:sym typeface="Red Hat Display Bold"/>
              </a:rPr>
              <a:t>Clipping Method: </a:t>
            </a:r>
            <a:r>
              <a:rPr lang="en-US" b="true" sz="3306">
                <a:solidFill>
                  <a:srgbClr val="000000"/>
                </a:solidFill>
                <a:latin typeface="Red Hat Display Bold"/>
                <a:ea typeface="Red Hat Display Bold"/>
                <a:cs typeface="Red Hat Display Bold"/>
                <a:sym typeface="Red Hat Display Bold"/>
              </a:rPr>
              <a:t>.clip(lower, upper) </a:t>
            </a:r>
            <a:r>
              <a:rPr lang="en-US" sz="3306">
                <a:solidFill>
                  <a:srgbClr val="292562"/>
                </a:solidFill>
                <a:latin typeface="Red Hat Display"/>
                <a:ea typeface="Red Hat Display"/>
                <a:cs typeface="Red Hat Display"/>
                <a:sym typeface="Red Hat Display"/>
              </a:rPr>
              <a:t>instead of deleting rows</a:t>
            </a:r>
          </a:p>
          <a:p>
            <a:pPr algn="l" marL="713816" indent="-356908" lvl="1">
              <a:lnSpc>
                <a:spcPts val="4112"/>
              </a:lnSpc>
              <a:spcBef>
                <a:spcPct val="0"/>
              </a:spcBef>
              <a:buFont typeface="Arial"/>
              <a:buChar char="•"/>
            </a:pPr>
            <a:r>
              <a:rPr lang="en-US" b="true" sz="3306">
                <a:solidFill>
                  <a:srgbClr val="2D2261"/>
                </a:solidFill>
                <a:latin typeface="Red Hat Display Bold"/>
                <a:ea typeface="Red Hat Display Bold"/>
                <a:cs typeface="Red Hat Display Bold"/>
                <a:sym typeface="Red Hat Display Bold"/>
              </a:rPr>
              <a:t>Visualization: </a:t>
            </a:r>
            <a:r>
              <a:rPr lang="en-US" sz="3306">
                <a:solidFill>
                  <a:srgbClr val="000000"/>
                </a:solidFill>
                <a:latin typeface="Red Hat Display"/>
                <a:ea typeface="Red Hat Display"/>
                <a:cs typeface="Red Hat Display"/>
                <a:sym typeface="Red Hat Display"/>
              </a:rPr>
              <a:t>Boxplots used to confirm distributions pre/post handling</a:t>
            </a:r>
          </a:p>
          <a:p>
            <a:pPr algn="l" marL="713816" indent="-356908" lvl="1">
              <a:lnSpc>
                <a:spcPts val="4112"/>
              </a:lnSpc>
              <a:spcBef>
                <a:spcPct val="0"/>
              </a:spcBef>
              <a:buFont typeface="Arial"/>
              <a:buChar char="•"/>
            </a:pPr>
            <a:r>
              <a:rPr lang="en-US" b="true" sz="3306">
                <a:solidFill>
                  <a:srgbClr val="2D2261"/>
                </a:solidFill>
                <a:latin typeface="Red Hat Display Bold"/>
                <a:ea typeface="Red Hat Display Bold"/>
                <a:cs typeface="Red Hat Display Bold"/>
                <a:sym typeface="Red Hat Display Bold"/>
              </a:rPr>
              <a:t>Result: </a:t>
            </a:r>
            <a:r>
              <a:rPr lang="en-US" b="true" sz="3306">
                <a:solidFill>
                  <a:srgbClr val="000000"/>
                </a:solidFill>
                <a:latin typeface="Red Hat Display Bold"/>
                <a:ea typeface="Red Hat Display Bold"/>
                <a:cs typeface="Red Hat Display Bold"/>
                <a:sym typeface="Red Hat Display Bold"/>
              </a:rPr>
              <a:t>6,363 total</a:t>
            </a:r>
            <a:r>
              <a:rPr lang="en-US" sz="3306">
                <a:solidFill>
                  <a:srgbClr val="000000"/>
                </a:solidFill>
                <a:latin typeface="Red Hat Display"/>
                <a:ea typeface="Red Hat Display"/>
                <a:cs typeface="Red Hat Display"/>
                <a:sym typeface="Red Hat Display"/>
              </a:rPr>
              <a:t> outliers handled safely without harming metric integrity</a:t>
            </a:r>
          </a:p>
          <a:p>
            <a:pPr algn="l">
              <a:lnSpc>
                <a:spcPts val="3233"/>
              </a:lnSpc>
              <a:spcBef>
                <a:spcPct val="0"/>
              </a:spcBef>
            </a:pPr>
          </a:p>
        </p:txBody>
      </p:sp>
      <p:sp>
        <p:nvSpPr>
          <p:cNvPr name="TextBox 8" id="8"/>
          <p:cNvSpPr txBox="true"/>
          <p:nvPr/>
        </p:nvSpPr>
        <p:spPr>
          <a:xfrm rot="0">
            <a:off x="475105" y="5347940"/>
            <a:ext cx="6272353" cy="870179"/>
          </a:xfrm>
          <a:prstGeom prst="rect">
            <a:avLst/>
          </a:prstGeom>
        </p:spPr>
        <p:txBody>
          <a:bodyPr anchor="t" rtlCol="false" tIns="0" lIns="0" bIns="0" rIns="0">
            <a:spAutoFit/>
          </a:bodyPr>
          <a:lstStyle/>
          <a:p>
            <a:pPr algn="l">
              <a:lnSpc>
                <a:spcPts val="3483"/>
              </a:lnSpc>
              <a:spcBef>
                <a:spcPct val="0"/>
              </a:spcBef>
            </a:pPr>
            <a:r>
              <a:rPr lang="en-US" b="true" sz="2799">
                <a:solidFill>
                  <a:srgbClr val="000000"/>
                </a:solidFill>
                <a:latin typeface="Red Hat Display Bold"/>
                <a:ea typeface="Red Hat Display Bold"/>
                <a:cs typeface="Red Hat Display Bold"/>
                <a:sym typeface="Red Hat Display Bold"/>
              </a:rPr>
              <a:t>Ex: fuel_c</a:t>
            </a:r>
            <a:r>
              <a:rPr lang="en-US" b="true" sz="2799">
                <a:solidFill>
                  <a:srgbClr val="000000"/>
                </a:solidFill>
                <a:latin typeface="Red Hat Display Bold"/>
                <a:ea typeface="Red Hat Display Bold"/>
                <a:cs typeface="Red Hat Display Bold"/>
                <a:sym typeface="Red Hat Display Bold"/>
              </a:rPr>
              <a:t>onsumption_rate - Outliers: 2536 (7.91%)</a:t>
            </a:r>
          </a:p>
        </p:txBody>
      </p:sp>
      <p:sp>
        <p:nvSpPr>
          <p:cNvPr name="Freeform 9" id="9"/>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9"/>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836959" y="2933700"/>
            <a:ext cx="12614082" cy="4191000"/>
          </a:xfrm>
          <a:prstGeom prst="rect">
            <a:avLst/>
          </a:prstGeom>
        </p:spPr>
        <p:txBody>
          <a:bodyPr anchor="t" rtlCol="false" tIns="0" lIns="0" bIns="0" rIns="0">
            <a:spAutoFit/>
          </a:bodyPr>
          <a:lstStyle/>
          <a:p>
            <a:pPr algn="ctr">
              <a:lnSpc>
                <a:spcPts val="16800"/>
              </a:lnSpc>
            </a:pPr>
            <a:r>
              <a:rPr lang="en-US" b="true" sz="12000">
                <a:solidFill>
                  <a:srgbClr val="2D2261"/>
                </a:solidFill>
                <a:latin typeface="Red Hat Display Bold"/>
                <a:ea typeface="Red Hat Display Bold"/>
                <a:cs typeface="Red Hat Display Bold"/>
                <a:sym typeface="Red Hat Display Bold"/>
              </a:rPr>
              <a:t>Analysis Questions Phase</a:t>
            </a:r>
          </a:p>
        </p:txBody>
      </p:sp>
      <p:sp>
        <p:nvSpPr>
          <p:cNvPr name="Freeform 3" id="3"/>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426524">
            <a:off x="-3692363" y="-4377948"/>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914388" y="7124700"/>
            <a:ext cx="2459223" cy="2365710"/>
          </a:xfrm>
          <a:custGeom>
            <a:avLst/>
            <a:gdLst/>
            <a:ahLst/>
            <a:cxnLst/>
            <a:rect r="r" b="b" t="t" l="l"/>
            <a:pathLst>
              <a:path h="2365710" w="2459223">
                <a:moveTo>
                  <a:pt x="0" y="0"/>
                </a:moveTo>
                <a:lnTo>
                  <a:pt x="2459224" y="0"/>
                </a:lnTo>
                <a:lnTo>
                  <a:pt x="2459224" y="2365710"/>
                </a:lnTo>
                <a:lnTo>
                  <a:pt x="0" y="23657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786076" y="192549"/>
            <a:ext cx="1321043" cy="1214508"/>
          </a:xfrm>
          <a:custGeom>
            <a:avLst/>
            <a:gdLst/>
            <a:ahLst/>
            <a:cxnLst/>
            <a:rect r="r" b="b" t="t" l="l"/>
            <a:pathLst>
              <a:path h="1214508" w="1321043">
                <a:moveTo>
                  <a:pt x="0" y="0"/>
                </a:moveTo>
                <a:lnTo>
                  <a:pt x="1321044" y="0"/>
                </a:lnTo>
                <a:lnTo>
                  <a:pt x="1321044" y="1214507"/>
                </a:lnTo>
                <a:lnTo>
                  <a:pt x="0" y="1214507"/>
                </a:lnTo>
                <a:lnTo>
                  <a:pt x="0" y="0"/>
                </a:lnTo>
                <a:close/>
              </a:path>
            </a:pathLst>
          </a:custGeom>
          <a:blipFill>
            <a:blip r:embed="rId10"/>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DAGnISKmirc</dc:identifier>
  <dcterms:modified xsi:type="dcterms:W3CDTF">2011-08-01T06:04:30Z</dcterms:modified>
  <cp:revision>1</cp:revision>
  <dc:title>Dynamic Supply Chain Logistics Analytics Graduation Project</dc:title>
</cp:coreProperties>
</file>