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5" r:id="rId5"/>
    <p:sldId id="261" r:id="rId6"/>
    <p:sldId id="258" r:id="rId7"/>
    <p:sldId id="260" r:id="rId8"/>
    <p:sldId id="262" r:id="rId9"/>
    <p:sldId id="263" r:id="rId10"/>
    <p:sldId id="266"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1EC8CB-E091-4232-9882-F47FD767824F}"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3A90C-6F97-4912-B9D8-B80D2296BE42}" type="slidenum">
              <a:rPr lang="en-US" smtClean="0"/>
              <a:t>‹#›</a:t>
            </a:fld>
            <a:endParaRPr lang="en-US"/>
          </a:p>
        </p:txBody>
      </p:sp>
    </p:spTree>
    <p:extLst>
      <p:ext uri="{BB962C8B-B14F-4D97-AF65-F5344CB8AC3E}">
        <p14:creationId xmlns:p14="http://schemas.microsoft.com/office/powerpoint/2010/main" val="2824555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EC8CB-E091-4232-9882-F47FD767824F}"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3A90C-6F97-4912-B9D8-B80D2296BE42}" type="slidenum">
              <a:rPr lang="en-US" smtClean="0"/>
              <a:t>‹#›</a:t>
            </a:fld>
            <a:endParaRPr lang="en-US"/>
          </a:p>
        </p:txBody>
      </p:sp>
    </p:spTree>
    <p:extLst>
      <p:ext uri="{BB962C8B-B14F-4D97-AF65-F5344CB8AC3E}">
        <p14:creationId xmlns:p14="http://schemas.microsoft.com/office/powerpoint/2010/main" val="209225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EC8CB-E091-4232-9882-F47FD767824F}"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3A90C-6F97-4912-B9D8-B80D2296BE42}" type="slidenum">
              <a:rPr lang="en-US" smtClean="0"/>
              <a:t>‹#›</a:t>
            </a:fld>
            <a:endParaRPr lang="en-US"/>
          </a:p>
        </p:txBody>
      </p:sp>
    </p:spTree>
    <p:extLst>
      <p:ext uri="{BB962C8B-B14F-4D97-AF65-F5344CB8AC3E}">
        <p14:creationId xmlns:p14="http://schemas.microsoft.com/office/powerpoint/2010/main" val="1313073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EC8CB-E091-4232-9882-F47FD767824F}"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3A90C-6F97-4912-B9D8-B80D2296BE42}" type="slidenum">
              <a:rPr lang="en-US" smtClean="0"/>
              <a:t>‹#›</a:t>
            </a:fld>
            <a:endParaRPr lang="en-US"/>
          </a:p>
        </p:txBody>
      </p:sp>
    </p:spTree>
    <p:extLst>
      <p:ext uri="{BB962C8B-B14F-4D97-AF65-F5344CB8AC3E}">
        <p14:creationId xmlns:p14="http://schemas.microsoft.com/office/powerpoint/2010/main" val="2232784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51EC8CB-E091-4232-9882-F47FD767824F}"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3A90C-6F97-4912-B9D8-B80D2296BE42}" type="slidenum">
              <a:rPr lang="en-US" smtClean="0"/>
              <a:t>‹#›</a:t>
            </a:fld>
            <a:endParaRPr lang="en-US"/>
          </a:p>
        </p:txBody>
      </p:sp>
    </p:spTree>
    <p:extLst>
      <p:ext uri="{BB962C8B-B14F-4D97-AF65-F5344CB8AC3E}">
        <p14:creationId xmlns:p14="http://schemas.microsoft.com/office/powerpoint/2010/main" val="711224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1EC8CB-E091-4232-9882-F47FD767824F}"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3A90C-6F97-4912-B9D8-B80D2296BE42}" type="slidenum">
              <a:rPr lang="en-US" smtClean="0"/>
              <a:t>‹#›</a:t>
            </a:fld>
            <a:endParaRPr lang="en-US"/>
          </a:p>
        </p:txBody>
      </p:sp>
    </p:spTree>
    <p:extLst>
      <p:ext uri="{BB962C8B-B14F-4D97-AF65-F5344CB8AC3E}">
        <p14:creationId xmlns:p14="http://schemas.microsoft.com/office/powerpoint/2010/main" val="3450306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1EC8CB-E091-4232-9882-F47FD767824F}" type="datetimeFigureOut">
              <a:rPr lang="en-US" smtClean="0"/>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D3A90C-6F97-4912-B9D8-B80D2296BE42}" type="slidenum">
              <a:rPr lang="en-US" smtClean="0"/>
              <a:t>‹#›</a:t>
            </a:fld>
            <a:endParaRPr lang="en-US"/>
          </a:p>
        </p:txBody>
      </p:sp>
    </p:spTree>
    <p:extLst>
      <p:ext uri="{BB962C8B-B14F-4D97-AF65-F5344CB8AC3E}">
        <p14:creationId xmlns:p14="http://schemas.microsoft.com/office/powerpoint/2010/main" val="658825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1EC8CB-E091-4232-9882-F47FD767824F}" type="datetimeFigureOut">
              <a:rPr lang="en-US" smtClean="0"/>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D3A90C-6F97-4912-B9D8-B80D2296BE42}" type="slidenum">
              <a:rPr lang="en-US" smtClean="0"/>
              <a:t>‹#›</a:t>
            </a:fld>
            <a:endParaRPr lang="en-US"/>
          </a:p>
        </p:txBody>
      </p:sp>
    </p:spTree>
    <p:extLst>
      <p:ext uri="{BB962C8B-B14F-4D97-AF65-F5344CB8AC3E}">
        <p14:creationId xmlns:p14="http://schemas.microsoft.com/office/powerpoint/2010/main" val="3296395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1EC8CB-E091-4232-9882-F47FD767824F}" type="datetimeFigureOut">
              <a:rPr lang="en-US" smtClean="0"/>
              <a:t>10/24/2024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D3A90C-6F97-4912-B9D8-B80D2296BE42}" type="slidenum">
              <a:rPr lang="en-US" smtClean="0"/>
              <a:t>‹#›</a:t>
            </a:fld>
            <a:endParaRPr lang="en-US"/>
          </a:p>
        </p:txBody>
      </p:sp>
    </p:spTree>
    <p:extLst>
      <p:ext uri="{BB962C8B-B14F-4D97-AF65-F5344CB8AC3E}">
        <p14:creationId xmlns:p14="http://schemas.microsoft.com/office/powerpoint/2010/main" val="1121307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1EC8CB-E091-4232-9882-F47FD767824F}"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3A90C-6F97-4912-B9D8-B80D2296BE42}" type="slidenum">
              <a:rPr lang="en-US" smtClean="0"/>
              <a:t>‹#›</a:t>
            </a:fld>
            <a:endParaRPr lang="en-US"/>
          </a:p>
        </p:txBody>
      </p:sp>
    </p:spTree>
    <p:extLst>
      <p:ext uri="{BB962C8B-B14F-4D97-AF65-F5344CB8AC3E}">
        <p14:creationId xmlns:p14="http://schemas.microsoft.com/office/powerpoint/2010/main" val="1293300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1EC8CB-E091-4232-9882-F47FD767824F}"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3A90C-6F97-4912-B9D8-B80D2296BE42}" type="slidenum">
              <a:rPr lang="en-US" smtClean="0"/>
              <a:t>‹#›</a:t>
            </a:fld>
            <a:endParaRPr lang="en-US"/>
          </a:p>
        </p:txBody>
      </p:sp>
    </p:spTree>
    <p:extLst>
      <p:ext uri="{BB962C8B-B14F-4D97-AF65-F5344CB8AC3E}">
        <p14:creationId xmlns:p14="http://schemas.microsoft.com/office/powerpoint/2010/main" val="172043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1EC8CB-E091-4232-9882-F47FD767824F}" type="datetimeFigureOut">
              <a:rPr lang="en-US" smtClean="0"/>
              <a:t>10/24/2024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D3A90C-6F97-4912-B9D8-B80D2296BE42}" type="slidenum">
              <a:rPr lang="en-US" smtClean="0"/>
              <a:t>‹#›</a:t>
            </a:fld>
            <a:endParaRPr lang="en-US"/>
          </a:p>
        </p:txBody>
      </p:sp>
    </p:spTree>
    <p:extLst>
      <p:ext uri="{BB962C8B-B14F-4D97-AF65-F5344CB8AC3E}">
        <p14:creationId xmlns:p14="http://schemas.microsoft.com/office/powerpoint/2010/main" val="2926116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ziadmohamd333@gmail.com"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p:txBody>
          <a:bodyPr/>
          <a:lstStyle/>
          <a:p>
            <a:pPr algn="l"/>
            <a:r>
              <a:rPr lang="en-US" dirty="0" smtClean="0"/>
              <a:t>Name : </a:t>
            </a:r>
            <a:r>
              <a:rPr lang="en-US" dirty="0" err="1" smtClean="0"/>
              <a:t>Ziad</a:t>
            </a:r>
            <a:r>
              <a:rPr lang="en-US" dirty="0" smtClean="0"/>
              <a:t> Mohamed Ismail </a:t>
            </a:r>
            <a:r>
              <a:rPr lang="en-US" dirty="0" err="1" smtClean="0"/>
              <a:t>Abd</a:t>
            </a:r>
            <a:r>
              <a:rPr lang="en-US" dirty="0" smtClean="0"/>
              <a:t> </a:t>
            </a:r>
            <a:r>
              <a:rPr lang="en-US" dirty="0" err="1" smtClean="0"/>
              <a:t>Elkhalik</a:t>
            </a:r>
            <a:endParaRPr lang="en-US" dirty="0" smtClean="0"/>
          </a:p>
          <a:p>
            <a:pPr algn="l"/>
            <a:r>
              <a:rPr lang="en-US" dirty="0" smtClean="0"/>
              <a:t>Gmail : </a:t>
            </a:r>
            <a:r>
              <a:rPr lang="en-US" dirty="0" smtClean="0">
                <a:hlinkClick r:id="rId2"/>
              </a:rPr>
              <a:t>ziadmohamd333@gmail.com</a:t>
            </a:r>
            <a:r>
              <a:rPr lang="en-US" dirty="0" smtClean="0"/>
              <a:t>.</a:t>
            </a:r>
          </a:p>
          <a:p>
            <a:pPr algn="l"/>
            <a:r>
              <a:rPr lang="en-US" dirty="0" smtClean="0"/>
              <a:t>Phone : 01152259562.</a:t>
            </a:r>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5320" y="808854"/>
            <a:ext cx="2174966" cy="217496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1170" y="969418"/>
            <a:ext cx="2552156" cy="1728880"/>
          </a:xfrm>
          <a:prstGeom prst="rect">
            <a:avLst/>
          </a:prstGeom>
        </p:spPr>
      </p:pic>
    </p:spTree>
    <p:extLst>
      <p:ext uri="{BB962C8B-B14F-4D97-AF65-F5344CB8AC3E}">
        <p14:creationId xmlns:p14="http://schemas.microsoft.com/office/powerpoint/2010/main" val="18517946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Cloud9 with </a:t>
            </a:r>
            <a:r>
              <a:rPr lang="en-US" dirty="0" err="1" smtClean="0"/>
              <a:t>loadTest</a:t>
            </a:r>
            <a:r>
              <a:rPr lang="en-US" dirty="0" smtClean="0"/>
              <a:t> function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805" y="1784781"/>
            <a:ext cx="5155155" cy="4178628"/>
          </a:xfrm>
        </p:spPr>
      </p:pic>
    </p:spTree>
    <p:extLst>
      <p:ext uri="{BB962C8B-B14F-4D97-AF65-F5344CB8AC3E}">
        <p14:creationId xmlns:p14="http://schemas.microsoft.com/office/powerpoint/2010/main" val="192498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Application output </a:t>
            </a:r>
            <a:endParaRPr lang="en-US" dirty="0"/>
          </a:p>
        </p:txBody>
      </p:sp>
      <p:pic>
        <p:nvPicPr>
          <p:cNvPr id="4" name="Content Placeholder 3"/>
          <p:cNvPicPr>
            <a:picLocks noGrp="1" noChangeAspect="1"/>
          </p:cNvPicPr>
          <p:nvPr>
            <p:ph idx="1"/>
          </p:nvPr>
        </p:nvPicPr>
        <p:blipFill>
          <a:blip r:embed="rId2"/>
          <a:stretch>
            <a:fillRect/>
          </a:stretch>
        </p:blipFill>
        <p:spPr>
          <a:xfrm>
            <a:off x="1561707" y="2202818"/>
            <a:ext cx="9068586" cy="3596952"/>
          </a:xfrm>
          <a:prstGeom prst="rect">
            <a:avLst/>
          </a:prstGeom>
        </p:spPr>
      </p:pic>
    </p:spTree>
    <p:extLst>
      <p:ext uri="{BB962C8B-B14F-4D97-AF65-F5344CB8AC3E}">
        <p14:creationId xmlns:p14="http://schemas.microsoft.com/office/powerpoint/2010/main" val="2759567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Bussines</a:t>
            </a:r>
            <a:r>
              <a:rPr lang="en-US" dirty="0" smtClean="0"/>
              <a:t> Requirements : </a:t>
            </a:r>
            <a:endParaRPr lang="en-US" dirty="0"/>
          </a:p>
        </p:txBody>
      </p:sp>
      <p:sp>
        <p:nvSpPr>
          <p:cNvPr id="5" name="Content Placeholder 4"/>
          <p:cNvSpPr>
            <a:spLocks noGrp="1"/>
          </p:cNvSpPr>
          <p:nvPr>
            <p:ph idx="1"/>
          </p:nvPr>
        </p:nvSpPr>
        <p:spPr/>
        <p:txBody>
          <a:bodyPr>
            <a:normAutofit fontScale="55000" lnSpcReduction="20000"/>
          </a:bodyPr>
          <a:lstStyle/>
          <a:p>
            <a:r>
              <a:rPr lang="en-US" b="1" dirty="0"/>
              <a:t>Functional:</a:t>
            </a:r>
            <a:r>
              <a:rPr lang="en-US" dirty="0"/>
              <a:t> The solution meets the functional requirements, such as the ability to view, add, delete, or modify the student records, without any perceivable delay.</a:t>
            </a:r>
          </a:p>
          <a:p>
            <a:r>
              <a:rPr lang="en-US" b="1" dirty="0"/>
              <a:t>Load balanced:</a:t>
            </a:r>
            <a:r>
              <a:rPr lang="en-US" dirty="0"/>
              <a:t> The solution can properly balance user traffic to avoid overloaded or underutilized </a:t>
            </a:r>
            <a:r>
              <a:rPr lang="en-US" dirty="0" smtClean="0"/>
              <a:t>resources.</a:t>
            </a:r>
          </a:p>
          <a:p>
            <a:r>
              <a:rPr lang="en-US" b="1" dirty="0"/>
              <a:t>Scalable:</a:t>
            </a:r>
            <a:r>
              <a:rPr lang="en-US" dirty="0"/>
              <a:t> The solution is designed to scale to meet the demands that are placed on the application.</a:t>
            </a:r>
          </a:p>
          <a:p>
            <a:r>
              <a:rPr lang="en-US" b="1" dirty="0"/>
              <a:t>Highly available:</a:t>
            </a:r>
            <a:r>
              <a:rPr lang="en-US" dirty="0"/>
              <a:t> The solution is designed to have limited downtime when a web server becomes unavailable</a:t>
            </a:r>
            <a:r>
              <a:rPr lang="en-US" dirty="0" smtClean="0"/>
              <a:t>.</a:t>
            </a:r>
          </a:p>
          <a:p>
            <a:r>
              <a:rPr lang="en-US" b="1" dirty="0"/>
              <a:t>Secure:</a:t>
            </a:r>
            <a:endParaRPr lang="en-US" dirty="0"/>
          </a:p>
          <a:p>
            <a:pPr lvl="1"/>
            <a:r>
              <a:rPr lang="en-US" dirty="0"/>
              <a:t>The database is secured and can’t be accessed directly from public networks.</a:t>
            </a:r>
          </a:p>
          <a:p>
            <a:pPr lvl="1"/>
            <a:r>
              <a:rPr lang="en-US" dirty="0"/>
              <a:t>The web servers and database can be accessed only over the appropriate ports.</a:t>
            </a:r>
          </a:p>
          <a:p>
            <a:pPr lvl="1"/>
            <a:r>
              <a:rPr lang="en-US" dirty="0"/>
              <a:t>The web application is accessible over the internet</a:t>
            </a:r>
            <a:r>
              <a:rPr lang="en-US" dirty="0" smtClean="0"/>
              <a:t>.</a:t>
            </a:r>
          </a:p>
          <a:p>
            <a:pPr marL="457200" lvl="1" indent="0">
              <a:buNone/>
            </a:pPr>
            <a:endParaRPr lang="en-US" dirty="0" smtClean="0"/>
          </a:p>
          <a:p>
            <a:r>
              <a:rPr lang="en-US" b="1" dirty="0"/>
              <a:t>High performing:</a:t>
            </a:r>
            <a:r>
              <a:rPr lang="en-US" dirty="0"/>
              <a:t> The routine operations (viewing, adding, deleting, or modifying records) are performed without a perceivable delay under normal, variable, and peak loads.</a:t>
            </a:r>
          </a:p>
          <a:p>
            <a:endParaRPr lang="en-US" dirty="0"/>
          </a:p>
          <a:p>
            <a:endParaRPr lang="en-US" dirty="0"/>
          </a:p>
          <a:p>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332218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Archeticture</a:t>
            </a:r>
            <a:r>
              <a:rPr lang="en-US" dirty="0" smtClean="0"/>
              <a:t> :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8422" y="1690688"/>
            <a:ext cx="6123177" cy="4351338"/>
          </a:xfrm>
        </p:spPr>
      </p:pic>
    </p:spTree>
    <p:extLst>
      <p:ext uri="{BB962C8B-B14F-4D97-AF65-F5344CB8AC3E}">
        <p14:creationId xmlns:p14="http://schemas.microsoft.com/office/powerpoint/2010/main" val="36382652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Cost</a:t>
            </a:r>
            <a:endParaRPr lang="en-US" dirty="0"/>
          </a:p>
        </p:txBody>
      </p:sp>
      <p:pic>
        <p:nvPicPr>
          <p:cNvPr id="4" name="Content Placeholder 3"/>
          <p:cNvPicPr>
            <a:picLocks noGrp="1" noChangeAspect="1"/>
          </p:cNvPicPr>
          <p:nvPr>
            <p:ph idx="1"/>
          </p:nvPr>
        </p:nvPicPr>
        <p:blipFill>
          <a:blip r:embed="rId2"/>
          <a:stretch>
            <a:fillRect/>
          </a:stretch>
        </p:blipFill>
        <p:spPr>
          <a:xfrm>
            <a:off x="838200" y="1690688"/>
            <a:ext cx="3615635" cy="4351338"/>
          </a:xfrm>
          <a:prstGeom prst="rect">
            <a:avLst/>
          </a:prstGeom>
        </p:spPr>
      </p:pic>
      <p:pic>
        <p:nvPicPr>
          <p:cNvPr id="5" name="Picture 4"/>
          <p:cNvPicPr>
            <a:picLocks noChangeAspect="1"/>
          </p:cNvPicPr>
          <p:nvPr/>
        </p:nvPicPr>
        <p:blipFill>
          <a:blip r:embed="rId3"/>
          <a:stretch>
            <a:fillRect/>
          </a:stretch>
        </p:blipFill>
        <p:spPr>
          <a:xfrm>
            <a:off x="5468787" y="2515577"/>
            <a:ext cx="4511431" cy="2575783"/>
          </a:xfrm>
          <a:prstGeom prst="rect">
            <a:avLst/>
          </a:prstGeom>
        </p:spPr>
      </p:pic>
    </p:spTree>
    <p:extLst>
      <p:ext uri="{BB962C8B-B14F-4D97-AF65-F5344CB8AC3E}">
        <p14:creationId xmlns:p14="http://schemas.microsoft.com/office/powerpoint/2010/main" val="3337508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icons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862" y="1690688"/>
            <a:ext cx="2000659" cy="178403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517" y="1722565"/>
            <a:ext cx="1810431" cy="176504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6448" y="1690688"/>
            <a:ext cx="2096589" cy="178403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382" y="4171777"/>
            <a:ext cx="2061618" cy="1803019"/>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7552" y="4171777"/>
            <a:ext cx="2074359" cy="1863635"/>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02185" y="3937363"/>
            <a:ext cx="2271848" cy="2271848"/>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72087" y="1706626"/>
            <a:ext cx="2032772" cy="1796922"/>
          </a:xfrm>
          <a:prstGeom prst="rect">
            <a:avLst/>
          </a:prstGeom>
        </p:spPr>
      </p:pic>
      <p:sp>
        <p:nvSpPr>
          <p:cNvPr id="6" name="TextBox 5"/>
          <p:cNvSpPr txBox="1"/>
          <p:nvPr/>
        </p:nvSpPr>
        <p:spPr>
          <a:xfrm>
            <a:off x="838200" y="3503548"/>
            <a:ext cx="1765663" cy="369332"/>
          </a:xfrm>
          <a:prstGeom prst="rect">
            <a:avLst/>
          </a:prstGeom>
          <a:noFill/>
        </p:spPr>
        <p:txBody>
          <a:bodyPr wrap="square" rtlCol="0">
            <a:spAutoFit/>
          </a:bodyPr>
          <a:lstStyle/>
          <a:p>
            <a:r>
              <a:rPr lang="en-US" dirty="0" smtClean="0"/>
              <a:t>AMAZON RDS</a:t>
            </a:r>
            <a:endParaRPr lang="en-US" dirty="0"/>
          </a:p>
        </p:txBody>
      </p:sp>
      <p:sp>
        <p:nvSpPr>
          <p:cNvPr id="12" name="TextBox 11"/>
          <p:cNvSpPr txBox="1"/>
          <p:nvPr/>
        </p:nvSpPr>
        <p:spPr>
          <a:xfrm flipH="1">
            <a:off x="4103913" y="3519487"/>
            <a:ext cx="1676035" cy="369332"/>
          </a:xfrm>
          <a:prstGeom prst="rect">
            <a:avLst/>
          </a:prstGeom>
          <a:noFill/>
        </p:spPr>
        <p:txBody>
          <a:bodyPr wrap="square" rtlCol="0">
            <a:spAutoFit/>
          </a:bodyPr>
          <a:lstStyle/>
          <a:p>
            <a:r>
              <a:rPr lang="en-US" dirty="0" smtClean="0"/>
              <a:t>EC2 instance</a:t>
            </a:r>
            <a:endParaRPr lang="en-US" dirty="0"/>
          </a:p>
        </p:txBody>
      </p:sp>
      <p:sp>
        <p:nvSpPr>
          <p:cNvPr id="13" name="TextBox 12"/>
          <p:cNvSpPr txBox="1"/>
          <p:nvPr/>
        </p:nvSpPr>
        <p:spPr>
          <a:xfrm>
            <a:off x="6425632" y="3519724"/>
            <a:ext cx="1925682" cy="369332"/>
          </a:xfrm>
          <a:prstGeom prst="rect">
            <a:avLst/>
          </a:prstGeom>
          <a:noFill/>
        </p:spPr>
        <p:txBody>
          <a:bodyPr wrap="square" rtlCol="0">
            <a:spAutoFit/>
          </a:bodyPr>
          <a:lstStyle/>
          <a:p>
            <a:r>
              <a:rPr lang="en-US" dirty="0" smtClean="0"/>
              <a:t>Auto scaling group</a:t>
            </a:r>
            <a:endParaRPr lang="en-US" dirty="0"/>
          </a:p>
        </p:txBody>
      </p:sp>
      <p:sp>
        <p:nvSpPr>
          <p:cNvPr id="14" name="TextBox 13"/>
          <p:cNvSpPr txBox="1"/>
          <p:nvPr/>
        </p:nvSpPr>
        <p:spPr>
          <a:xfrm>
            <a:off x="8665572" y="3519487"/>
            <a:ext cx="1958340" cy="369332"/>
          </a:xfrm>
          <a:prstGeom prst="rect">
            <a:avLst/>
          </a:prstGeom>
          <a:noFill/>
        </p:spPr>
        <p:txBody>
          <a:bodyPr wrap="square" rtlCol="0">
            <a:spAutoFit/>
          </a:bodyPr>
          <a:lstStyle/>
          <a:p>
            <a:r>
              <a:rPr lang="en-US" dirty="0" smtClean="0"/>
              <a:t>Secrets manager</a:t>
            </a:r>
            <a:endParaRPr lang="en-US" dirty="0"/>
          </a:p>
        </p:txBody>
      </p:sp>
      <p:sp>
        <p:nvSpPr>
          <p:cNvPr id="15" name="TextBox 14"/>
          <p:cNvSpPr txBox="1"/>
          <p:nvPr/>
        </p:nvSpPr>
        <p:spPr>
          <a:xfrm>
            <a:off x="698861" y="6035412"/>
            <a:ext cx="2000659" cy="646331"/>
          </a:xfrm>
          <a:prstGeom prst="rect">
            <a:avLst/>
          </a:prstGeom>
          <a:noFill/>
        </p:spPr>
        <p:txBody>
          <a:bodyPr wrap="square" rtlCol="0">
            <a:spAutoFit/>
          </a:bodyPr>
          <a:lstStyle/>
          <a:p>
            <a:r>
              <a:rPr lang="en-US" dirty="0" smtClean="0"/>
              <a:t>Application load balancer</a:t>
            </a:r>
            <a:endParaRPr lang="en-US" dirty="0"/>
          </a:p>
        </p:txBody>
      </p:sp>
      <p:sp>
        <p:nvSpPr>
          <p:cNvPr id="16" name="TextBox 15"/>
          <p:cNvSpPr txBox="1"/>
          <p:nvPr/>
        </p:nvSpPr>
        <p:spPr>
          <a:xfrm>
            <a:off x="3837552" y="6209211"/>
            <a:ext cx="2136528" cy="369332"/>
          </a:xfrm>
          <a:prstGeom prst="rect">
            <a:avLst/>
          </a:prstGeom>
          <a:noFill/>
        </p:spPr>
        <p:txBody>
          <a:bodyPr wrap="square" rtlCol="0">
            <a:spAutoFit/>
          </a:bodyPr>
          <a:lstStyle/>
          <a:p>
            <a:r>
              <a:rPr lang="en-US" dirty="0" smtClean="0"/>
              <a:t>             VPC</a:t>
            </a:r>
            <a:endParaRPr lang="en-US" dirty="0"/>
          </a:p>
        </p:txBody>
      </p:sp>
      <p:sp>
        <p:nvSpPr>
          <p:cNvPr id="17" name="TextBox 16"/>
          <p:cNvSpPr txBox="1"/>
          <p:nvPr/>
        </p:nvSpPr>
        <p:spPr>
          <a:xfrm>
            <a:off x="7019109" y="6209211"/>
            <a:ext cx="1577339" cy="369332"/>
          </a:xfrm>
          <a:prstGeom prst="rect">
            <a:avLst/>
          </a:prstGeom>
          <a:noFill/>
        </p:spPr>
        <p:txBody>
          <a:bodyPr wrap="square" rtlCol="0">
            <a:spAutoFit/>
          </a:bodyPr>
          <a:lstStyle/>
          <a:p>
            <a:r>
              <a:rPr lang="en-US" dirty="0" smtClean="0"/>
              <a:t>Aws Cloud 9</a:t>
            </a:r>
            <a:endParaRPr lang="en-US" dirty="0"/>
          </a:p>
        </p:txBody>
      </p:sp>
    </p:spTree>
    <p:extLst>
      <p:ext uri="{BB962C8B-B14F-4D97-AF65-F5344CB8AC3E}">
        <p14:creationId xmlns:p14="http://schemas.microsoft.com/office/powerpoint/2010/main" val="17210661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Aws resources icons [RDS]</a:t>
            </a:r>
            <a:endParaRPr lang="en-US" dirty="0"/>
          </a:p>
        </p:txBody>
      </p:sp>
      <p:sp>
        <p:nvSpPr>
          <p:cNvPr id="9" name="Content Placeholder 8"/>
          <p:cNvSpPr>
            <a:spLocks noGrp="1"/>
          </p:cNvSpPr>
          <p:nvPr>
            <p:ph idx="1"/>
          </p:nvPr>
        </p:nvSpPr>
        <p:spPr/>
        <p:txBody>
          <a:bodyPr/>
          <a:lstStyle/>
          <a:p>
            <a:endParaRPr lang="en-US" dirty="0" smtClean="0"/>
          </a:p>
          <a:p>
            <a:endParaRPr lang="en-US" dirty="0" smtClean="0"/>
          </a:p>
          <a:p>
            <a:pPr marL="0" indent="0">
              <a:buNone/>
            </a:pPr>
            <a:endParaRPr lang="en-US" dirty="0" smtClean="0"/>
          </a:p>
          <a:p>
            <a:endParaRPr lang="en-US" dirty="0" smtClean="0"/>
          </a:p>
          <a:p>
            <a:r>
              <a:rPr lang="en-US" dirty="0" err="1" smtClean="0"/>
              <a:t>Rds</a:t>
            </a:r>
            <a:r>
              <a:rPr lang="en-US" dirty="0" smtClean="0"/>
              <a:t> : is a managed relational database service provided by AWS. It simplifies the setup, operation, and scaling of relational databases in the cloud. With RDS, you can deploy several popular database engines.</a:t>
            </a:r>
          </a:p>
          <a:p>
            <a:endParaRPr lang="en-US" dirty="0" smtClean="0"/>
          </a:p>
          <a:p>
            <a:pPr marL="0" indent="0">
              <a:buNone/>
            </a:pPr>
            <a:endParaRPr lang="en-US"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5286" y="1913936"/>
            <a:ext cx="1491115" cy="1491115"/>
          </a:xfrm>
          <a:prstGeom prst="rect">
            <a:avLst/>
          </a:prstGeom>
        </p:spPr>
      </p:pic>
    </p:spTree>
    <p:extLst>
      <p:ext uri="{BB962C8B-B14F-4D97-AF65-F5344CB8AC3E}">
        <p14:creationId xmlns:p14="http://schemas.microsoft.com/office/powerpoint/2010/main" val="2531819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resources icons [EC2]</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EC2 instance : </a:t>
            </a:r>
            <a:r>
              <a:rPr lang="en-US" dirty="0"/>
              <a:t>Amazon Elastic Compute Cloud (Amazon EC2) provides on-demand, scalable computing capacity in the Amazon Web Services (AWS) Cloud. Using Amazon EC2 reduces hardware costs so you can develop and deploy applications faster. You can use Amazon EC2 to launch as many or as few virtual servers as you </a:t>
            </a:r>
            <a:r>
              <a:rPr lang="en-US" dirty="0" smtClean="0"/>
              <a:t>need.</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690688"/>
            <a:ext cx="1304108" cy="1271415"/>
          </a:xfrm>
          <a:prstGeom prst="rect">
            <a:avLst/>
          </a:prstGeom>
        </p:spPr>
      </p:pic>
    </p:spTree>
    <p:extLst>
      <p:ext uri="{BB962C8B-B14F-4D97-AF65-F5344CB8AC3E}">
        <p14:creationId xmlns:p14="http://schemas.microsoft.com/office/powerpoint/2010/main" val="979513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Aws resources </a:t>
            </a:r>
            <a:r>
              <a:rPr lang="en-US" dirty="0" smtClean="0"/>
              <a:t>icons[secrets manager , LB].</a:t>
            </a:r>
            <a:endParaRPr lang="en-US" dirty="0"/>
          </a:p>
        </p:txBody>
      </p:sp>
      <p:sp>
        <p:nvSpPr>
          <p:cNvPr id="7" name="Content Placeholder 6"/>
          <p:cNvSpPr>
            <a:spLocks noGrp="1"/>
          </p:cNvSpPr>
          <p:nvPr>
            <p:ph idx="1"/>
          </p:nvPr>
        </p:nvSpPr>
        <p:spPr/>
        <p:txBody>
          <a:bodyPr/>
          <a:lstStyle/>
          <a:p>
            <a:endParaRPr lang="en-US" dirty="0" smtClean="0"/>
          </a:p>
          <a:p>
            <a:endParaRPr lang="en-US" dirty="0"/>
          </a:p>
          <a:p>
            <a:r>
              <a:rPr lang="en-US" dirty="0" smtClean="0"/>
              <a:t>AWS Secrets Manager is a fully managed service that helps you securely store, manage, and retrieve sensitive information like database credentials.</a:t>
            </a:r>
          </a:p>
          <a:p>
            <a:endParaRPr lang="en-US" dirty="0"/>
          </a:p>
          <a:p>
            <a:endParaRPr lang="en-US" dirty="0" smtClean="0"/>
          </a:p>
          <a:p>
            <a:r>
              <a:rPr lang="en-US" dirty="0"/>
              <a:t>A</a:t>
            </a:r>
            <a:r>
              <a:rPr lang="en-US" dirty="0" smtClean="0"/>
              <a:t>ws Application load balancer: automatically distributes incoming traffic across multiple targets, such as EC2 instances</a:t>
            </a:r>
          </a:p>
          <a:p>
            <a:pPr marL="0" indent="0">
              <a:buNone/>
            </a:pPr>
            <a:endParaRPr lang="en-US" dirty="0"/>
          </a:p>
        </p:txBody>
      </p:sp>
      <p:pic>
        <p:nvPicPr>
          <p:cNvPr id="8" name="Content Placeholder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5286" y="1825625"/>
            <a:ext cx="1091043" cy="1091043"/>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5286" y="4057738"/>
            <a:ext cx="1182188" cy="978155"/>
          </a:xfrm>
          <a:prstGeom prst="rect">
            <a:avLst/>
          </a:prstGeom>
        </p:spPr>
      </p:pic>
    </p:spTree>
    <p:extLst>
      <p:ext uri="{BB962C8B-B14F-4D97-AF65-F5344CB8AC3E}">
        <p14:creationId xmlns:p14="http://schemas.microsoft.com/office/powerpoint/2010/main" val="119471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365" y="197462"/>
            <a:ext cx="10515600" cy="1325563"/>
          </a:xfrm>
        </p:spPr>
        <p:txBody>
          <a:bodyPr/>
          <a:lstStyle/>
          <a:p>
            <a:r>
              <a:rPr lang="en-US" dirty="0" smtClean="0"/>
              <a:t>Aws resources </a:t>
            </a:r>
            <a:r>
              <a:rPr lang="en-US" dirty="0" smtClean="0"/>
              <a:t>icons [VPC , Cloud9]</a:t>
            </a:r>
            <a:endParaRPr lang="en-US" dirty="0"/>
          </a:p>
        </p:txBody>
      </p:sp>
      <p:sp>
        <p:nvSpPr>
          <p:cNvPr id="3" name="Content Placeholder 2"/>
          <p:cNvSpPr>
            <a:spLocks noGrp="1"/>
          </p:cNvSpPr>
          <p:nvPr>
            <p:ph idx="1"/>
          </p:nvPr>
        </p:nvSpPr>
        <p:spPr>
          <a:xfrm>
            <a:off x="733697" y="1355362"/>
            <a:ext cx="10515600" cy="4351338"/>
          </a:xfrm>
        </p:spPr>
        <p:txBody>
          <a:bodyPr>
            <a:normAutofit fontScale="70000" lnSpcReduction="20000"/>
          </a:bodyPr>
          <a:lstStyle/>
          <a:p>
            <a:endParaRPr lang="en-US" dirty="0" smtClean="0"/>
          </a:p>
          <a:p>
            <a:endParaRPr lang="en-US" dirty="0"/>
          </a:p>
          <a:p>
            <a:endParaRPr lang="en-US" dirty="0" smtClean="0"/>
          </a:p>
          <a:p>
            <a:endParaRPr lang="en-US" dirty="0" smtClean="0"/>
          </a:p>
          <a:p>
            <a:r>
              <a:rPr lang="en-US" dirty="0" smtClean="0"/>
              <a:t>VPC </a:t>
            </a:r>
            <a:r>
              <a:rPr lang="en-US" dirty="0" smtClean="0"/>
              <a:t>: service that allows you to create an isolated network within the AWS cloud, where you can launch and manage AWS resources like EC2 instances, RDS databases.</a:t>
            </a:r>
          </a:p>
          <a:p>
            <a:endParaRPr lang="en-US" dirty="0" smtClean="0"/>
          </a:p>
          <a:p>
            <a:endParaRPr lang="en-US" dirty="0"/>
          </a:p>
          <a:p>
            <a:endParaRPr lang="en-US" dirty="0"/>
          </a:p>
          <a:p>
            <a:r>
              <a:rPr lang="en-US" dirty="0" smtClean="0"/>
              <a:t>cloud-based integrated development environment (IDE) that allows you to write, run, and debug code using just a web browser.</a:t>
            </a:r>
          </a:p>
          <a:p>
            <a:endParaRPr lang="en-US" dirty="0" smtClean="0"/>
          </a:p>
          <a:p>
            <a:pPr marL="0" indent="0">
              <a:buNone/>
            </a:pPr>
            <a:r>
              <a:rPr lang="en-US" dirty="0" smtClean="0"/>
              <a:t>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3365" y="1484676"/>
            <a:ext cx="1331511" cy="119624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365" y="3147288"/>
            <a:ext cx="1149530" cy="1149530"/>
          </a:xfrm>
          <a:prstGeom prst="rect">
            <a:avLst/>
          </a:prstGeom>
        </p:spPr>
      </p:pic>
    </p:spTree>
    <p:extLst>
      <p:ext uri="{BB962C8B-B14F-4D97-AF65-F5344CB8AC3E}">
        <p14:creationId xmlns:p14="http://schemas.microsoft.com/office/powerpoint/2010/main" val="12320504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430</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 </vt:lpstr>
      <vt:lpstr>Bussines Requirements : </vt:lpstr>
      <vt:lpstr>Archeticture : </vt:lpstr>
      <vt:lpstr>                                 Cost</vt:lpstr>
      <vt:lpstr>Aws icons :</vt:lpstr>
      <vt:lpstr> Aws resources icons [RDS]</vt:lpstr>
      <vt:lpstr>Aws resources icons [EC2]</vt:lpstr>
      <vt:lpstr>Aws resources icons[secrets manager , LB].</vt:lpstr>
      <vt:lpstr>Aws resources icons [VPC , Cloud9]</vt:lpstr>
      <vt:lpstr>Cloud9 with loadTest function </vt:lpstr>
      <vt:lpstr>Final Application output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dell</dc:creator>
  <cp:lastModifiedBy>dell</cp:lastModifiedBy>
  <cp:revision>10</cp:revision>
  <dcterms:created xsi:type="dcterms:W3CDTF">2024-10-23T13:44:48Z</dcterms:created>
  <dcterms:modified xsi:type="dcterms:W3CDTF">2024-10-24T10:36:48Z</dcterms:modified>
</cp:coreProperties>
</file>