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8" r:id="rId7"/>
    <p:sldId id="263" r:id="rId8"/>
    <p:sldId id="264" r:id="rId9"/>
    <p:sldId id="265" r:id="rId10"/>
    <p:sldId id="266" r:id="rId11"/>
    <p:sldId id="269" r:id="rId12"/>
    <p:sldId id="270" r:id="rId13"/>
    <p:sldId id="26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15825-EF55-4117-889B-F2D0C24240E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54EF-7A7F-48A2-921A-1818D176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88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6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87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42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20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57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24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3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image" Target="../media/image5.jpeg"/><Relationship Id="rId7" Type="http://schemas.openxmlformats.org/officeDocument/2006/relationships/image" Target="../media/image8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FEAA9-32C5-4D95-9517-25D93910342F}"/>
              </a:ext>
            </a:extLst>
          </p:cNvPr>
          <p:cNvSpPr txBox="1"/>
          <p:nvPr/>
        </p:nvSpPr>
        <p:spPr>
          <a:xfrm>
            <a:off x="6225229" y="1568917"/>
            <a:ext cx="5562875" cy="3059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all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anose="02020400000000000000" pitchFamily="18" charset="-128"/>
                <a:ea typeface="Adobe Fangsong Std R" panose="02020400000000000000" pitchFamily="18" charset="-128"/>
                <a:cs typeface="+mj-cs"/>
              </a:rPr>
              <a:t>Interviewing&amp;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all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anose="02020400000000000000" pitchFamily="18" charset="-128"/>
                <a:ea typeface="Adobe Fangsong Std R" panose="02020400000000000000" pitchFamily="18" charset="-128"/>
                <a:cs typeface="+mj-cs"/>
              </a:rPr>
              <a:t> Selection</a:t>
            </a:r>
            <a:endParaRPr lang="en-US" sz="5400" b="1" kern="1200" cap="all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anose="02020400000000000000" pitchFamily="18" charset="-128"/>
              <a:ea typeface="Adobe Fangsong Std R" panose="02020400000000000000" pitchFamily="18" charset="-128"/>
              <a:cs typeface="+mj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9A57B62-37A2-49B4-86D3-1F6B95A8F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498"/>
          <a:stretch/>
        </p:blipFill>
        <p:spPr>
          <a:xfrm>
            <a:off x="716480" y="557283"/>
            <a:ext cx="5562876" cy="5562876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7F77C-388F-485C-AF53-B2869BEA25D7}"/>
              </a:ext>
            </a:extLst>
          </p:cNvPr>
          <p:cNvSpPr txBox="1"/>
          <p:nvPr/>
        </p:nvSpPr>
        <p:spPr>
          <a:xfrm>
            <a:off x="9645037" y="6087898"/>
            <a:ext cx="326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By : Ziad Saad</a:t>
            </a:r>
          </a:p>
        </p:txBody>
      </p:sp>
    </p:spTree>
    <p:extLst>
      <p:ext uri="{BB962C8B-B14F-4D97-AF65-F5344CB8AC3E}">
        <p14:creationId xmlns:p14="http://schemas.microsoft.com/office/powerpoint/2010/main" val="3373719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260" y="0"/>
            <a:ext cx="117101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BA02C-1FA5-4FB6-9E52-96DAF12FA841}"/>
              </a:ext>
            </a:extLst>
          </p:cNvPr>
          <p:cNvSpPr txBox="1"/>
          <p:nvPr/>
        </p:nvSpPr>
        <p:spPr>
          <a:xfrm>
            <a:off x="1301257" y="944660"/>
            <a:ext cx="7195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</a:rPr>
              <a:t>Interviewers mistakes </a:t>
            </a:r>
            <a:endParaRPr lang="en-US" sz="4800" b="1" kern="1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anose="0205070206050A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F2447-0728-40DB-86EA-9BA05E28C64E}"/>
              </a:ext>
            </a:extLst>
          </p:cNvPr>
          <p:cNvSpPr txBox="1"/>
          <p:nvPr/>
        </p:nvSpPr>
        <p:spPr>
          <a:xfrm>
            <a:off x="742069" y="2281425"/>
            <a:ext cx="719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u="sng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C9DCF-74DE-4191-A7FD-7024847ED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9" t="13572" r="24127" b="9411"/>
          <a:stretch/>
        </p:blipFill>
        <p:spPr>
          <a:xfrm>
            <a:off x="7438947" y="286045"/>
            <a:ext cx="1747467" cy="1704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11B9F-1D20-4BD0-81DF-65CA37C8380A}"/>
              </a:ext>
            </a:extLst>
          </p:cNvPr>
          <p:cNvSpPr txBox="1"/>
          <p:nvPr/>
        </p:nvSpPr>
        <p:spPr>
          <a:xfrm>
            <a:off x="347025" y="2004427"/>
            <a:ext cx="6231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1- Like me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E3684-D5EF-4ABA-A976-C785DAEF629B}"/>
              </a:ext>
            </a:extLst>
          </p:cNvPr>
          <p:cNvSpPr txBox="1"/>
          <p:nvPr/>
        </p:nvSpPr>
        <p:spPr>
          <a:xfrm>
            <a:off x="321215" y="2769516"/>
            <a:ext cx="6282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2- 1</a:t>
            </a:r>
            <a:r>
              <a:rPr lang="en-US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impression</a:t>
            </a:r>
            <a:endParaRPr lang="en-US" sz="18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A05E1-114C-4230-B2DE-BC0F86400A38}"/>
              </a:ext>
            </a:extLst>
          </p:cNvPr>
          <p:cNvSpPr txBox="1"/>
          <p:nvPr/>
        </p:nvSpPr>
        <p:spPr>
          <a:xfrm>
            <a:off x="347025" y="5721746"/>
            <a:ext cx="8505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6- keeping the interviewee asks during the interview</a:t>
            </a:r>
            <a:endParaRPr lang="en-US" sz="2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09B82-3C2C-42D0-8A77-6EF216D5ACFF}"/>
              </a:ext>
            </a:extLst>
          </p:cNvPr>
          <p:cNvSpPr txBox="1"/>
          <p:nvPr/>
        </p:nvSpPr>
        <p:spPr>
          <a:xfrm>
            <a:off x="347025" y="4990945"/>
            <a:ext cx="7366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5- Keeping the interviewee waits for a long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787AD-A3FF-4C28-B355-8DB81A8521DC}"/>
              </a:ext>
            </a:extLst>
          </p:cNvPr>
          <p:cNvSpPr txBox="1"/>
          <p:nvPr/>
        </p:nvSpPr>
        <p:spPr>
          <a:xfrm>
            <a:off x="295405" y="4277913"/>
            <a:ext cx="6282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4- Stereotyping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C94EB6-0AD6-443A-973E-1636BD04854E}"/>
              </a:ext>
            </a:extLst>
          </p:cNvPr>
          <p:cNvSpPr txBox="1"/>
          <p:nvPr/>
        </p:nvSpPr>
        <p:spPr>
          <a:xfrm>
            <a:off x="295405" y="3564881"/>
            <a:ext cx="6282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3- Contract error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42EC8-516A-4E9F-8450-51392E159D8A}"/>
              </a:ext>
            </a:extLst>
          </p:cNvPr>
          <p:cNvSpPr txBox="1"/>
          <p:nvPr/>
        </p:nvSpPr>
        <p:spPr>
          <a:xfrm>
            <a:off x="1224302" y="1373371"/>
            <a:ext cx="762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  <a:cs typeface="Adobe Arabic" panose="02040503050201020203" pitchFamily="18" charset="-78"/>
              </a:rPr>
              <a:t>ـــــــــــــــــــــــــــــــــــــــــــــــــــــــــــــــــــــــــــــــــــــــــــــــــــــــــــــــــــــــــــــــــ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6945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171019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EE0CAA-6F37-4EEB-9184-60CEBBCB6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82" y="906718"/>
            <a:ext cx="9424980" cy="4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10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17101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BA02C-1FA5-4FB6-9E52-96DAF12FA841}"/>
              </a:ext>
            </a:extLst>
          </p:cNvPr>
          <p:cNvSpPr txBox="1"/>
          <p:nvPr/>
        </p:nvSpPr>
        <p:spPr>
          <a:xfrm>
            <a:off x="2571315" y="1870258"/>
            <a:ext cx="779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</a:rPr>
              <a:t>Let’s imagine, How to be rejected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B4890-3423-49C0-ABAD-E3567AA04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61" y="2867283"/>
            <a:ext cx="6259677" cy="31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0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171019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46D16-1E2B-44E9-9F99-7C0CA1927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"/>
          <a:stretch/>
        </p:blipFill>
        <p:spPr>
          <a:xfrm>
            <a:off x="4362941" y="956341"/>
            <a:ext cx="3466118" cy="3313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8EBF6F-9304-445F-8BF5-9D64984E1B67}"/>
              </a:ext>
            </a:extLst>
          </p:cNvPr>
          <p:cNvSpPr txBox="1"/>
          <p:nvPr/>
        </p:nvSpPr>
        <p:spPr>
          <a:xfrm>
            <a:off x="3115766" y="4841278"/>
            <a:ext cx="7665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400" b="1" kern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عندك اي سؤال نفسك فيه يسطا ؟</a:t>
            </a:r>
            <a:endParaRPr lang="en-US" sz="44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5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171019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C080D4-4DA3-490D-9E5A-7285B28E4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05" y="669314"/>
            <a:ext cx="4147698" cy="4147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754B6-5E5F-474A-8A6F-00E4D2CF4062}"/>
              </a:ext>
            </a:extLst>
          </p:cNvPr>
          <p:cNvSpPr txBox="1"/>
          <p:nvPr/>
        </p:nvSpPr>
        <p:spPr>
          <a:xfrm>
            <a:off x="3913090" y="4190497"/>
            <a:ext cx="766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To Simulation</a:t>
            </a:r>
            <a:endParaRPr lang="en-US" sz="5400" b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0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" y="0"/>
            <a:ext cx="11710191" cy="6858000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A05EF39-6206-4D54-812B-9269F083C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4" y="562821"/>
            <a:ext cx="5205893" cy="5205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D6D31-8E97-49C8-9203-24AA514424A9}"/>
              </a:ext>
            </a:extLst>
          </p:cNvPr>
          <p:cNvSpPr txBox="1"/>
          <p:nvPr/>
        </p:nvSpPr>
        <p:spPr>
          <a:xfrm>
            <a:off x="5673969" y="2504049"/>
            <a:ext cx="5988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why do we</a:t>
            </a:r>
          </a:p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recruit employees ?</a:t>
            </a:r>
          </a:p>
        </p:txBody>
      </p:sp>
    </p:spTree>
    <p:extLst>
      <p:ext uri="{BB962C8B-B14F-4D97-AF65-F5344CB8AC3E}">
        <p14:creationId xmlns:p14="http://schemas.microsoft.com/office/powerpoint/2010/main" val="859224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0"/>
            <a:ext cx="117101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8F383-C8D4-415C-A073-100BC5972CDE}"/>
              </a:ext>
            </a:extLst>
          </p:cNvPr>
          <p:cNvSpPr txBox="1"/>
          <p:nvPr/>
        </p:nvSpPr>
        <p:spPr>
          <a:xfrm>
            <a:off x="341133" y="1078905"/>
            <a:ext cx="7339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There are main reasons for recruitment…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4A38A94-2053-42FE-A8B8-59FFFB89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749" y="1165832"/>
            <a:ext cx="4613263" cy="4613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DA6A8-4639-4E0D-ABAE-BFEAA1BAAF42}"/>
              </a:ext>
            </a:extLst>
          </p:cNvPr>
          <p:cNvSpPr txBox="1"/>
          <p:nvPr/>
        </p:nvSpPr>
        <p:spPr>
          <a:xfrm>
            <a:off x="516988" y="2567225"/>
            <a:ext cx="73398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latin typeface="Californian FB" panose="0207040306080B030204" pitchFamily="18" charset="0"/>
              </a:rPr>
              <a:t>Shortage of number</a:t>
            </a:r>
          </a:p>
          <a:p>
            <a:pPr marL="285750" indent="-285750">
              <a:buFontTx/>
              <a:buChar char="-"/>
            </a:pPr>
            <a:endParaRPr lang="en-US" sz="2800" b="1" dirty="0">
              <a:latin typeface="Californian FB" panose="0207040306080B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Californian FB" panose="0207040306080B030204" pitchFamily="18" charset="0"/>
              </a:rPr>
              <a:t>Sharing experience </a:t>
            </a:r>
          </a:p>
          <a:p>
            <a:endParaRPr lang="en-US" sz="2800" b="1" dirty="0">
              <a:latin typeface="Californian FB" panose="0207040306080B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Californian FB" panose="0207040306080B030204" pitchFamily="18" charset="0"/>
              </a:rPr>
              <a:t>Training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49589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" y="0"/>
            <a:ext cx="11710191" cy="6858000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A05EF39-6206-4D54-812B-9269F083C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0" y="716605"/>
            <a:ext cx="5424789" cy="5424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D6D31-8E97-49C8-9203-24AA514424A9}"/>
              </a:ext>
            </a:extLst>
          </p:cNvPr>
          <p:cNvSpPr txBox="1"/>
          <p:nvPr/>
        </p:nvSpPr>
        <p:spPr>
          <a:xfrm>
            <a:off x="4970583" y="2883876"/>
            <a:ext cx="6518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Now, How to recruit  ?</a:t>
            </a:r>
          </a:p>
        </p:txBody>
      </p:sp>
    </p:spTree>
    <p:extLst>
      <p:ext uri="{BB962C8B-B14F-4D97-AF65-F5344CB8AC3E}">
        <p14:creationId xmlns:p14="http://schemas.microsoft.com/office/powerpoint/2010/main" val="219702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19" y="22116"/>
            <a:ext cx="117101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61644-937F-4B54-82AF-19F86D033D07}"/>
              </a:ext>
            </a:extLst>
          </p:cNvPr>
          <p:cNvSpPr txBox="1"/>
          <p:nvPr/>
        </p:nvSpPr>
        <p:spPr>
          <a:xfrm>
            <a:off x="481809" y="485128"/>
            <a:ext cx="8162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Recruitment Steps..</a:t>
            </a:r>
            <a:endParaRPr lang="en-US" sz="3200" u="sng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DEF05-4138-4F9C-9C43-13EDB7679B90}"/>
              </a:ext>
            </a:extLst>
          </p:cNvPr>
          <p:cNvSpPr txBox="1"/>
          <p:nvPr/>
        </p:nvSpPr>
        <p:spPr>
          <a:xfrm>
            <a:off x="1243231" y="1380916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Planning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E4182-1B15-459D-A953-C777B382A936}"/>
              </a:ext>
            </a:extLst>
          </p:cNvPr>
          <p:cNvSpPr txBox="1"/>
          <p:nvPr/>
        </p:nvSpPr>
        <p:spPr>
          <a:xfrm>
            <a:off x="1243231" y="2433611"/>
            <a:ext cx="6147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Forming the application</a:t>
            </a:r>
            <a:endParaRPr lang="en-US" sz="2800" dirty="0">
              <a:latin typeface="Adobe Caslon Pro" panose="0205050205050A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C4258-A841-4F6A-8BA2-8B742B35A1A7}"/>
              </a:ext>
            </a:extLst>
          </p:cNvPr>
          <p:cNvSpPr txBox="1"/>
          <p:nvPr/>
        </p:nvSpPr>
        <p:spPr>
          <a:xfrm>
            <a:off x="1243231" y="3367069"/>
            <a:ext cx="6147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Filter the application form</a:t>
            </a:r>
            <a:endParaRPr lang="en-US" sz="2800" dirty="0">
              <a:latin typeface="Adobe Caslon Pro" panose="0205050205050A0204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D0A5B-F403-4DBC-ABCE-D6901598BE23}"/>
              </a:ext>
            </a:extLst>
          </p:cNvPr>
          <p:cNvSpPr txBox="1"/>
          <p:nvPr/>
        </p:nvSpPr>
        <p:spPr>
          <a:xfrm>
            <a:off x="1243231" y="4312635"/>
            <a:ext cx="6147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Call the accepted people </a:t>
            </a:r>
            <a:endParaRPr lang="en-US" sz="2800" dirty="0">
              <a:latin typeface="Adobe Caslon Pro" panose="0205050205050A0204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C1DD2-6C4A-4BEB-8FD8-D4A0B65DE3A6}"/>
              </a:ext>
            </a:extLst>
          </p:cNvPr>
          <p:cNvSpPr txBox="1"/>
          <p:nvPr/>
        </p:nvSpPr>
        <p:spPr>
          <a:xfrm>
            <a:off x="1243231" y="5236827"/>
            <a:ext cx="6147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Interview them</a:t>
            </a:r>
            <a:endParaRPr lang="en-US" sz="2800" dirty="0">
              <a:latin typeface="Adobe Caslon Pro" panose="0205050205050A0204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BE04B-11CD-4C1A-BE59-97120C1EC9AB}"/>
              </a:ext>
            </a:extLst>
          </p:cNvPr>
          <p:cNvSpPr txBox="1"/>
          <p:nvPr/>
        </p:nvSpPr>
        <p:spPr>
          <a:xfrm>
            <a:off x="1243231" y="6197158"/>
            <a:ext cx="6147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Final selection</a:t>
            </a:r>
            <a:endParaRPr lang="en-US" sz="2800" dirty="0">
              <a:latin typeface="Adobe Caslon Pro" panose="0205050205050A020403" pitchFamily="18" charset="0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F7F93B4-FB0B-4423-8342-0212974BA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27" y="1893186"/>
            <a:ext cx="1227722" cy="12526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5E683A4A-48F9-4DF9-8A48-B9EAC943CC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7"/>
          <a:stretch/>
        </p:blipFill>
        <p:spPr>
          <a:xfrm>
            <a:off x="5069334" y="1114183"/>
            <a:ext cx="1093755" cy="1067080"/>
          </a:xfrm>
          <a:prstGeom prst="rect">
            <a:avLst/>
          </a:prstGeom>
        </p:spPr>
      </p:pic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96A26E6C-9528-49EC-812F-EB7371612A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4" b="15945"/>
          <a:stretch/>
        </p:blipFill>
        <p:spPr>
          <a:xfrm>
            <a:off x="6606780" y="3145813"/>
            <a:ext cx="1565227" cy="912703"/>
          </a:xfrm>
          <a:prstGeom prst="rect">
            <a:avLst/>
          </a:prstGeom>
        </p:spPr>
      </p:pic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59D7F9FE-6E73-4BD5-A6F2-51FA9BC0BA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80" y="4723927"/>
            <a:ext cx="1393509" cy="1311462"/>
          </a:xfrm>
          <a:prstGeom prst="rect">
            <a:avLst/>
          </a:prstGeom>
        </p:spPr>
      </p:pic>
      <p:pic>
        <p:nvPicPr>
          <p:cNvPr id="28" name="Picture 27" descr="A picture containing plate&#10;&#10;Description automatically generated">
            <a:extLst>
              <a:ext uri="{FF2B5EF4-FFF2-40B4-BE49-F238E27FC236}">
                <a16:creationId xmlns:a16="http://schemas.microsoft.com/office/drawing/2014/main" id="{E7FFEECE-65E9-47E9-BE01-F23A225E8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27" y="4020408"/>
            <a:ext cx="978065" cy="892300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AB69D8-B345-4BF1-86AF-FC3457F78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34" y="5609516"/>
            <a:ext cx="1227722" cy="12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54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171019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445AE6-F373-4D21-9DE8-17B9292B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31" y="899159"/>
            <a:ext cx="5610738" cy="55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10191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5727C-7E7A-4102-8F32-EAAFF01A8721}"/>
              </a:ext>
            </a:extLst>
          </p:cNvPr>
          <p:cNvSpPr txBox="1"/>
          <p:nvPr/>
        </p:nvSpPr>
        <p:spPr>
          <a:xfrm>
            <a:off x="481808" y="670037"/>
            <a:ext cx="7998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What are the types of interviews ?</a:t>
            </a:r>
            <a:endParaRPr lang="en-US" sz="3200" u="sng" dirty="0">
              <a:solidFill>
                <a:schemeClr val="accent2">
                  <a:lumMod val="50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F135-5E40-4A1B-A377-F0387806F59C}"/>
              </a:ext>
            </a:extLst>
          </p:cNvPr>
          <p:cNvSpPr txBox="1"/>
          <p:nvPr/>
        </p:nvSpPr>
        <p:spPr>
          <a:xfrm>
            <a:off x="1470074" y="1452330"/>
            <a:ext cx="719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anose="020B0604020202020204" pitchFamily="34" charset="0"/>
              </a:rPr>
              <a:t>1- </a:t>
            </a:r>
            <a:r>
              <a:rPr lang="en-US" sz="32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B0604020202020204" pitchFamily="18" charset="0"/>
              </a:rPr>
              <a:t>Structured</a:t>
            </a:r>
            <a:endParaRPr lang="en-US" sz="3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Nova" panose="020B0604020202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39027-131B-4286-A5E4-2F5C779A4365}"/>
              </a:ext>
            </a:extLst>
          </p:cNvPr>
          <p:cNvSpPr txBox="1"/>
          <p:nvPr/>
        </p:nvSpPr>
        <p:spPr>
          <a:xfrm>
            <a:off x="1470074" y="2383976"/>
            <a:ext cx="719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2-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Unstructured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Nova" panose="020605030202050204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B69E6B-EF90-4856-8367-103337EF52E9}"/>
              </a:ext>
            </a:extLst>
          </p:cNvPr>
          <p:cNvSpPr txBox="1"/>
          <p:nvPr/>
        </p:nvSpPr>
        <p:spPr>
          <a:xfrm>
            <a:off x="1470074" y="3372689"/>
            <a:ext cx="719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3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-</a:t>
            </a:r>
            <a:r>
              <a:rPr lang="en-US" sz="32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 Semi-Structured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76299-2ED7-4923-90AE-417863055672}"/>
              </a:ext>
            </a:extLst>
          </p:cNvPr>
          <p:cNvSpPr txBox="1"/>
          <p:nvPr/>
        </p:nvSpPr>
        <p:spPr>
          <a:xfrm>
            <a:off x="1470074" y="4297695"/>
            <a:ext cx="719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4- Traditional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116CC-B65E-45E1-9D66-5FA15F91DBD4}"/>
              </a:ext>
            </a:extLst>
          </p:cNvPr>
          <p:cNvSpPr txBox="1"/>
          <p:nvPr/>
        </p:nvSpPr>
        <p:spPr>
          <a:xfrm>
            <a:off x="1470074" y="5219181"/>
            <a:ext cx="719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5-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27FCC-5326-49AE-A594-7850A00F3E4B}"/>
              </a:ext>
            </a:extLst>
          </p:cNvPr>
          <p:cNvSpPr txBox="1"/>
          <p:nvPr/>
        </p:nvSpPr>
        <p:spPr>
          <a:xfrm>
            <a:off x="1470074" y="6118406"/>
            <a:ext cx="6147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6- Puzzle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BD074-5B08-4103-BD91-C2394431B8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6"/>
          <a:stretch/>
        </p:blipFill>
        <p:spPr>
          <a:xfrm>
            <a:off x="5627793" y="2334871"/>
            <a:ext cx="6075814" cy="26091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03697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9"/>
            <a:ext cx="11710191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5727C-7E7A-4102-8F32-EAAFF01A8721}"/>
              </a:ext>
            </a:extLst>
          </p:cNvPr>
          <p:cNvSpPr txBox="1"/>
          <p:nvPr/>
        </p:nvSpPr>
        <p:spPr>
          <a:xfrm>
            <a:off x="481808" y="670037"/>
            <a:ext cx="7998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What are the types of interviews ?</a:t>
            </a:r>
            <a:endParaRPr lang="en-US" sz="3200" u="sng" dirty="0">
              <a:solidFill>
                <a:schemeClr val="accent2">
                  <a:lumMod val="50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F135-5E40-4A1B-A377-F0387806F59C}"/>
              </a:ext>
            </a:extLst>
          </p:cNvPr>
          <p:cNvSpPr txBox="1"/>
          <p:nvPr/>
        </p:nvSpPr>
        <p:spPr>
          <a:xfrm>
            <a:off x="1470074" y="1407412"/>
            <a:ext cx="719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anose="020B0604020202020204" pitchFamily="34" charset="0"/>
              </a:rPr>
              <a:t>7-</a:t>
            </a:r>
            <a:r>
              <a:rPr lang="en-US" sz="36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anose="020B0604020202020204" pitchFamily="34" charset="0"/>
              </a:rPr>
              <a:t> </a:t>
            </a:r>
            <a:r>
              <a:rPr lang="en-US" sz="32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Panel</a:t>
            </a:r>
            <a:r>
              <a:rPr lang="en-US" sz="36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anose="020B0604020202020204" pitchFamily="34" charset="0"/>
              </a:rPr>
              <a:t>	</a:t>
            </a:r>
            <a:endParaRPr lang="en-US" sz="3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Nova" panose="020B0604020202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39027-131B-4286-A5E4-2F5C779A4365}"/>
              </a:ext>
            </a:extLst>
          </p:cNvPr>
          <p:cNvSpPr txBox="1"/>
          <p:nvPr/>
        </p:nvSpPr>
        <p:spPr>
          <a:xfrm>
            <a:off x="1470074" y="2427687"/>
            <a:ext cx="719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8- Online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B69E6B-EF90-4856-8367-103337EF52E9}"/>
              </a:ext>
            </a:extLst>
          </p:cNvPr>
          <p:cNvSpPr txBox="1"/>
          <p:nvPr/>
        </p:nvSpPr>
        <p:spPr>
          <a:xfrm>
            <a:off x="1470074" y="3429000"/>
            <a:ext cx="719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9</a:t>
            </a:r>
            <a:r>
              <a:rPr lang="en-US" sz="32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- Lunch/Dinner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76299-2ED7-4923-90AE-417863055672}"/>
              </a:ext>
            </a:extLst>
          </p:cNvPr>
          <p:cNvSpPr txBox="1"/>
          <p:nvPr/>
        </p:nvSpPr>
        <p:spPr>
          <a:xfrm>
            <a:off x="1470074" y="4359269"/>
            <a:ext cx="719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10</a:t>
            </a:r>
            <a:r>
              <a:rPr lang="en-US" sz="32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- Sequential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116CC-B65E-45E1-9D66-5FA15F91DBD4}"/>
              </a:ext>
            </a:extLst>
          </p:cNvPr>
          <p:cNvSpPr txBox="1"/>
          <p:nvPr/>
        </p:nvSpPr>
        <p:spPr>
          <a:xfrm>
            <a:off x="1470074" y="5262892"/>
            <a:ext cx="719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11- Situational </a:t>
            </a:r>
            <a:endParaRPr lang="en-US" sz="32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Nova" panose="020605030202050204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E2156-D876-46A8-B5B4-9B0F99AA94F6}"/>
              </a:ext>
            </a:extLst>
          </p:cNvPr>
          <p:cNvSpPr txBox="1"/>
          <p:nvPr/>
        </p:nvSpPr>
        <p:spPr>
          <a:xfrm>
            <a:off x="1470074" y="6080687"/>
            <a:ext cx="719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Nova" panose="02060503020205020403" pitchFamily="18" charset="0"/>
              </a:rPr>
              <a:t>12- Phone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76B96-E5EF-4E9B-9DA4-8CD09F955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6"/>
          <a:stretch/>
        </p:blipFill>
        <p:spPr>
          <a:xfrm>
            <a:off x="5627793" y="2334871"/>
            <a:ext cx="6075814" cy="26091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9937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7CD90432-0493-489B-9103-14E678A5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17101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BA02C-1FA5-4FB6-9E52-96DAF12FA841}"/>
              </a:ext>
            </a:extLst>
          </p:cNvPr>
          <p:cNvSpPr txBox="1"/>
          <p:nvPr/>
        </p:nvSpPr>
        <p:spPr>
          <a:xfrm>
            <a:off x="657082" y="521873"/>
            <a:ext cx="10255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  <a:cs typeface="Adobe Arabic" panose="02040503050201020203" pitchFamily="18" charset="-78"/>
              </a:rPr>
              <a:t>Let’s mention the types of interviewees…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550A3-5B75-4E6E-998F-66BE49005014}"/>
              </a:ext>
            </a:extLst>
          </p:cNvPr>
          <p:cNvSpPr txBox="1"/>
          <p:nvPr/>
        </p:nvSpPr>
        <p:spPr>
          <a:xfrm>
            <a:off x="657082" y="793074"/>
            <a:ext cx="762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  <a:cs typeface="Adobe Arabic" panose="02040503050201020203" pitchFamily="18" charset="-78"/>
              </a:rPr>
              <a:t>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ـ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E2C32-59A5-431A-8A21-6696BBEBF862}"/>
              </a:ext>
            </a:extLst>
          </p:cNvPr>
          <p:cNvSpPr txBox="1"/>
          <p:nvPr/>
        </p:nvSpPr>
        <p:spPr>
          <a:xfrm>
            <a:off x="1555656" y="1438088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1- Dramatic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A583-BCCC-4DB4-992D-352C32B5BBC0}"/>
              </a:ext>
            </a:extLst>
          </p:cNvPr>
          <p:cNvSpPr txBox="1"/>
          <p:nvPr/>
        </p:nvSpPr>
        <p:spPr>
          <a:xfrm>
            <a:off x="1555656" y="2311335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2- Dishonest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B37B3-5D45-40E3-A048-2053B13D0FB9}"/>
              </a:ext>
            </a:extLst>
          </p:cNvPr>
          <p:cNvSpPr txBox="1"/>
          <p:nvPr/>
        </p:nvSpPr>
        <p:spPr>
          <a:xfrm>
            <a:off x="1555656" y="5042592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5- Demotivated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C63A3-E4F7-4CC6-B3AF-0529EE08D82F}"/>
              </a:ext>
            </a:extLst>
          </p:cNvPr>
          <p:cNvSpPr txBox="1"/>
          <p:nvPr/>
        </p:nvSpPr>
        <p:spPr>
          <a:xfrm>
            <a:off x="1555656" y="3221754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3- Ego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82B7C-C05D-4FCA-9E8E-BFCF7A7A41E3}"/>
              </a:ext>
            </a:extLst>
          </p:cNvPr>
          <p:cNvSpPr txBox="1"/>
          <p:nvPr/>
        </p:nvSpPr>
        <p:spPr>
          <a:xfrm>
            <a:off x="1555656" y="4132173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4- Sensitive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51021-58D5-4B41-AB65-22B348C791AF}"/>
              </a:ext>
            </a:extLst>
          </p:cNvPr>
          <p:cNvSpPr txBox="1"/>
          <p:nvPr/>
        </p:nvSpPr>
        <p:spPr>
          <a:xfrm>
            <a:off x="1555656" y="5832640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</a:t>
            </a:r>
            <a:r>
              <a:rPr lang="en-US" sz="2000" dirty="0"/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Confident</a:t>
            </a:r>
            <a:r>
              <a:rPr lang="en-US" sz="2000" dirty="0"/>
              <a:t>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8660FCF-956A-488D-BCD9-016C1239E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07" y="2057547"/>
            <a:ext cx="6168367" cy="3362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586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164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Adobe Fangsong Std R</vt:lpstr>
      <vt:lpstr>Abadi</vt:lpstr>
      <vt:lpstr>Adobe Caslon Pro</vt:lpstr>
      <vt:lpstr>Adobe Caslon Pro Bold</vt:lpstr>
      <vt:lpstr>Aharoni</vt:lpstr>
      <vt:lpstr>Arial</vt:lpstr>
      <vt:lpstr>Arial Rounded MT Bold</vt:lpstr>
      <vt:lpstr>Avenir Next LT Pro</vt:lpstr>
      <vt:lpstr>Bahnschrift SemiBold</vt:lpstr>
      <vt:lpstr>Berlin Sans FB</vt:lpstr>
      <vt:lpstr>Calibri</vt:lpstr>
      <vt:lpstr>Californian FB</vt:lpstr>
      <vt:lpstr>Comic Sans MS</vt:lpstr>
      <vt:lpstr>Euphemia</vt:lpstr>
      <vt:lpstr>Rockwell Nova</vt:lpstr>
      <vt:lpstr>ShapesVTI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Ziad</dc:creator>
  <cp:lastModifiedBy>Ziad</cp:lastModifiedBy>
  <cp:revision>19</cp:revision>
  <dcterms:created xsi:type="dcterms:W3CDTF">2020-10-16T15:21:01Z</dcterms:created>
  <dcterms:modified xsi:type="dcterms:W3CDTF">2020-10-17T00:43:08Z</dcterms:modified>
</cp:coreProperties>
</file>