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15"/>
  </p:notesMasterIdLst>
  <p:sldIdLst>
    <p:sldId id="256" r:id="rId2"/>
    <p:sldId id="258" r:id="rId3"/>
    <p:sldId id="268" r:id="rId4"/>
    <p:sldId id="260" r:id="rId5"/>
    <p:sldId id="257" r:id="rId6"/>
    <p:sldId id="267" r:id="rId7"/>
    <p:sldId id="269" r:id="rId8"/>
    <p:sldId id="273" r:id="rId9"/>
    <p:sldId id="274" r:id="rId10"/>
    <p:sldId id="271" r:id="rId11"/>
    <p:sldId id="279" r:id="rId12"/>
    <p:sldId id="278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53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AF73BD4-0B03-4489-9A05-E71A104C4512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8D1E476-8E69-4309-BFB7-E9880441980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62705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1E476-8E69-4309-BFB7-E98804419804}" type="slidenum">
              <a:rPr lang="ar-EG" smtClean="0"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44619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1E476-8E69-4309-BFB7-E98804419804}" type="slidenum">
              <a:rPr lang="ar-EG" smtClean="0"/>
              <a:t>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75458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1E476-8E69-4309-BFB7-E98804419804}" type="slidenum">
              <a:rPr lang="ar-EG" smtClean="0"/>
              <a:t>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6189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1E476-8E69-4309-BFB7-E98804419804}" type="slidenum">
              <a:rPr lang="ar-EG" smtClean="0"/>
              <a:t>12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77361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1E476-8E69-4309-BFB7-E98804419804}" type="slidenum">
              <a:rPr lang="ar-EG" smtClean="0"/>
              <a:t>13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5205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63D2-23F1-49DC-9AFB-5F7EF48104A7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637D-8CD0-42FD-9986-14E7F1BA226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3739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63D2-23F1-49DC-9AFB-5F7EF48104A7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637D-8CD0-42FD-9986-14E7F1BA226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9879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63D2-23F1-49DC-9AFB-5F7EF48104A7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637D-8CD0-42FD-9986-14E7F1BA226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64724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46D0-27D0-BDE1-2EDE-597945AB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FEEF5-7630-8B41-BF8B-A090AF15E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ACF9-CAB0-C516-5BCC-1ACF1080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63D2-23F1-49DC-9AFB-5F7EF48104A7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34DF-2466-27B5-6C07-0877559C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9C2F8-4F80-D38E-ACDB-51B81CC0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637D-8CD0-42FD-9986-14E7F1BA226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63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63D2-23F1-49DC-9AFB-5F7EF48104A7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637D-8CD0-42FD-9986-14E7F1BA226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1987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63D2-23F1-49DC-9AFB-5F7EF48104A7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637D-8CD0-42FD-9986-14E7F1BA226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7757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63D2-23F1-49DC-9AFB-5F7EF48104A7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637D-8CD0-42FD-9986-14E7F1BA226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6578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63D2-23F1-49DC-9AFB-5F7EF48104A7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637D-8CD0-42FD-9986-14E7F1BA226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219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63D2-23F1-49DC-9AFB-5F7EF48104A7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637D-8CD0-42FD-9986-14E7F1BA226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4730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63D2-23F1-49DC-9AFB-5F7EF48104A7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637D-8CD0-42FD-9986-14E7F1BA226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0369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63D2-23F1-49DC-9AFB-5F7EF48104A7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637D-8CD0-42FD-9986-14E7F1BA226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5109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63D2-23F1-49DC-9AFB-5F7EF48104A7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2637D-8CD0-42FD-9986-14E7F1BA226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3742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D63D2-23F1-49DC-9AFB-5F7EF48104A7}" type="datetimeFigureOut">
              <a:rPr lang="ar-EG" smtClean="0"/>
              <a:t>12/04/1446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2637D-8CD0-42FD-9986-14E7F1BA226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84496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3546D-D29A-69A7-C27E-1B972091A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44" y="71054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9600" b="1" dirty="0">
                <a:solidFill>
                  <a:srgbClr val="42A5F6"/>
                </a:solidFill>
                <a:latin typeface="SachsenwaldW04-Light" panose="03020302030608030805" pitchFamily="66" charset="0"/>
              </a:rPr>
              <a:t>FLU</a:t>
            </a:r>
            <a:r>
              <a:rPr lang="en-US" sz="9600" b="1" dirty="0">
                <a:solidFill>
                  <a:srgbClr val="0E47A1"/>
                </a:solidFill>
                <a:latin typeface="SachsenwaldW04-Light" panose="03020302030608030805" pitchFamily="66" charset="0"/>
              </a:rPr>
              <a:t>TT</a:t>
            </a:r>
            <a:r>
              <a:rPr lang="en-US" sz="9600" b="1" dirty="0">
                <a:solidFill>
                  <a:srgbClr val="42A5F6"/>
                </a:solidFill>
                <a:latin typeface="SachsenwaldW04-Light" panose="03020302030608030805" pitchFamily="66" charset="0"/>
              </a:rPr>
              <a:t>ER</a:t>
            </a:r>
            <a:br>
              <a:rPr lang="en-US" sz="4400" b="1" dirty="0"/>
            </a:br>
            <a:br>
              <a:rPr lang="en-US" sz="4400" dirty="0"/>
            </a:br>
            <a:endParaRPr lang="en-US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64AE6-341F-64BF-0E91-9A59417D87B6}"/>
              </a:ext>
            </a:extLst>
          </p:cNvPr>
          <p:cNvSpPr txBox="1"/>
          <p:nvPr/>
        </p:nvSpPr>
        <p:spPr>
          <a:xfrm>
            <a:off x="643467" y="4718884"/>
            <a:ext cx="4620584" cy="77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z="2400" b="1" spc="10" dirty="0"/>
              <a:t>Write once, run everywhere</a:t>
            </a:r>
            <a:endParaRPr lang="en-US" sz="2400" spc="10" dirty="0"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146F420F-BA57-6AED-A7C8-4ABEC7A30C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"/>
          <a:stretch/>
        </p:blipFill>
        <p:spPr>
          <a:xfrm>
            <a:off x="6416209" y="618247"/>
            <a:ext cx="4620584" cy="5314281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6" name="Picture 5" descr="A blue and yellow line drawing of a brain&#10;&#10;Description automatically generated">
            <a:extLst>
              <a:ext uri="{FF2B5EF4-FFF2-40B4-BE49-F238E27FC236}">
                <a16:creationId xmlns:a16="http://schemas.microsoft.com/office/drawing/2014/main" id="{2217433C-21B3-2E33-9D1B-CD5437748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432" y="127031"/>
            <a:ext cx="1683352" cy="143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4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ood human figure">
            <a:extLst>
              <a:ext uri="{FF2B5EF4-FFF2-40B4-BE49-F238E27FC236}">
                <a16:creationId xmlns:a16="http://schemas.microsoft.com/office/drawing/2014/main" id="{94BB05EE-118D-92FC-A716-47094A902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249" b="-2"/>
          <a:stretch/>
        </p:blipFill>
        <p:spPr>
          <a:xfrm>
            <a:off x="6488388" y="1750832"/>
            <a:ext cx="4656139" cy="4656139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sp>
        <p:nvSpPr>
          <p:cNvPr id="5" name="عنوان 1">
            <a:extLst>
              <a:ext uri="{FF2B5EF4-FFF2-40B4-BE49-F238E27FC236}">
                <a16:creationId xmlns:a16="http://schemas.microsoft.com/office/drawing/2014/main" id="{7A8CDB2D-A581-76B1-CA23-BD8575A48D91}"/>
              </a:ext>
            </a:extLst>
          </p:cNvPr>
          <p:cNvSpPr txBox="1">
            <a:spLocks/>
          </p:cNvSpPr>
          <p:nvPr/>
        </p:nvSpPr>
        <p:spPr>
          <a:xfrm>
            <a:off x="387988" y="2670181"/>
            <a:ext cx="6375670" cy="1517637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b="1" dirty="0">
                <a:solidFill>
                  <a:schemeClr val="accent3"/>
                </a:solidFill>
                <a:latin typeface="Arial Rounded MT Bold" panose="020F0704030504030204" pitchFamily="34" charset="0"/>
                <a:cs typeface="Courier New"/>
              </a:rPr>
              <a:t>How can I become flu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cs typeface="Courier New"/>
              </a:rPr>
              <a:t>tt</a:t>
            </a:r>
            <a:r>
              <a:rPr lang="en-US" sz="4800" b="1" dirty="0">
                <a:solidFill>
                  <a:schemeClr val="accent3"/>
                </a:solidFill>
                <a:latin typeface="Arial Rounded MT Bold" panose="020F0704030504030204" pitchFamily="34" charset="0"/>
                <a:cs typeface="Courier New"/>
              </a:rPr>
              <a:t>er</a:t>
            </a:r>
            <a:r>
              <a:rPr lang="en-US" sz="4800" b="1" dirty="0">
                <a:solidFill>
                  <a:srgbClr val="223162"/>
                </a:solidFill>
                <a:latin typeface="Arial Rounded MT Bold" panose="020F0704030504030204" pitchFamily="34" charset="0"/>
                <a:cs typeface="Courier New"/>
              </a:rPr>
              <a:t> </a:t>
            </a:r>
            <a:r>
              <a:rPr lang="en-US" sz="4800" b="1" dirty="0">
                <a:solidFill>
                  <a:schemeClr val="accent3"/>
                </a:solidFill>
                <a:latin typeface="Arial Rounded MT Bold" panose="020F0704030504030204" pitchFamily="34" charset="0"/>
                <a:cs typeface="Courier New"/>
              </a:rPr>
              <a:t>dev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cs typeface="Courier New"/>
              </a:rPr>
              <a:t>elo</a:t>
            </a:r>
            <a:r>
              <a:rPr lang="en-US" sz="4800" b="1" dirty="0">
                <a:solidFill>
                  <a:schemeClr val="accent3"/>
                </a:solidFill>
                <a:latin typeface="Arial Rounded MT Bold" panose="020F0704030504030204" pitchFamily="34" charset="0"/>
                <a:cs typeface="Courier New"/>
              </a:rPr>
              <a:t>per</a:t>
            </a:r>
            <a:r>
              <a:rPr lang="en-US" sz="4800" b="1" dirty="0">
                <a:solidFill>
                  <a:srgbClr val="223162"/>
                </a:solidFill>
                <a:latin typeface="Arial Rounded MT Bold" panose="020F0704030504030204" pitchFamily="34" charset="0"/>
                <a:cs typeface="Courier New"/>
              </a:rPr>
              <a:t> </a:t>
            </a:r>
            <a:r>
              <a:rPr lang="en-US" sz="4800" b="1" dirty="0">
                <a:solidFill>
                  <a:schemeClr val="accent1"/>
                </a:solidFill>
                <a:latin typeface="Arial Rounded MT Bold" panose="020F0704030504030204" pitchFamily="34" charset="0"/>
                <a:cs typeface="Courier New"/>
              </a:rPr>
              <a:t>? </a:t>
            </a:r>
          </a:p>
        </p:txBody>
      </p:sp>
      <p:pic>
        <p:nvPicPr>
          <p:cNvPr id="3" name="Picture 2" descr="A blue and yellow line drawing of a brain&#10;&#10;Description automatically generated">
            <a:extLst>
              <a:ext uri="{FF2B5EF4-FFF2-40B4-BE49-F238E27FC236}">
                <a16:creationId xmlns:a16="http://schemas.microsoft.com/office/drawing/2014/main" id="{D80C6564-3C7F-54B3-72C1-CE3A0AC8A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71" y="140090"/>
            <a:ext cx="1683352" cy="143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38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qr code with a logo&#10;&#10;Description automatically generated">
            <a:extLst>
              <a:ext uri="{FF2B5EF4-FFF2-40B4-BE49-F238E27FC236}">
                <a16:creationId xmlns:a16="http://schemas.microsoft.com/office/drawing/2014/main" id="{8B18557C-D1C7-A48F-E426-24ED87B3B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0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suit&#10;&#10;Description automatically generated">
            <a:extLst>
              <a:ext uri="{FF2B5EF4-FFF2-40B4-BE49-F238E27FC236}">
                <a16:creationId xmlns:a16="http://schemas.microsoft.com/office/drawing/2014/main" id="{B5001486-EDFA-8991-4AE5-2EED1DA49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1" y="643467"/>
            <a:ext cx="99041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DB143F-3EA6-A43D-914A-A372C57CE669}"/>
              </a:ext>
            </a:extLst>
          </p:cNvPr>
          <p:cNvSpPr txBox="1"/>
          <p:nvPr/>
        </p:nvSpPr>
        <p:spPr>
          <a:xfrm>
            <a:off x="5683128" y="2439388"/>
            <a:ext cx="5334930" cy="1616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Eng</a:t>
            </a:r>
            <a:r>
              <a:rPr lang="en-US" sz="6000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4000" b="1" dirty="0">
                <a:solidFill>
                  <a:srgbClr val="00B0F0"/>
                </a:solidFill>
                <a:latin typeface="SachsenwaldW04-Light" panose="03020302030608030805" pitchFamily="66" charset="0"/>
                <a:ea typeface="+mj-ea"/>
                <a:cs typeface="+mj-cs"/>
              </a:rPr>
              <a:t>Ziad Salah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00B0F0"/>
                </a:solidFill>
                <a:latin typeface="SachsenwaldW04-Light" panose="03020302030608030805" pitchFamily="66" charset="0"/>
                <a:ea typeface="+mj-ea"/>
                <a:cs typeface="+mj-cs"/>
              </a:rPr>
              <a:t>Flu</a:t>
            </a:r>
            <a:r>
              <a:rPr lang="en-US" sz="4000" b="1" dirty="0">
                <a:solidFill>
                  <a:schemeClr val="accent1"/>
                </a:solidFill>
                <a:latin typeface="SachsenwaldW04-Light" panose="03020302030608030805" pitchFamily="66" charset="0"/>
                <a:ea typeface="+mj-ea"/>
                <a:cs typeface="+mj-cs"/>
              </a:rPr>
              <a:t>tt</a:t>
            </a:r>
            <a:r>
              <a:rPr lang="en-US" sz="4000" b="1" dirty="0">
                <a:solidFill>
                  <a:srgbClr val="00B0F0"/>
                </a:solidFill>
                <a:latin typeface="SachsenwaldW04-Light" panose="03020302030608030805" pitchFamily="66" charset="0"/>
                <a:ea typeface="+mj-ea"/>
                <a:cs typeface="+mj-cs"/>
              </a:rPr>
              <a:t>er</a:t>
            </a:r>
            <a:r>
              <a:rPr lang="en-US" sz="4000" b="1" dirty="0">
                <a:solidFill>
                  <a:srgbClr val="0E47A1"/>
                </a:solidFill>
                <a:latin typeface="SachsenwaldW04-Light" panose="03020302030608030805" pitchFamily="66" charset="0"/>
                <a:ea typeface="+mj-ea"/>
                <a:cs typeface="+mj-cs"/>
              </a:rPr>
              <a:t> </a:t>
            </a:r>
            <a:r>
              <a:rPr lang="en-US" sz="4000" b="1" dirty="0">
                <a:solidFill>
                  <a:srgbClr val="00B0F0"/>
                </a:solidFill>
                <a:latin typeface="SachsenwaldW04-Light" panose="03020302030608030805" pitchFamily="66" charset="0"/>
                <a:ea typeface="+mj-ea"/>
                <a:cs typeface="+mj-cs"/>
              </a:rPr>
              <a:t>dev</a:t>
            </a:r>
            <a:r>
              <a:rPr lang="en-US" sz="4000" b="1" dirty="0">
                <a:solidFill>
                  <a:schemeClr val="accent1"/>
                </a:solidFill>
                <a:latin typeface="SachsenwaldW04-Light" panose="03020302030608030805" pitchFamily="66" charset="0"/>
                <a:ea typeface="+mj-ea"/>
                <a:cs typeface="+mj-cs"/>
              </a:rPr>
              <a:t>elo</a:t>
            </a:r>
            <a:r>
              <a:rPr lang="en-US" sz="4000" b="1" dirty="0">
                <a:solidFill>
                  <a:srgbClr val="00B0F0"/>
                </a:solidFill>
                <a:latin typeface="SachsenwaldW04-Light" panose="03020302030608030805" pitchFamily="66" charset="0"/>
                <a:ea typeface="+mj-ea"/>
                <a:cs typeface="+mj-cs"/>
              </a:rPr>
              <a:t>per</a:t>
            </a:r>
          </a:p>
        </p:txBody>
      </p:sp>
      <p:pic>
        <p:nvPicPr>
          <p:cNvPr id="10" name="Picture 9" descr="A blue and yellow line drawing of a brain&#10;&#10;Description automatically generated">
            <a:extLst>
              <a:ext uri="{FF2B5EF4-FFF2-40B4-BE49-F238E27FC236}">
                <a16:creationId xmlns:a16="http://schemas.microsoft.com/office/drawing/2014/main" id="{CAF4DDD5-1F0B-ED30-621C-63701A49F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697" y="124380"/>
            <a:ext cx="1810372" cy="1539818"/>
          </a:xfrm>
          <a:prstGeom prst="rect">
            <a:avLst/>
          </a:prstGeom>
        </p:spPr>
      </p:pic>
      <p:pic>
        <p:nvPicPr>
          <p:cNvPr id="2" name="Picture 1" descr="A black background with yellow and blue text&#10;&#10;Description automatically generated">
            <a:extLst>
              <a:ext uri="{FF2B5EF4-FFF2-40B4-BE49-F238E27FC236}">
                <a16:creationId xmlns:a16="http://schemas.microsoft.com/office/drawing/2014/main" id="{93E54F00-48F7-08AD-F85D-1C2D7BBE5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6" y="5045581"/>
            <a:ext cx="5334929" cy="1650494"/>
          </a:xfrm>
          <a:prstGeom prst="rect">
            <a:avLst/>
          </a:prstGeom>
        </p:spPr>
      </p:pic>
      <p:pic>
        <p:nvPicPr>
          <p:cNvPr id="6" name="صورة 6" descr="صورة تحتوي على نص, رسم, ملصق, رسوم متحركة&#10;&#10;تم إنشاء الوصف تلقائياً">
            <a:extLst>
              <a:ext uri="{FF2B5EF4-FFF2-40B4-BE49-F238E27FC236}">
                <a16:creationId xmlns:a16="http://schemas.microsoft.com/office/drawing/2014/main" id="{E3B66B85-10C7-AB17-63A5-293E955A47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1686438" y="1223784"/>
            <a:ext cx="3117817" cy="31178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8077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04FE-021A-2685-CE5A-AF15758C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01738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5200" dirty="0"/>
              <a:t>Mobile Applications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1C2EC-B67F-C11C-C0CF-F6CB17E97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0232" y="4861899"/>
            <a:ext cx="10071536" cy="4483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rtl="0">
              <a:buNone/>
            </a:pPr>
            <a:r>
              <a:rPr lang="en-US" sz="2000" dirty="0"/>
              <a:t>Mobile apps can be categorized into 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4CAB3D-AF8D-C10C-71A0-6D7EE5372A5A}"/>
              </a:ext>
            </a:extLst>
          </p:cNvPr>
          <p:cNvGrpSpPr/>
          <p:nvPr/>
        </p:nvGrpSpPr>
        <p:grpSpPr>
          <a:xfrm>
            <a:off x="2026876" y="1257353"/>
            <a:ext cx="3458367" cy="2381904"/>
            <a:chOff x="3735097" y="21822"/>
            <a:chExt cx="3457633" cy="4149160"/>
          </a:xfrm>
          <a:solidFill>
            <a:schemeClr val="accent4">
              <a:lumMod val="75000"/>
            </a:schemeClr>
          </a:solidFill>
          <a:scene3d>
            <a:camera prst="obliqueBottomLeft"/>
            <a:lightRig rig="balanced" dir="t">
              <a:rot lat="0" lon="0" rev="8700000"/>
            </a:lightRig>
          </a:scene3d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A0734A-B9AC-2F54-1997-3E2079154030}"/>
                </a:ext>
              </a:extLst>
            </p:cNvPr>
            <p:cNvSpPr/>
            <p:nvPr/>
          </p:nvSpPr>
          <p:spPr>
            <a:xfrm>
              <a:off x="3735097" y="21822"/>
              <a:ext cx="3457633" cy="4149160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 prst="divot"/>
            </a:sp3d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3E0285-68B8-0B17-C823-B7DC2861EEA4}"/>
                </a:ext>
              </a:extLst>
            </p:cNvPr>
            <p:cNvSpPr txBox="1"/>
            <p:nvPr/>
          </p:nvSpPr>
          <p:spPr>
            <a:xfrm>
              <a:off x="3735097" y="1681486"/>
              <a:ext cx="3457633" cy="2489496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 prst="divo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1537" tIns="0" rIns="341537" bIns="330200" numCol="1" spcCol="1270" anchor="t" anchorCtr="0">
              <a:noAutofit/>
            </a:bodyPr>
            <a:lstStyle/>
            <a:p>
              <a:pPr defTabSz="130594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2938" kern="1200" cap="all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rPr>
                <a:t>1- Native apps.</a:t>
              </a:r>
              <a:endParaRPr lang="en-US" sz="2600" kern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F982BB-4690-76C7-E66F-CB122F4DEDB0}"/>
              </a:ext>
            </a:extLst>
          </p:cNvPr>
          <p:cNvGrpSpPr/>
          <p:nvPr/>
        </p:nvGrpSpPr>
        <p:grpSpPr>
          <a:xfrm>
            <a:off x="6967371" y="1325882"/>
            <a:ext cx="3558886" cy="2244846"/>
            <a:chOff x="3735097" y="21822"/>
            <a:chExt cx="3457633" cy="4149160"/>
          </a:xfrm>
          <a:solidFill>
            <a:schemeClr val="accent4">
              <a:lumMod val="75000"/>
            </a:schemeClr>
          </a:solidFill>
          <a:scene3d>
            <a:camera prst="obliqueBottomLeft"/>
            <a:lightRig rig="balanced" dir="t">
              <a:rot lat="0" lon="0" rev="8700000"/>
            </a:lightRig>
          </a:scene3d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985F30-6003-23DB-8F66-9E520BF4DA5A}"/>
                </a:ext>
              </a:extLst>
            </p:cNvPr>
            <p:cNvSpPr/>
            <p:nvPr/>
          </p:nvSpPr>
          <p:spPr>
            <a:xfrm>
              <a:off x="3735097" y="21822"/>
              <a:ext cx="3457633" cy="4149160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 prst="divot"/>
            </a:sp3d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ar-EG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561B15-BEC3-4C29-DA89-43C9E2015420}"/>
                </a:ext>
              </a:extLst>
            </p:cNvPr>
            <p:cNvSpPr txBox="1"/>
            <p:nvPr/>
          </p:nvSpPr>
          <p:spPr>
            <a:xfrm>
              <a:off x="3735097" y="1681486"/>
              <a:ext cx="3457633" cy="2489496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 prst="divo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1537" tIns="0" rIns="341537" bIns="330200" numCol="1" spcCol="1270" anchor="t" anchorCtr="0">
              <a:noAutofit/>
            </a:bodyPr>
            <a:lstStyle/>
            <a:p>
              <a:pPr defTabSz="1259713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 cap="all"/>
              </a:pPr>
              <a:r>
                <a:rPr lang="en-US" sz="2834" cap="all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r>
                <a:rPr lang="en-US" sz="2834" kern="1200" cap="all" dirty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rPr>
                <a:t>- Cross-Platform apps.</a:t>
              </a:r>
              <a:endParaRPr lang="en-US" sz="2600" kern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4" name="Picture 3" descr="A blue and yellow line drawing of a brain&#10;&#10;Description automatically generated">
            <a:extLst>
              <a:ext uri="{FF2B5EF4-FFF2-40B4-BE49-F238E27FC236}">
                <a16:creationId xmlns:a16="http://schemas.microsoft.com/office/drawing/2014/main" id="{2BC12935-3957-5578-37AA-68A80962E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781" y="115943"/>
            <a:ext cx="1683352" cy="143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7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A1AD-4298-98F3-8E9C-66ABEEF13756}"/>
              </a:ext>
            </a:extLst>
          </p:cNvPr>
          <p:cNvSpPr txBox="1">
            <a:spLocks/>
          </p:cNvSpPr>
          <p:nvPr/>
        </p:nvSpPr>
        <p:spPr>
          <a:xfrm>
            <a:off x="836712" y="4357431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>
              <a:spcAft>
                <a:spcPts val="600"/>
              </a:spcAft>
            </a:pPr>
            <a:r>
              <a:rPr lang="en-US" sz="5200" dirty="0"/>
              <a:t>Native Mobile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073D7C-1DB5-507B-BF33-0B6AB96C7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9024" r="17106"/>
          <a:stretch/>
        </p:blipFill>
        <p:spPr>
          <a:xfrm>
            <a:off x="1528973" y="1839082"/>
            <a:ext cx="2281028" cy="21518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 descr="A blue and yellow line drawing of a brain&#10;&#10;Description automatically generated">
            <a:extLst>
              <a:ext uri="{FF2B5EF4-FFF2-40B4-BE49-F238E27FC236}">
                <a16:creationId xmlns:a16="http://schemas.microsoft.com/office/drawing/2014/main" id="{7F654B8B-94EE-4829-7E41-079043438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906" y="170655"/>
            <a:ext cx="1683352" cy="1431781"/>
          </a:xfrm>
          <a:prstGeom prst="rect">
            <a:avLst/>
          </a:prstGeom>
        </p:spPr>
      </p:pic>
      <p:pic>
        <p:nvPicPr>
          <p:cNvPr id="8" name="Picture 7" descr="A green robot with two arms&#10;&#10;Description automatically generated">
            <a:extLst>
              <a:ext uri="{FF2B5EF4-FFF2-40B4-BE49-F238E27FC236}">
                <a16:creationId xmlns:a16="http://schemas.microsoft.com/office/drawing/2014/main" id="{83668D44-5AB7-3358-FD63-115E7D3A0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731" y="1839082"/>
            <a:ext cx="2045057" cy="20450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bliqueTopRigh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" name="Picture 9" descr="A grey apple with a bite taken out of it&#10;&#10;Description automatically generated">
            <a:extLst>
              <a:ext uri="{FF2B5EF4-FFF2-40B4-BE49-F238E27FC236}">
                <a16:creationId xmlns:a16="http://schemas.microsoft.com/office/drawing/2014/main" id="{0970B95E-61BA-1538-A159-D2FA78A86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0" r="22638"/>
          <a:stretch/>
        </p:blipFill>
        <p:spPr>
          <a:xfrm>
            <a:off x="5016499" y="1000098"/>
            <a:ext cx="2159001" cy="213936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67635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7496-4964-E654-0CBE-ADDD2491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Cross-Platform Mobile Apps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1B4FA04-AAA1-A608-0EB3-68D12E5E6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5612" y="1323623"/>
            <a:ext cx="3609761" cy="4152000"/>
          </a:xfrm>
          <a:prstGeom prst="rect">
            <a:avLst/>
          </a:prstGeom>
        </p:spPr>
      </p:pic>
      <p:pic>
        <p:nvPicPr>
          <p:cNvPr id="3" name="Picture 2" descr="A blue and yellow line drawing of a brain&#10;&#10;Description automatically generated">
            <a:extLst>
              <a:ext uri="{FF2B5EF4-FFF2-40B4-BE49-F238E27FC236}">
                <a16:creationId xmlns:a16="http://schemas.microsoft.com/office/drawing/2014/main" id="{4743C775-864F-0544-9BD5-C59899783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173" y="172475"/>
            <a:ext cx="1683352" cy="143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7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FBE9-E941-507D-13AC-065FE14F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50" y="1319431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rtl="0">
              <a:spcAft>
                <a:spcPts val="0"/>
              </a:spcAft>
            </a:pPr>
            <a:r>
              <a:rPr lang="en-US" sz="4000" dirty="0">
                <a:effectLst/>
              </a:rPr>
              <a:t>What is Flutter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E2766-45B9-014F-FD08-A5BD9465C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824" y="188346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algn="l" rtl="0">
              <a:spcBef>
                <a:spcPts val="0"/>
              </a:spcBef>
              <a:spcAft>
                <a:spcPts val="600"/>
              </a:spcAft>
            </a:pPr>
            <a:r>
              <a:rPr lang="en-US" sz="2000" b="1" dirty="0">
                <a:effectLst/>
              </a:rPr>
              <a:t>Flutter is an open-source UI software development kit created by Google. It is used to develop cross platform applications from a single codebase for any web browser, Android, iOS, Linux, macOS, and Windows.</a:t>
            </a:r>
            <a:endParaRPr lang="en-US" sz="2000" dirty="0">
              <a:effectLst/>
            </a:endParaRPr>
          </a:p>
        </p:txBody>
      </p:sp>
      <p:pic>
        <p:nvPicPr>
          <p:cNvPr id="4" name="Picture 3" descr="A blue and yellow line drawing of a brain&#10;&#10;Description automatically generated">
            <a:extLst>
              <a:ext uri="{FF2B5EF4-FFF2-40B4-BE49-F238E27FC236}">
                <a16:creationId xmlns:a16="http://schemas.microsoft.com/office/drawing/2014/main" id="{BA60FB36-9DBB-B905-3345-38A01ED73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395" y="83461"/>
            <a:ext cx="1683352" cy="1431781"/>
          </a:xfrm>
          <a:prstGeom prst="rect">
            <a:avLst/>
          </a:prstGeom>
        </p:spPr>
      </p:pic>
      <p:pic>
        <p:nvPicPr>
          <p:cNvPr id="6" name="Picture 5" descr="A blue and black logo&#10;&#10;Description automatically generated">
            <a:extLst>
              <a:ext uri="{FF2B5EF4-FFF2-40B4-BE49-F238E27FC236}">
                <a16:creationId xmlns:a16="http://schemas.microsoft.com/office/drawing/2014/main" id="{412392E5-98E5-7537-CD20-325BBEA75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917" y="1110075"/>
            <a:ext cx="44386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صورة 5" descr="صورة تحتوي على قصاصة فنية, فن الطفل, الرسوم المتحركة, رسوم متحركة&#10;&#10;تم إنشاء الوصف تلقائياً">
            <a:extLst>
              <a:ext uri="{FF2B5EF4-FFF2-40B4-BE49-F238E27FC236}">
                <a16:creationId xmlns:a16="http://schemas.microsoft.com/office/drawing/2014/main" id="{92121452-7DBF-4426-92C9-7398750F2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9" y="1594096"/>
            <a:ext cx="5291666" cy="4444999"/>
          </a:xfrm>
          <a:prstGeom prst="rect">
            <a:avLst/>
          </a:prstGeom>
        </p:spPr>
      </p:pic>
      <p:pic>
        <p:nvPicPr>
          <p:cNvPr id="12" name="صورة 6" descr="صورة تحتوي على قصاصة فنية, فن الطفل, رسوم متحركة, توضيح&#10;&#10;تم إنشاء الوصف تلقائياً">
            <a:extLst>
              <a:ext uri="{FF2B5EF4-FFF2-40B4-BE49-F238E27FC236}">
                <a16:creationId xmlns:a16="http://schemas.microsoft.com/office/drawing/2014/main" id="{775C9FB6-1F95-4D29-86F0-BE56DF136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" r="6753" b="-296"/>
          <a:stretch/>
        </p:blipFill>
        <p:spPr>
          <a:xfrm>
            <a:off x="6256867" y="2133525"/>
            <a:ext cx="5291667" cy="3366139"/>
          </a:xfrm>
          <a:prstGeom prst="rect">
            <a:avLst/>
          </a:prstGeom>
        </p:spPr>
      </p:pic>
      <p:pic>
        <p:nvPicPr>
          <p:cNvPr id="2" name="Picture 1" descr="A blue and yellow line drawing of a brain&#10;&#10;Description automatically generated">
            <a:extLst>
              <a:ext uri="{FF2B5EF4-FFF2-40B4-BE49-F238E27FC236}">
                <a16:creationId xmlns:a16="http://schemas.microsoft.com/office/drawing/2014/main" id="{A27E8E9D-6714-48CF-0261-D8865874BB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898" y="81670"/>
            <a:ext cx="1683352" cy="143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3" descr="صورة تحتوي على قصاصة فنية, توضيح, التصميم&#10;&#10;تم إنشاء الوصف تلقائياً">
            <a:extLst>
              <a:ext uri="{FF2B5EF4-FFF2-40B4-BE49-F238E27FC236}">
                <a16:creationId xmlns:a16="http://schemas.microsoft.com/office/drawing/2014/main" id="{187192F0-7494-4C4F-A28E-65E31CB4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561" y="1738259"/>
            <a:ext cx="2628795" cy="434511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صورة 4" descr="صورة تحتوي على قصاصة فنية, التصميم, توضيح&#10;&#10;تم إنشاء الوصف تلقائياً">
            <a:extLst>
              <a:ext uri="{FF2B5EF4-FFF2-40B4-BE49-F238E27FC236}">
                <a16:creationId xmlns:a16="http://schemas.microsoft.com/office/drawing/2014/main" id="{7C8CC1A8-A60D-4A64-BFEC-0CAC1370D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30" y="1352116"/>
            <a:ext cx="2555664" cy="4604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صورة 5" descr="صورة تحتوي على نص, لقطة شاشة, شعار, الرسومات&#10;&#10;تم إنشاء الوصف تلقائياً">
            <a:extLst>
              <a:ext uri="{FF2B5EF4-FFF2-40B4-BE49-F238E27FC236}">
                <a16:creationId xmlns:a16="http://schemas.microsoft.com/office/drawing/2014/main" id="{CECB0AD1-1D99-4F4D-8D98-8B54CD9DD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496" y="1738259"/>
            <a:ext cx="2588274" cy="44749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" name="Picture 1" descr="A blue and yellow line drawing of a brain&#10;&#10;Description automatically generated">
            <a:extLst>
              <a:ext uri="{FF2B5EF4-FFF2-40B4-BE49-F238E27FC236}">
                <a16:creationId xmlns:a16="http://schemas.microsoft.com/office/drawing/2014/main" id="{A0514409-7DB5-6103-F2AA-D04BF2BC4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094" y="98815"/>
            <a:ext cx="1683352" cy="143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21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صورة 3" descr="صورة تحتوي على قصاصة فنية, التصميم, توضيح&#10;&#10;تم إنشاء الوصف تلقائياً">
            <a:extLst>
              <a:ext uri="{FF2B5EF4-FFF2-40B4-BE49-F238E27FC236}">
                <a16:creationId xmlns:a16="http://schemas.microsoft.com/office/drawing/2014/main" id="{4B7BAB46-B196-4808-895B-E9F3C7B883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" r="245"/>
          <a:stretch/>
        </p:blipFill>
        <p:spPr>
          <a:xfrm>
            <a:off x="1108110" y="514351"/>
            <a:ext cx="9759915" cy="55463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D49F61-FDCE-048B-F0D9-5088A5B8B2CE}"/>
              </a:ext>
            </a:extLst>
          </p:cNvPr>
          <p:cNvSpPr txBox="1"/>
          <p:nvPr/>
        </p:nvSpPr>
        <p:spPr>
          <a:xfrm>
            <a:off x="3785708" y="5672931"/>
            <a:ext cx="4620584" cy="77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z="2400" b="1" spc="10" dirty="0">
                <a:solidFill>
                  <a:schemeClr val="bg1">
                    <a:lumMod val="95000"/>
                  </a:schemeClr>
                </a:solidFill>
              </a:rPr>
              <a:t>Write once, run everywhere</a:t>
            </a:r>
            <a:endParaRPr lang="en-US" sz="2400" spc="1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 descr="A blue and yellow line drawing of a brain&#10;&#10;Description automatically generated">
            <a:extLst>
              <a:ext uri="{FF2B5EF4-FFF2-40B4-BE49-F238E27FC236}">
                <a16:creationId xmlns:a16="http://schemas.microsoft.com/office/drawing/2014/main" id="{44498E0F-58AE-0E95-B018-CBAF5B816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408" y="69453"/>
            <a:ext cx="1683352" cy="143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09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3" descr="صورة تحتوي على الرسومات, لقطة شاشة, رسم بياني, التلون&#10;&#10;تم إنشاء الوصف تلقائياً">
            <a:extLst>
              <a:ext uri="{FF2B5EF4-FFF2-40B4-BE49-F238E27FC236}">
                <a16:creationId xmlns:a16="http://schemas.microsoft.com/office/drawing/2014/main" id="{46146933-1B0A-7A61-6FAB-92510A2BF5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30647" t="32367" r="31738" b="27054"/>
          <a:stretch/>
        </p:blipFill>
        <p:spPr>
          <a:xfrm>
            <a:off x="7881258" y="1936929"/>
            <a:ext cx="3339908" cy="3360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E30D49-9394-812E-1440-3D3126216F45}"/>
              </a:ext>
            </a:extLst>
          </p:cNvPr>
          <p:cNvSpPr txBox="1"/>
          <p:nvPr/>
        </p:nvSpPr>
        <p:spPr>
          <a:xfrm>
            <a:off x="1223545" y="2873829"/>
            <a:ext cx="56235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Arial Rounded MT Bold" panose="020F0704030504030204" pitchFamily="34" charset="0"/>
              </a:rPr>
              <a:t>Flutter with </a:t>
            </a:r>
            <a:r>
              <a:rPr lang="en-US" sz="8000">
                <a:solidFill>
                  <a:srgbClr val="00CDAF"/>
                </a:solidFill>
                <a:latin typeface="Arial Rounded MT Bold" panose="020F0704030504030204" pitchFamily="34" charset="0"/>
              </a:rPr>
              <a:t>D</a:t>
            </a:r>
            <a:r>
              <a:rPr lang="en-US" sz="8000">
                <a:solidFill>
                  <a:srgbClr val="0273BF"/>
                </a:solidFill>
                <a:latin typeface="Arial Rounded MT Bold" panose="020F0704030504030204" pitchFamily="34" charset="0"/>
              </a:rPr>
              <a:t>A</a:t>
            </a:r>
            <a:r>
              <a:rPr lang="en-US" sz="8000">
                <a:solidFill>
                  <a:srgbClr val="00CDAF"/>
                </a:solidFill>
                <a:latin typeface="Arial Rounded MT Bold" panose="020F0704030504030204" pitchFamily="34" charset="0"/>
              </a:rPr>
              <a:t>R</a:t>
            </a:r>
            <a:r>
              <a:rPr lang="en-US" sz="8000">
                <a:solidFill>
                  <a:srgbClr val="0273BF"/>
                </a:solidFill>
                <a:latin typeface="Arial Rounded MT Bold" panose="020F0704030504030204" pitchFamily="34" charset="0"/>
              </a:rPr>
              <a:t>T</a:t>
            </a:r>
            <a:endParaRPr lang="en-US" sz="3600" dirty="0">
              <a:solidFill>
                <a:srgbClr val="0273BF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 descr="A blue and yellow line drawing of a brain&#10;&#10;Description automatically generated">
            <a:extLst>
              <a:ext uri="{FF2B5EF4-FFF2-40B4-BE49-F238E27FC236}">
                <a16:creationId xmlns:a16="http://schemas.microsoft.com/office/drawing/2014/main" id="{7B5970FA-E679-2672-1CB6-5E5FA152F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490" y="128505"/>
            <a:ext cx="1683352" cy="143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72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1118</TotalTime>
  <Words>102</Words>
  <Application>Microsoft Office PowerPoint</Application>
  <PresentationFormat>Widescreen</PresentationFormat>
  <Paragraphs>20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Arial Rounded MT Bold</vt:lpstr>
      <vt:lpstr>Calibri</vt:lpstr>
      <vt:lpstr>Calibri Light</vt:lpstr>
      <vt:lpstr>SachsenwaldW04-Light</vt:lpstr>
      <vt:lpstr>Office 2013 - 2022 Theme</vt:lpstr>
      <vt:lpstr>FLUTTER  </vt:lpstr>
      <vt:lpstr>Mobile Applications Overview</vt:lpstr>
      <vt:lpstr>PowerPoint Presentation</vt:lpstr>
      <vt:lpstr>Cross-Platform Mobile Apps</vt:lpstr>
      <vt:lpstr>What is Flutter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zyad 2600297</dc:creator>
  <cp:lastModifiedBy>zyad 2600297</cp:lastModifiedBy>
  <cp:revision>17</cp:revision>
  <dcterms:created xsi:type="dcterms:W3CDTF">2024-10-11T09:20:57Z</dcterms:created>
  <dcterms:modified xsi:type="dcterms:W3CDTF">2024-10-15T21:57:16Z</dcterms:modified>
</cp:coreProperties>
</file>