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78093" autoAdjust="0"/>
  </p:normalViewPr>
  <p:slideViewPr>
    <p:cSldViewPr snapToGrid="0">
      <p:cViewPr varScale="1">
        <p:scale>
          <a:sx n="83" d="100"/>
          <a:sy n="83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1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44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BAE15-C84F-DEF7-DC06-71F6008F8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Parallel Programming</a:t>
            </a:r>
            <a:endParaRPr lang="en-GB" dirty="0"/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0967E6BB-97E8-1586-EAE7-75A8DFD4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0" r="46153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8BC5-00F6-C50C-9175-79ECD6943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90E5-E909-3CA9-0BEB-5732CF51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99" y="744480"/>
            <a:ext cx="10691265" cy="1307592"/>
          </a:xfrm>
        </p:spPr>
        <p:txBody>
          <a:bodyPr/>
          <a:lstStyle/>
          <a:p>
            <a:r>
              <a:rPr lang="en-GB" dirty="0"/>
              <a:t>Thread Communication with Events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EF40E-FBB9-A6B4-D305-31224E289B86}"/>
              </a:ext>
            </a:extLst>
          </p:cNvPr>
          <p:cNvSpPr txBox="1"/>
          <p:nvPr/>
        </p:nvSpPr>
        <p:spPr>
          <a:xfrm>
            <a:off x="906389" y="1550881"/>
            <a:ext cx="10379221" cy="48933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event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wait_for_event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"Waiting for the event to be set"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"Event received, continuing execution"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set_event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Simulate work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"Setting the event"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event.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thread1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wait_for_event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thread2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set_event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thread1.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thread2.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thread1.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thread2.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4951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C0C3-47BA-F68C-5527-C6CD62407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E138-8B00-781C-7124-1A6FFE3C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29208"/>
            <a:ext cx="10691265" cy="1307592"/>
          </a:xfrm>
        </p:spPr>
        <p:txBody>
          <a:bodyPr/>
          <a:lstStyle/>
          <a:p>
            <a:r>
              <a:rPr lang="en-GB" dirty="0"/>
              <a:t>Thread Pools with </a:t>
            </a:r>
            <a:r>
              <a:rPr lang="en-GB" dirty="0" err="1"/>
              <a:t>ThreadpoolExecutor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58689-0A95-5156-4278-53E76AA9B11A}"/>
              </a:ext>
            </a:extLst>
          </p:cNvPr>
          <p:cNvSpPr txBox="1"/>
          <p:nvPr/>
        </p:nvSpPr>
        <p:spPr>
          <a:xfrm>
            <a:off x="832499" y="2308263"/>
            <a:ext cx="10379221" cy="27133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concurrent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futures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ThreadPoolExecutor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"Processing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ThreadPoolExecutor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max_workers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executor: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futures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executor.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future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futures:</a:t>
            </a:r>
          </a:p>
          <a:p>
            <a:pPr>
              <a:lnSpc>
                <a:spcPts val="1725"/>
              </a:lnSpc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future.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8173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4E0DC-ADB9-ED5B-E956-1F0CFEFC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DDDB-0567-BFD9-BFCC-D209BB41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82" y="2773362"/>
            <a:ext cx="3738636" cy="1311275"/>
          </a:xfrm>
        </p:spPr>
        <p:txBody>
          <a:bodyPr/>
          <a:lstStyle/>
          <a:p>
            <a:r>
              <a:rPr lang="en-US" dirty="0"/>
              <a:t>Chapter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02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78623-EE94-E4DE-A78F-52620C77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4822-6FE0-4A4B-07B2-678503B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29208"/>
            <a:ext cx="10691265" cy="1307592"/>
          </a:xfrm>
        </p:spPr>
        <p:txBody>
          <a:bodyPr/>
          <a:lstStyle/>
          <a:p>
            <a:r>
              <a:rPr lang="en-GB" dirty="0"/>
              <a:t>Num of </a:t>
            </a:r>
            <a:r>
              <a:rPr lang="en-GB" dirty="0" err="1"/>
              <a:t>cpus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D784E-E8B7-C5AE-AA68-135B95B6856D}"/>
              </a:ext>
            </a:extLst>
          </p:cNvPr>
          <p:cNvSpPr txBox="1"/>
          <p:nvPr/>
        </p:nvSpPr>
        <p:spPr>
          <a:xfrm>
            <a:off x="750367" y="2677769"/>
            <a:ext cx="10379221" cy="7512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"Number of 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: 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.cpu_count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95874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A2F24-174A-C304-5684-41C2F0C1F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9BFC-E6C4-7CB3-1910-605D861C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29208"/>
            <a:ext cx="10691265" cy="1307592"/>
          </a:xfrm>
        </p:spPr>
        <p:txBody>
          <a:bodyPr/>
          <a:lstStyle/>
          <a:p>
            <a:r>
              <a:rPr lang="en-GB" dirty="0"/>
              <a:t>Parallel square function using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8046D-9E64-BE6A-AE06-25ED0A17F450}"/>
              </a:ext>
            </a:extLst>
          </p:cNvPr>
          <p:cNvSpPr txBox="1"/>
          <p:nvPr/>
        </p:nvSpPr>
        <p:spPr>
          <a:xfrm>
            <a:off x="750367" y="2456096"/>
            <a:ext cx="10379221" cy="249529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.Pool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pool: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results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pool.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(results)</a:t>
            </a:r>
          </a:p>
          <a:p>
            <a:pPr>
              <a:lnSpc>
                <a:spcPts val="1725"/>
              </a:lnSpc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2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0502-1926-2A5F-E232-440F6E8CE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9AA9-4B17-3DC2-EF0A-C040C1D4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929208"/>
            <a:ext cx="10691265" cy="1307592"/>
          </a:xfrm>
        </p:spPr>
        <p:txBody>
          <a:bodyPr/>
          <a:lstStyle/>
          <a:p>
            <a:r>
              <a:rPr lang="en-GB" dirty="0"/>
              <a:t>Queue for inter-process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EE054-7910-AE17-9153-4A5F43973D1F}"/>
              </a:ext>
            </a:extLst>
          </p:cNvPr>
          <p:cNvSpPr txBox="1"/>
          <p:nvPr/>
        </p:nvSpPr>
        <p:spPr>
          <a:xfrm>
            <a:off x="906388" y="1754132"/>
            <a:ext cx="10379221" cy="46753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"Produced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item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"Consumed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queue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p1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(queue,))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p2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(queue,))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p1.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p2.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p1.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p2.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0710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2482F-BA38-4CC7-D918-41F9A2FA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62DF-0670-1BFE-EA19-141FDC21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Shared memory with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13247-2DEE-2285-D192-7D77F49BFA38}"/>
              </a:ext>
            </a:extLst>
          </p:cNvPr>
          <p:cNvSpPr txBox="1"/>
          <p:nvPr/>
        </p:nvSpPr>
        <p:spPr>
          <a:xfrm>
            <a:off x="906388" y="1828023"/>
            <a:ext cx="10379221" cy="38033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Shared Memory with Value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processes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,))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processes: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processes: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"Shared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value: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shared_value.value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72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00FB-A795-5472-28C8-6513F510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44DA-06A7-F952-FFF5-0ED3F1B1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Shared memory with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16DA7-483F-E448-8F21-CBE72254D7DF}"/>
              </a:ext>
            </a:extLst>
          </p:cNvPr>
          <p:cNvSpPr txBox="1"/>
          <p:nvPr/>
        </p:nvSpPr>
        <p:spPr>
          <a:xfrm>
            <a:off x="906388" y="1864968"/>
            <a:ext cx="10379221" cy="38033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processes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process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processes.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(process)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processes: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"Final array:"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shared_array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05298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A923-AD60-2BBA-D837-0160E992A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E32C-A362-762E-134E-DF0D8A68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Synchronization with 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18EBE-CC31-B07B-88B1-BDB766A4971E}"/>
              </a:ext>
            </a:extLst>
          </p:cNvPr>
          <p:cNvSpPr txBox="1"/>
          <p:nvPr/>
        </p:nvSpPr>
        <p:spPr>
          <a:xfrm>
            <a:off x="906388" y="1791077"/>
            <a:ext cx="10379221" cy="42393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lock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.Lock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processes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process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lock))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processes.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(process)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processes: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process.join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"Final value:"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shared_value.value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0264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385FE-C830-43FA-2E81-8A9CF24D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DE71-5260-E1C0-3822-4887C0B2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Process pool executor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64915-2236-9CD0-FBBB-D5B823346E5B}"/>
              </a:ext>
            </a:extLst>
          </p:cNvPr>
          <p:cNvSpPr txBox="1"/>
          <p:nvPr/>
        </p:nvSpPr>
        <p:spPr>
          <a:xfrm>
            <a:off x="906388" y="1791077"/>
            <a:ext cx="10379221" cy="27133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ProcessPoolExecutor</a:t>
            </a:r>
            <a:r>
              <a:rPr lang="en-GB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example 1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concurrent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futures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ProcessPoolExecutor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ProcessPoolExecutor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max_workers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executor: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results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executor.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(results))</a:t>
            </a:r>
          </a:p>
          <a:p>
            <a:pPr>
              <a:lnSpc>
                <a:spcPts val="1725"/>
              </a:lnSpc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DC52-7FBA-69E8-C4EB-0605A96C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82" y="2773362"/>
            <a:ext cx="3738636" cy="1311275"/>
          </a:xfrm>
        </p:spPr>
        <p:txBody>
          <a:bodyPr/>
          <a:lstStyle/>
          <a:p>
            <a:r>
              <a:rPr lang="en-US" dirty="0"/>
              <a:t>Chapter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179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3D7E0-49B7-F636-2A01-8FC6B353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7DF1-3431-AEE5-4A20-9BFB24E9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Process pool executor with sleep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5FD77-2253-A944-7FF7-6E2545DDB0FE}"/>
              </a:ext>
            </a:extLst>
          </p:cNvPr>
          <p:cNvSpPr txBox="1"/>
          <p:nvPr/>
        </p:nvSpPr>
        <p:spPr>
          <a:xfrm>
            <a:off x="906388" y="1791077"/>
            <a:ext cx="10379221" cy="3367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ProcessPoolExecutor</a:t>
            </a:r>
            <a:r>
              <a:rPr lang="en-GB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with sleep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concurrent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futures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ProcessPoolExecutor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"Processing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ProcessPoolExecutor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max_workers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executor: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futures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executor.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future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futures: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"Result:"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future.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4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655EA-26D4-6369-5FC9-8E70F2A57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1EEA-F92E-E257-177B-057DC847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82" y="2773362"/>
            <a:ext cx="3738636" cy="1311275"/>
          </a:xfrm>
        </p:spPr>
        <p:txBody>
          <a:bodyPr/>
          <a:lstStyle/>
          <a:p>
            <a:r>
              <a:rPr lang="en-US" dirty="0"/>
              <a:t>Chapter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34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04A3-A7F4-7E30-6C1A-9AB1EB870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58A3-BD02-1E43-ADD7-24230A4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 err="1"/>
              <a:t>Asyncio</a:t>
            </a:r>
            <a:r>
              <a:rPr lang="en-GB" dirty="0"/>
              <a:t> basic usage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9C70C-12F6-4B3A-A152-7E07F7F89AFF}"/>
              </a:ext>
            </a:extLst>
          </p:cNvPr>
          <p:cNvSpPr txBox="1"/>
          <p:nvPr/>
        </p:nvSpPr>
        <p:spPr>
          <a:xfrm>
            <a:off x="906391" y="2236800"/>
            <a:ext cx="10379221" cy="22772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0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943-4452-361A-B913-EBA0D8C5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DC99-A60E-9C8B-266C-58E5A0B2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Running Multiple Coroutines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AE7A4-0360-5B92-A710-A85F511D514B}"/>
              </a:ext>
            </a:extLst>
          </p:cNvPr>
          <p:cNvSpPr txBox="1"/>
          <p:nvPr/>
        </p:nvSpPr>
        <p:spPr>
          <a:xfrm>
            <a:off x="906391" y="1968946"/>
            <a:ext cx="10379221" cy="38033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make_coffee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"Start making coffee"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"Coffee is ready"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make_toast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"Start making toast"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"Toast is ready"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breakfast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make_coffee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make_toast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breakfast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528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E98D-AD06-8E1D-E58C-211B7789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A206-79F4-5D82-7685-45C20B81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Creating Tasks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8EA46-F130-703F-390B-444BD3907BEC}"/>
              </a:ext>
            </a:extLst>
          </p:cNvPr>
          <p:cNvSpPr txBox="1"/>
          <p:nvPr/>
        </p:nvSpPr>
        <p:spPr>
          <a:xfrm>
            <a:off x="906391" y="1968946"/>
            <a:ext cx="10379221" cy="35853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count_down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: Done!"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task1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create_task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count_down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"Task A"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task2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create_task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count_down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"Task B"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task1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task2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8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3FF28-A62E-5B8C-3E60-495BADC13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E826-42C4-3261-C83C-146ED431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929208"/>
            <a:ext cx="10691265" cy="1307592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asyncio</a:t>
            </a:r>
            <a:r>
              <a:rPr lang="en-GB" dirty="0"/>
              <a:t>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C91AC-896B-8203-4D36-A6BFC7854E42}"/>
              </a:ext>
            </a:extLst>
          </p:cNvPr>
          <p:cNvSpPr txBox="1"/>
          <p:nvPr/>
        </p:nvSpPr>
        <p:spPr>
          <a:xfrm>
            <a:off x="906391" y="1968946"/>
            <a:ext cx="10379221" cy="38033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set_future_result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"Waiting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seconds before setting future..."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.set_result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"Future result set!"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future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create_task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set_future_result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(future,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"Future is done!"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"Waiting for future to complete..."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result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future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"Future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result: 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GB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2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A8A71-033E-9563-1ED8-16F74312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2B34-E40D-EC9F-F988-0087F79D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82" y="2773362"/>
            <a:ext cx="3738636" cy="1311275"/>
          </a:xfrm>
        </p:spPr>
        <p:txBody>
          <a:bodyPr/>
          <a:lstStyle/>
          <a:p>
            <a:r>
              <a:rPr lang="en-US" dirty="0"/>
              <a:t>Chapter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06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3A5-8155-29D8-87AD-E865AD4E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532F-8669-4E19-0569-11DAEDE0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790663"/>
            <a:ext cx="10691265" cy="1307592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GB" dirty="0" err="1"/>
              <a:t>eadlock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FCCAF-7AAA-6EB5-D9CE-1ED3EA5914F6}"/>
              </a:ext>
            </a:extLst>
          </p:cNvPr>
          <p:cNvSpPr txBox="1"/>
          <p:nvPr/>
        </p:nvSpPr>
        <p:spPr>
          <a:xfrm>
            <a:off x="906391" y="1444459"/>
            <a:ext cx="10379221" cy="5329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lock1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.Lock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lock2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.Lock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worker1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lock1: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"Worker 1 got lock1"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lock2: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Potential deadlock here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"Worker 1 completed"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worker2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lock2: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"Worker 2 got lock2"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lock1: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Reverse lock order =&gt; deadlock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"Worker 2 completed"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Start threads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t1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worker1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t2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worker2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t1.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t2.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t1.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t2.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Program hangs here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19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3B330-3C27-FBF7-2A0A-62A8512E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B51F-90B3-0A07-D0C9-C8A42A38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8" y="790663"/>
            <a:ext cx="10691265" cy="1307592"/>
          </a:xfrm>
        </p:spPr>
        <p:txBody>
          <a:bodyPr/>
          <a:lstStyle/>
          <a:p>
            <a:r>
              <a:rPr lang="en-US" dirty="0"/>
              <a:t>profiling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F8730-7B1E-D603-6B42-E7C923357F0A}"/>
              </a:ext>
            </a:extLst>
          </p:cNvPr>
          <p:cNvSpPr txBox="1"/>
          <p:nvPr/>
        </p:nvSpPr>
        <p:spPr>
          <a:xfrm>
            <a:off x="906391" y="1804677"/>
            <a:ext cx="10379221" cy="18412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cProfile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cProfile</a:t>
            </a:r>
            <a:r>
              <a:rPr lang="en-GB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'[square(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) for </a:t>
            </a:r>
            <a:r>
              <a:rPr lang="en-GB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in range(1000000)]'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</a:pPr>
            <a:b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3430-D7F0-3716-C4B8-73AFE390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855" y="3011055"/>
            <a:ext cx="6110290" cy="1052657"/>
          </a:xfrm>
        </p:spPr>
        <p:txBody>
          <a:bodyPr>
            <a:normAutofit/>
          </a:bodyPr>
          <a:lstStyle/>
          <a:p>
            <a:r>
              <a:rPr lang="ar-EG" sz="5400" dirty="0"/>
              <a:t>لا تنسونا من صالح الدعاء </a:t>
            </a:r>
            <a:endParaRPr lang="en-GB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26306-1EDB-BB64-BFD6-DA5B2BEB6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2" y="1635919"/>
            <a:ext cx="10632067" cy="1500187"/>
          </a:xfrm>
        </p:spPr>
        <p:txBody>
          <a:bodyPr>
            <a:normAutofit/>
          </a:bodyPr>
          <a:lstStyle/>
          <a:p>
            <a:pPr algn="r"/>
            <a:r>
              <a:rPr lang="ar-EG" sz="3200" b="1" dirty="0"/>
              <a:t>سُبْحَانَكَ اللَّهُمَّ رَبَّنَا وَبِحَمْدِكَ، نَشْهَدُ أَنْ لَا إِلَٰهَ إِلَّا أَنْتَ، </a:t>
            </a:r>
            <a:r>
              <a:rPr lang="ar-EG" sz="3200" b="1" dirty="0" err="1"/>
              <a:t>نَسْتَغْفِرُكَ</a:t>
            </a:r>
            <a:r>
              <a:rPr lang="ar-EG" sz="3200" b="1" dirty="0"/>
              <a:t> وَنَتُوبُ إِلَيْكَ.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66222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BC6F-565C-0954-AACA-7FB677A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Code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AA782-1A47-F3F2-9F89-1373389F9605}"/>
              </a:ext>
            </a:extLst>
          </p:cNvPr>
          <p:cNvSpPr txBox="1"/>
          <p:nvPr/>
        </p:nvSpPr>
        <p:spPr>
          <a:xfrm>
            <a:off x="800100" y="2046501"/>
            <a:ext cx="8634919" cy="35853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the start time of the process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result of the process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to print the time that process takes to be completed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</a:pP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"Sequential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time: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start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27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86834-02AC-970D-BA41-96718DEE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518" y="5835293"/>
            <a:ext cx="5965190" cy="746854"/>
          </a:xfrm>
        </p:spPr>
        <p:txBody>
          <a:bodyPr>
            <a:normAutofit/>
          </a:bodyPr>
          <a:lstStyle/>
          <a:p>
            <a:r>
              <a:rPr lang="en-US" sz="4000" dirty="0"/>
              <a:t>Thanks</a:t>
            </a:r>
            <a:endParaRPr lang="en-GB" sz="40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BD76FCF-8EEF-5556-BA28-1A4D1526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3E0AD-DB94-7DB9-A35F-5CC6242D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94AD-5AA7-44C5-CD92-3B7B3B2B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35" y="886690"/>
            <a:ext cx="10691265" cy="1307592"/>
          </a:xfrm>
        </p:spPr>
        <p:txBody>
          <a:bodyPr/>
          <a:lstStyle/>
          <a:p>
            <a:r>
              <a:rPr lang="en-US" dirty="0"/>
              <a:t>Threading Code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501EF-907A-6FCA-67FC-79421D6ADFEA}"/>
              </a:ext>
            </a:extLst>
          </p:cNvPr>
          <p:cNvSpPr txBox="1"/>
          <p:nvPr/>
        </p:nvSpPr>
        <p:spPr>
          <a:xfrm>
            <a:off x="817319" y="1857588"/>
            <a:ext cx="10395626" cy="42393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print_numbers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the target function for the thread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print_numbers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to make the thread starts the execution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 tells the main program to wait for the thread to finish before continuing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</a:pP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</a:pPr>
            <a:endParaRPr lang="en-US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</a:pPr>
            <a:r>
              <a:rPr lang="en-GB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"Thread finished"</a:t>
            </a:r>
            <a:r>
              <a:rPr lang="en-GB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E1E4E8"/>
              </a:solidFill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</a:pPr>
            <a:endParaRPr lang="en-GB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50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5846-787B-A0F7-1263-542B786CE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C859-9DD9-2FF8-3720-AF95C72E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99" y="914400"/>
            <a:ext cx="10691265" cy="1307592"/>
          </a:xfrm>
        </p:spPr>
        <p:txBody>
          <a:bodyPr/>
          <a:lstStyle/>
          <a:p>
            <a:r>
              <a:rPr lang="en-US" dirty="0"/>
              <a:t>Multi-processing Code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7B69F-CF03-E73D-E6D5-711734193810}"/>
              </a:ext>
            </a:extLst>
          </p:cNvPr>
          <p:cNvSpPr txBox="1"/>
          <p:nvPr/>
        </p:nvSpPr>
        <p:spPr>
          <a:xfrm>
            <a:off x="934099" y="1922243"/>
            <a:ext cx="10395626" cy="3367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print_numbers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multiprocessing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print_numbers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process.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7729-A085-63F5-6F65-365968C53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EFB6-04BE-BA77-8DC8-6C6A4B5A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99" y="914400"/>
            <a:ext cx="10691265" cy="1307592"/>
          </a:xfrm>
        </p:spPr>
        <p:txBody>
          <a:bodyPr/>
          <a:lstStyle/>
          <a:p>
            <a:r>
              <a:rPr lang="en-GB" dirty="0"/>
              <a:t>GIL Demonstration</a:t>
            </a:r>
            <a:r>
              <a:rPr lang="en-US" dirty="0"/>
              <a:t> Code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8BD2D-E974-10E0-1165-ED8708129DF2}"/>
              </a:ext>
            </a:extLst>
          </p:cNvPr>
          <p:cNvSpPr txBox="1"/>
          <p:nvPr/>
        </p:nvSpPr>
        <p:spPr>
          <a:xfrm>
            <a:off x="1010301" y="1988174"/>
            <a:ext cx="8988357" cy="35853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counter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counter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</a:pP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"Counter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May not be 200000 due to GIL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8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7F7EA-FCC3-CE66-6EFE-24937F9F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D8D8-A91A-739E-177A-76730DED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682" y="2773362"/>
            <a:ext cx="3738636" cy="1311275"/>
          </a:xfrm>
        </p:spPr>
        <p:txBody>
          <a:bodyPr/>
          <a:lstStyle/>
          <a:p>
            <a:r>
              <a:rPr lang="en-US" dirty="0"/>
              <a:t>Chapter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06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852EE-64BF-0D0D-7596-D3B440491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72B7A-8E2F-7B18-614E-CE52C5AF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44" y="846080"/>
            <a:ext cx="10691265" cy="1307592"/>
          </a:xfrm>
        </p:spPr>
        <p:txBody>
          <a:bodyPr/>
          <a:lstStyle/>
          <a:p>
            <a:r>
              <a:rPr lang="en-GB" dirty="0"/>
              <a:t>Thread Synchronization with Locks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F31ED-9477-AF4A-EFB6-6D0674523E22}"/>
              </a:ext>
            </a:extLst>
          </p:cNvPr>
          <p:cNvSpPr txBox="1"/>
          <p:nvPr/>
        </p:nvSpPr>
        <p:spPr>
          <a:xfrm>
            <a:off x="1167319" y="1554546"/>
            <a:ext cx="9952037" cy="445737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counter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lock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.Lock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stime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counter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100000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lock: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    counter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"Counter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"time : 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stime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E1E4E8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3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B34B-2753-7500-D117-7F541F0E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F9C3-EDC3-3CE1-10DA-975778AF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062" y="966153"/>
            <a:ext cx="10691265" cy="1307592"/>
          </a:xfrm>
        </p:spPr>
        <p:txBody>
          <a:bodyPr/>
          <a:lstStyle/>
          <a:p>
            <a:r>
              <a:rPr lang="en-GB" dirty="0"/>
              <a:t>semaphore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25B32-D925-3E41-FBBD-0598041131AC}"/>
              </a:ext>
            </a:extLst>
          </p:cNvPr>
          <p:cNvSpPr txBox="1"/>
          <p:nvPr/>
        </p:nvSpPr>
        <p:spPr>
          <a:xfrm>
            <a:off x="906389" y="1938809"/>
            <a:ext cx="10379221" cy="38033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semaphore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Allow 2 threads at a time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access_resource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semaphore: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current_thread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().name, 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"is accessing the resource"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Simulate work</a:t>
            </a: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threads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access_resource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FFAB7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"Thread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1}</a:t>
            </a:r>
            <a:r>
              <a:rPr lang="en-US" b="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threads.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(thread)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</a:t>
            </a:r>
            <a:r>
              <a:rPr lang="en-US" b="0" dirty="0" err="1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  <a:buNone/>
            </a:pPr>
            <a:b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 </a:t>
            </a:r>
            <a:r>
              <a:rPr lang="en-US" b="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threads:</a:t>
            </a:r>
          </a:p>
          <a:p>
            <a:pPr>
              <a:lnSpc>
                <a:spcPts val="1725"/>
              </a:lnSpc>
              <a:buNone/>
            </a:pP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thread.join</a:t>
            </a:r>
            <a:r>
              <a:rPr lang="en-US" b="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725"/>
              </a:lnSpc>
            </a:pPr>
            <a:endParaRPr lang="en-US" b="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351</TotalTime>
  <Words>2026</Words>
  <Application>Microsoft Office PowerPoint</Application>
  <PresentationFormat>Widescreen</PresentationFormat>
  <Paragraphs>297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Calisto MT</vt:lpstr>
      <vt:lpstr>Consolas</vt:lpstr>
      <vt:lpstr>Univers Condensed</vt:lpstr>
      <vt:lpstr>ChronicleVTI</vt:lpstr>
      <vt:lpstr>Parallel Programming</vt:lpstr>
      <vt:lpstr>Chapter 1</vt:lpstr>
      <vt:lpstr>Sequential Code</vt:lpstr>
      <vt:lpstr>Threading Code</vt:lpstr>
      <vt:lpstr>Multi-processing Code</vt:lpstr>
      <vt:lpstr>GIL Demonstration Code</vt:lpstr>
      <vt:lpstr>Chapter 2</vt:lpstr>
      <vt:lpstr>Thread Synchronization with Locks</vt:lpstr>
      <vt:lpstr>semaphore</vt:lpstr>
      <vt:lpstr>Thread Communication with Events</vt:lpstr>
      <vt:lpstr>Thread Pools with ThreadpoolExecutor</vt:lpstr>
      <vt:lpstr>Chapter 3</vt:lpstr>
      <vt:lpstr>Num of cpus</vt:lpstr>
      <vt:lpstr>Parallel square function using pool</vt:lpstr>
      <vt:lpstr>Queue for inter-process communication</vt:lpstr>
      <vt:lpstr>Shared memory with value</vt:lpstr>
      <vt:lpstr>Shared memory with Array</vt:lpstr>
      <vt:lpstr>Synchronization with lock</vt:lpstr>
      <vt:lpstr>Process pool executor</vt:lpstr>
      <vt:lpstr>Process pool executor with sleep</vt:lpstr>
      <vt:lpstr>Chapter 4</vt:lpstr>
      <vt:lpstr>Asyncio basic usage</vt:lpstr>
      <vt:lpstr>Running Multiple Coroutines</vt:lpstr>
      <vt:lpstr>Creating Tasks</vt:lpstr>
      <vt:lpstr>Using asyncio Future</vt:lpstr>
      <vt:lpstr>Chapter 5</vt:lpstr>
      <vt:lpstr>deadlock</vt:lpstr>
      <vt:lpstr>profiling</vt:lpstr>
      <vt:lpstr>لا تنسونا من صالح الدعاء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zyad 2600297</dc:creator>
  <cp:lastModifiedBy>zyad 2600297</cp:lastModifiedBy>
  <cp:revision>2</cp:revision>
  <dcterms:created xsi:type="dcterms:W3CDTF">2025-05-03T15:59:41Z</dcterms:created>
  <dcterms:modified xsi:type="dcterms:W3CDTF">2025-05-03T21:51:45Z</dcterms:modified>
</cp:coreProperties>
</file>