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9"/>
  </p:notesMasterIdLst>
  <p:sldIdLst>
    <p:sldId id="262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92E"/>
    <a:srgbClr val="B392F0"/>
    <a:srgbClr val="F973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0F9AF7-F960-4B01-BF30-70EB1553D4BB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4057C7-A08F-45AE-82D1-75B653FC42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734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057C7-A08F-45AE-82D1-75B653FC422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926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057C7-A08F-45AE-82D1-75B653FC422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105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96D5-764C-44EF-993D-3C99E865A12A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B285-70BF-4A92-A183-BC4EB85183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2117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96D5-764C-44EF-993D-3C99E865A12A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B285-70BF-4A92-A183-BC4EB85183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9478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96D5-764C-44EF-993D-3C99E865A12A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B285-70BF-4A92-A183-BC4EB85183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715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96D5-764C-44EF-993D-3C99E865A12A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B285-70BF-4A92-A183-BC4EB8518398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8470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96D5-764C-44EF-993D-3C99E865A12A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B285-70BF-4A92-A183-BC4EB85183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5009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96D5-764C-44EF-993D-3C99E865A12A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B285-70BF-4A92-A183-BC4EB85183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54770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96D5-764C-44EF-993D-3C99E865A12A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B285-70BF-4A92-A183-BC4EB85183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96668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96D5-764C-44EF-993D-3C99E865A12A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B285-70BF-4A92-A183-BC4EB85183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34886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96D5-764C-44EF-993D-3C99E865A12A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B285-70BF-4A92-A183-BC4EB85183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7708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96D5-764C-44EF-993D-3C99E865A12A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B285-70BF-4A92-A183-BC4EB85183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122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96D5-764C-44EF-993D-3C99E865A12A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B285-70BF-4A92-A183-BC4EB85183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2198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96D5-764C-44EF-993D-3C99E865A12A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B285-70BF-4A92-A183-BC4EB85183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420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96D5-764C-44EF-993D-3C99E865A12A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B285-70BF-4A92-A183-BC4EB85183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397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96D5-764C-44EF-993D-3C99E865A12A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B285-70BF-4A92-A183-BC4EB85183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497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96D5-764C-44EF-993D-3C99E865A12A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B285-70BF-4A92-A183-BC4EB85183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947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96D5-764C-44EF-993D-3C99E865A12A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B285-70BF-4A92-A183-BC4EB85183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196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96D5-764C-44EF-993D-3C99E865A12A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B285-70BF-4A92-A183-BC4EB85183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546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69796D5-764C-44EF-993D-3C99E865A12A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EFEB285-70BF-4A92-A183-BC4EB85183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57497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  <p:sldLayoutId id="214748379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DA88BFD-8D1B-8964-ADF3-A7C0409F683D}"/>
              </a:ext>
            </a:extLst>
          </p:cNvPr>
          <p:cNvSpPr/>
          <p:nvPr/>
        </p:nvSpPr>
        <p:spPr>
          <a:xfrm>
            <a:off x="596088" y="889000"/>
            <a:ext cx="10922000" cy="5080000"/>
          </a:xfrm>
          <a:prstGeom prst="rect">
            <a:avLst/>
          </a:prstGeom>
          <a:solidFill>
            <a:srgbClr val="1E1E1E"/>
          </a:solidFill>
          <a:ln w="19050" cap="rnd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75AD59-AC2E-90B3-091E-D643B3F8F75E}"/>
              </a:ext>
            </a:extLst>
          </p:cNvPr>
          <p:cNvSpPr txBox="1"/>
          <p:nvPr/>
        </p:nvSpPr>
        <p:spPr>
          <a:xfrm>
            <a:off x="635000" y="1397000"/>
            <a:ext cx="10668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GB" sz="1600">
              <a:solidFill>
                <a:srgbClr val="ADDB67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38D942-E4D3-1D6F-2CD2-409EBEA9A541}"/>
              </a:ext>
            </a:extLst>
          </p:cNvPr>
          <p:cNvSpPr txBox="1"/>
          <p:nvPr/>
        </p:nvSpPr>
        <p:spPr>
          <a:xfrm>
            <a:off x="1612088" y="2243554"/>
            <a:ext cx="8890000" cy="76944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GB" sz="4400" b="1" dirty="0">
                <a:solidFill>
                  <a:srgbClr val="FFFFFF"/>
                </a:solidFill>
                <a:latin typeface="Segoe UI" panose="020B0502040204020203" pitchFamily="34" charset="0"/>
              </a:rPr>
              <a:t>SOLID Principles with Dart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976756-E7F3-5592-CFD3-0810F04FBAD2}"/>
              </a:ext>
            </a:extLst>
          </p:cNvPr>
          <p:cNvSpPr txBox="1"/>
          <p:nvPr/>
        </p:nvSpPr>
        <p:spPr>
          <a:xfrm>
            <a:off x="1524000" y="3621444"/>
            <a:ext cx="88900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GB" sz="2400" dirty="0">
                <a:solidFill>
                  <a:srgbClr val="C8C8C8"/>
                </a:solidFill>
                <a:latin typeface="Segoe UI" panose="020B0502040204020203" pitchFamily="34" charset="0"/>
              </a:rPr>
              <a:t>Designed by Ziad Salah</a:t>
            </a:r>
          </a:p>
        </p:txBody>
      </p:sp>
    </p:spTree>
    <p:extLst>
      <p:ext uri="{BB962C8B-B14F-4D97-AF65-F5344CB8AC3E}">
        <p14:creationId xmlns:p14="http://schemas.microsoft.com/office/powerpoint/2010/main" val="3706119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516A73-FFF6-C205-7A77-B40BE1DFD86E}"/>
              </a:ext>
            </a:extLst>
          </p:cNvPr>
          <p:cNvSpPr txBox="1"/>
          <p:nvPr/>
        </p:nvSpPr>
        <p:spPr>
          <a:xfrm>
            <a:off x="508000" y="381000"/>
            <a:ext cx="10922000" cy="52322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GB" sz="2800" b="1">
                <a:solidFill>
                  <a:srgbClr val="FFFFFF"/>
                </a:solidFill>
                <a:latin typeface="Segoe UI" panose="020B0502040204020203" pitchFamily="34" charset="0"/>
              </a:rPr>
              <a:t>S – Single Responsibility Principle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E1C9C4A-75E7-0EA6-4C74-4CCEBCD7ADC4}"/>
              </a:ext>
            </a:extLst>
          </p:cNvPr>
          <p:cNvSpPr/>
          <p:nvPr/>
        </p:nvSpPr>
        <p:spPr>
          <a:xfrm>
            <a:off x="508000" y="1270000"/>
            <a:ext cx="10922000" cy="5080000"/>
          </a:xfrm>
          <a:prstGeom prst="rect">
            <a:avLst/>
          </a:prstGeom>
          <a:solidFill>
            <a:srgbClr val="1E1E1E"/>
          </a:solidFill>
          <a:ln w="19050" cap="rnd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80FEDB-0840-1E79-7356-504A6387C93E}"/>
              </a:ext>
            </a:extLst>
          </p:cNvPr>
          <p:cNvSpPr txBox="1"/>
          <p:nvPr/>
        </p:nvSpPr>
        <p:spPr>
          <a:xfrm>
            <a:off x="635000" y="1397000"/>
            <a:ext cx="10668000" cy="107721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600" dirty="0">
                <a:solidFill>
                  <a:srgbClr val="ADDB67"/>
                </a:solidFill>
                <a:latin typeface="Consolas" panose="020B0609020204030204" pitchFamily="49" charset="0"/>
              </a:rPr>
              <a:t>Each class should have one reason to change.</a:t>
            </a:r>
          </a:p>
          <a:p>
            <a:endParaRPr lang="en-US" sz="1600" dirty="0">
              <a:solidFill>
                <a:srgbClr val="ADDB67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ADDB67"/>
                </a:solidFill>
                <a:latin typeface="Consolas" panose="020B0609020204030204" pitchFamily="49" charset="0"/>
              </a:rPr>
              <a:t>Dart:</a:t>
            </a:r>
          </a:p>
          <a:p>
            <a:endParaRPr lang="en-US" sz="1600" dirty="0">
              <a:solidFill>
                <a:srgbClr val="ADDB67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CFAC69-8C33-E08C-2826-5BFB10327FA4}"/>
              </a:ext>
            </a:extLst>
          </p:cNvPr>
          <p:cNvSpPr txBox="1"/>
          <p:nvPr/>
        </p:nvSpPr>
        <p:spPr>
          <a:xfrm>
            <a:off x="1267298" y="2413337"/>
            <a:ext cx="6136616" cy="2031325"/>
          </a:xfrm>
          <a:prstGeom prst="rect">
            <a:avLst/>
          </a:prstGeom>
          <a:solidFill>
            <a:srgbClr val="24292E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class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</a:rPr>
              <a:t>ReportGenerator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  String generate() =&gt; 'Report';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class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</a:rPr>
              <a:t>ReportSaver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  void save(String content) =&gt; print('Saving');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3884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6E3A72-DF83-857B-3F4F-EE73CE83DA1A}"/>
              </a:ext>
            </a:extLst>
          </p:cNvPr>
          <p:cNvSpPr txBox="1"/>
          <p:nvPr/>
        </p:nvSpPr>
        <p:spPr>
          <a:xfrm>
            <a:off x="508000" y="381000"/>
            <a:ext cx="10922000" cy="52322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GB" sz="2800" b="1">
                <a:solidFill>
                  <a:srgbClr val="FFFFFF"/>
                </a:solidFill>
                <a:latin typeface="Segoe UI" panose="020B0502040204020203" pitchFamily="34" charset="0"/>
              </a:rPr>
              <a:t>O – Open/Closed Principle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4F3D3C-C42B-4C95-BEB5-A3294B3669D2}"/>
              </a:ext>
            </a:extLst>
          </p:cNvPr>
          <p:cNvSpPr/>
          <p:nvPr/>
        </p:nvSpPr>
        <p:spPr>
          <a:xfrm>
            <a:off x="508000" y="1270000"/>
            <a:ext cx="10922000" cy="5080000"/>
          </a:xfrm>
          <a:prstGeom prst="rect">
            <a:avLst/>
          </a:prstGeom>
          <a:solidFill>
            <a:srgbClr val="1E1E1E"/>
          </a:solidFill>
          <a:ln w="19050" cap="rnd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475E99-B6E6-8E9C-9DC2-75855AE9E5CE}"/>
              </a:ext>
            </a:extLst>
          </p:cNvPr>
          <p:cNvSpPr txBox="1"/>
          <p:nvPr/>
        </p:nvSpPr>
        <p:spPr>
          <a:xfrm>
            <a:off x="635000" y="1397000"/>
            <a:ext cx="10668000" cy="83099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600" dirty="0">
                <a:solidFill>
                  <a:srgbClr val="ADDB67"/>
                </a:solidFill>
                <a:latin typeface="Consolas" panose="020B0609020204030204" pitchFamily="49" charset="0"/>
              </a:rPr>
              <a:t>Classes should be open for extension, closed for modification.</a:t>
            </a:r>
          </a:p>
          <a:p>
            <a:endParaRPr lang="en-US" sz="1600" dirty="0">
              <a:solidFill>
                <a:srgbClr val="ADDB67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ADDB67"/>
                </a:solidFill>
                <a:latin typeface="Consolas" panose="020B0609020204030204" pitchFamily="49" charset="0"/>
              </a:rPr>
              <a:t>Dart: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A4253D-40CA-D0B8-0407-241BBA240BD3}"/>
              </a:ext>
            </a:extLst>
          </p:cNvPr>
          <p:cNvSpPr txBox="1"/>
          <p:nvPr/>
        </p:nvSpPr>
        <p:spPr>
          <a:xfrm>
            <a:off x="1209472" y="2432818"/>
            <a:ext cx="5756704" cy="1754326"/>
          </a:xfrm>
          <a:prstGeom prst="rect">
            <a:avLst/>
          </a:prstGeom>
          <a:solidFill>
            <a:srgbClr val="24292E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abstract class Discount 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  double apply(double price);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class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</a:rPr>
              <a:t>VipDiscount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 implements Discount 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  double apply(double price) =&gt; price * 0.8;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en-GB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25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F21682-9168-6C7D-4E2E-0C1022FB0BB3}"/>
              </a:ext>
            </a:extLst>
          </p:cNvPr>
          <p:cNvSpPr txBox="1"/>
          <p:nvPr/>
        </p:nvSpPr>
        <p:spPr>
          <a:xfrm>
            <a:off x="508000" y="381000"/>
            <a:ext cx="10922000" cy="52322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GB" sz="2800" b="1">
                <a:solidFill>
                  <a:srgbClr val="FFFFFF"/>
                </a:solidFill>
                <a:latin typeface="Segoe UI" panose="020B0502040204020203" pitchFamily="34" charset="0"/>
              </a:rPr>
              <a:t>L – Liskov Substitution Principle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264407-9EF8-D874-48D5-5A3139C0C0AB}"/>
              </a:ext>
            </a:extLst>
          </p:cNvPr>
          <p:cNvSpPr/>
          <p:nvPr/>
        </p:nvSpPr>
        <p:spPr>
          <a:xfrm>
            <a:off x="508000" y="1270000"/>
            <a:ext cx="10922000" cy="5080000"/>
          </a:xfrm>
          <a:prstGeom prst="rect">
            <a:avLst/>
          </a:prstGeom>
          <a:solidFill>
            <a:srgbClr val="1E1E1E"/>
          </a:solidFill>
          <a:ln w="19050" cap="rnd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76AE8D-DB38-59E8-C27B-163DF610F944}"/>
              </a:ext>
            </a:extLst>
          </p:cNvPr>
          <p:cNvSpPr txBox="1"/>
          <p:nvPr/>
        </p:nvSpPr>
        <p:spPr>
          <a:xfrm>
            <a:off x="635000" y="1397000"/>
            <a:ext cx="10668000" cy="83099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GB" sz="1600" dirty="0">
                <a:solidFill>
                  <a:srgbClr val="ADDB67"/>
                </a:solidFill>
                <a:latin typeface="Consolas" panose="020B0609020204030204" pitchFamily="49" charset="0"/>
              </a:rPr>
              <a:t>Subtypes must be substitutable for base types.</a:t>
            </a:r>
          </a:p>
          <a:p>
            <a:endParaRPr lang="en-GB" sz="1600" dirty="0">
              <a:solidFill>
                <a:srgbClr val="ADDB67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ADDB67"/>
                </a:solidFill>
                <a:latin typeface="Consolas" panose="020B0609020204030204" pitchFamily="49" charset="0"/>
              </a:rPr>
              <a:t>Dart: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779A65-1549-457A-FFB8-7EC9E8E253BB}"/>
              </a:ext>
            </a:extLst>
          </p:cNvPr>
          <p:cNvSpPr txBox="1"/>
          <p:nvPr/>
        </p:nvSpPr>
        <p:spPr>
          <a:xfrm>
            <a:off x="1228927" y="2413337"/>
            <a:ext cx="5250155" cy="2031325"/>
          </a:xfrm>
          <a:prstGeom prst="rect">
            <a:avLst/>
          </a:prstGeom>
          <a:solidFill>
            <a:srgbClr val="24292E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2"/>
                </a:solidFill>
                <a:latin typeface="Consolas" panose="020B0609020204030204" pitchFamily="49" charset="0"/>
              </a:rPr>
              <a:t>abstract class Bird {}</a:t>
            </a:r>
          </a:p>
          <a:p>
            <a:r>
              <a:rPr lang="en-GB" dirty="0">
                <a:solidFill>
                  <a:schemeClr val="tx2"/>
                </a:solidFill>
                <a:latin typeface="Consolas" panose="020B0609020204030204" pitchFamily="49" charset="0"/>
              </a:rPr>
              <a:t>abstract class </a:t>
            </a:r>
            <a:r>
              <a:rPr lang="en-GB" dirty="0" err="1">
                <a:solidFill>
                  <a:schemeClr val="tx2"/>
                </a:solidFill>
                <a:latin typeface="Consolas" panose="020B0609020204030204" pitchFamily="49" charset="0"/>
              </a:rPr>
              <a:t>FlyingBird</a:t>
            </a:r>
            <a:r>
              <a:rPr lang="en-GB" dirty="0">
                <a:solidFill>
                  <a:schemeClr val="tx2"/>
                </a:solidFill>
                <a:latin typeface="Consolas" panose="020B0609020204030204" pitchFamily="49" charset="0"/>
              </a:rPr>
              <a:t> extends Bird {</a:t>
            </a:r>
          </a:p>
          <a:p>
            <a:r>
              <a:rPr lang="en-GB" dirty="0">
                <a:solidFill>
                  <a:schemeClr val="tx2"/>
                </a:solidFill>
                <a:latin typeface="Consolas" panose="020B0609020204030204" pitchFamily="49" charset="0"/>
              </a:rPr>
              <a:t>  void fly();</a:t>
            </a:r>
          </a:p>
          <a:p>
            <a:r>
              <a:rPr lang="en-GB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dirty="0">
                <a:solidFill>
                  <a:schemeClr val="tx2"/>
                </a:solidFill>
                <a:latin typeface="Consolas" panose="020B0609020204030204" pitchFamily="49" charset="0"/>
              </a:rPr>
              <a:t>class Sparrow extends </a:t>
            </a:r>
            <a:r>
              <a:rPr lang="en-GB" dirty="0" err="1">
                <a:solidFill>
                  <a:schemeClr val="tx2"/>
                </a:solidFill>
                <a:latin typeface="Consolas" panose="020B0609020204030204" pitchFamily="49" charset="0"/>
              </a:rPr>
              <a:t>FlyingBird</a:t>
            </a:r>
            <a:r>
              <a:rPr lang="en-GB" dirty="0">
                <a:solidFill>
                  <a:schemeClr val="tx2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GB" dirty="0">
                <a:solidFill>
                  <a:schemeClr val="tx2"/>
                </a:solidFill>
                <a:latin typeface="Consolas" panose="020B0609020204030204" pitchFamily="49" charset="0"/>
              </a:rPr>
              <a:t>  void fly() =&gt; print('Flying');</a:t>
            </a:r>
          </a:p>
          <a:p>
            <a:r>
              <a:rPr lang="en-GB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67099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A06A5F-6EE2-632C-4116-10E893AAC9D1}"/>
              </a:ext>
            </a:extLst>
          </p:cNvPr>
          <p:cNvSpPr txBox="1"/>
          <p:nvPr/>
        </p:nvSpPr>
        <p:spPr>
          <a:xfrm>
            <a:off x="508000" y="381000"/>
            <a:ext cx="10922000" cy="52322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GB" sz="2800" b="1">
                <a:solidFill>
                  <a:srgbClr val="FFFFFF"/>
                </a:solidFill>
                <a:latin typeface="Segoe UI" panose="020B0502040204020203" pitchFamily="34" charset="0"/>
              </a:rPr>
              <a:t>I – Interface Segregation Principle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CF84C3-1039-9399-2F93-8B6F6F5A4E9D}"/>
              </a:ext>
            </a:extLst>
          </p:cNvPr>
          <p:cNvSpPr/>
          <p:nvPr/>
        </p:nvSpPr>
        <p:spPr>
          <a:xfrm>
            <a:off x="508000" y="1270000"/>
            <a:ext cx="10922000" cy="5080000"/>
          </a:xfrm>
          <a:prstGeom prst="rect">
            <a:avLst/>
          </a:prstGeom>
          <a:solidFill>
            <a:srgbClr val="1E1E1E"/>
          </a:solidFill>
          <a:ln w="19050" cap="rnd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72B987-612F-B0E2-6FE3-2759261A2457}"/>
              </a:ext>
            </a:extLst>
          </p:cNvPr>
          <p:cNvSpPr txBox="1"/>
          <p:nvPr/>
        </p:nvSpPr>
        <p:spPr>
          <a:xfrm>
            <a:off x="635000" y="1397000"/>
            <a:ext cx="10668000" cy="83099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GB" sz="1600" dirty="0">
                <a:solidFill>
                  <a:srgbClr val="ADDB67"/>
                </a:solidFill>
                <a:latin typeface="Consolas" panose="020B0609020204030204" pitchFamily="49" charset="0"/>
              </a:rPr>
              <a:t>Don't force classes to implement unused interfaces.</a:t>
            </a:r>
          </a:p>
          <a:p>
            <a:endParaRPr lang="en-GB" sz="1600" dirty="0">
              <a:solidFill>
                <a:srgbClr val="ADDB67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ADDB67"/>
                </a:solidFill>
                <a:latin typeface="Consolas" panose="020B0609020204030204" pitchFamily="49" charset="0"/>
              </a:rPr>
              <a:t>Dart: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72395A-5731-8564-E48F-CA0033382FC5}"/>
              </a:ext>
            </a:extLst>
          </p:cNvPr>
          <p:cNvSpPr txBox="1"/>
          <p:nvPr/>
        </p:nvSpPr>
        <p:spPr>
          <a:xfrm>
            <a:off x="1225756" y="2428267"/>
            <a:ext cx="4870244" cy="1477328"/>
          </a:xfrm>
          <a:prstGeom prst="rect">
            <a:avLst/>
          </a:prstGeom>
          <a:solidFill>
            <a:srgbClr val="24292E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2"/>
                </a:solidFill>
                <a:latin typeface="Consolas" panose="020B0609020204030204" pitchFamily="49" charset="0"/>
              </a:rPr>
              <a:t>abstract class </a:t>
            </a:r>
            <a:r>
              <a:rPr lang="en-GB" dirty="0" err="1">
                <a:solidFill>
                  <a:schemeClr val="tx2"/>
                </a:solidFill>
                <a:latin typeface="Consolas" panose="020B0609020204030204" pitchFamily="49" charset="0"/>
              </a:rPr>
              <a:t>IFly</a:t>
            </a:r>
            <a:r>
              <a:rPr lang="en-GB" dirty="0">
                <a:solidFill>
                  <a:schemeClr val="tx2"/>
                </a:solidFill>
                <a:latin typeface="Consolas" panose="020B0609020204030204" pitchFamily="49" charset="0"/>
              </a:rPr>
              <a:t> { void fly(); }</a:t>
            </a:r>
          </a:p>
          <a:p>
            <a:r>
              <a:rPr lang="en-GB" dirty="0">
                <a:solidFill>
                  <a:schemeClr val="tx2"/>
                </a:solidFill>
                <a:latin typeface="Consolas" panose="020B0609020204030204" pitchFamily="49" charset="0"/>
              </a:rPr>
              <a:t>abstract class </a:t>
            </a:r>
            <a:r>
              <a:rPr lang="en-GB" dirty="0" err="1">
                <a:solidFill>
                  <a:schemeClr val="tx2"/>
                </a:solidFill>
                <a:latin typeface="Consolas" panose="020B0609020204030204" pitchFamily="49" charset="0"/>
              </a:rPr>
              <a:t>ISwim</a:t>
            </a:r>
            <a:r>
              <a:rPr lang="en-GB" dirty="0">
                <a:solidFill>
                  <a:schemeClr val="tx2"/>
                </a:solidFill>
                <a:latin typeface="Consolas" panose="020B0609020204030204" pitchFamily="49" charset="0"/>
              </a:rPr>
              <a:t> { void swim(); }</a:t>
            </a:r>
          </a:p>
          <a:p>
            <a:r>
              <a:rPr lang="en-GB" dirty="0">
                <a:solidFill>
                  <a:schemeClr val="tx2"/>
                </a:solidFill>
                <a:latin typeface="Consolas" panose="020B0609020204030204" pitchFamily="49" charset="0"/>
              </a:rPr>
              <a:t>class Fish implements </a:t>
            </a:r>
            <a:r>
              <a:rPr lang="en-GB" dirty="0" err="1">
                <a:solidFill>
                  <a:schemeClr val="tx2"/>
                </a:solidFill>
                <a:latin typeface="Consolas" panose="020B0609020204030204" pitchFamily="49" charset="0"/>
              </a:rPr>
              <a:t>ISwim</a:t>
            </a:r>
            <a:r>
              <a:rPr lang="en-GB" dirty="0">
                <a:solidFill>
                  <a:schemeClr val="tx2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GB" dirty="0">
                <a:solidFill>
                  <a:schemeClr val="tx2"/>
                </a:solidFill>
                <a:latin typeface="Consolas" panose="020B0609020204030204" pitchFamily="49" charset="0"/>
              </a:rPr>
              <a:t>  void swim() =&gt; print('Swimming');</a:t>
            </a:r>
          </a:p>
          <a:p>
            <a:r>
              <a:rPr lang="en-GB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3482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DFFC0B-9FFB-7FD9-A5AD-BA8DAD74C38D}"/>
              </a:ext>
            </a:extLst>
          </p:cNvPr>
          <p:cNvSpPr txBox="1"/>
          <p:nvPr/>
        </p:nvSpPr>
        <p:spPr>
          <a:xfrm>
            <a:off x="508000" y="381000"/>
            <a:ext cx="10922000" cy="52322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GB" sz="2800" b="1">
                <a:solidFill>
                  <a:srgbClr val="FFFFFF"/>
                </a:solidFill>
                <a:latin typeface="Segoe UI" panose="020B0502040204020203" pitchFamily="34" charset="0"/>
              </a:rPr>
              <a:t>D – Dependency Inversion Principle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57E08E-94C6-B914-47FA-0D2040CE49F9}"/>
              </a:ext>
            </a:extLst>
          </p:cNvPr>
          <p:cNvSpPr/>
          <p:nvPr/>
        </p:nvSpPr>
        <p:spPr>
          <a:xfrm>
            <a:off x="508000" y="1270000"/>
            <a:ext cx="10922000" cy="5080000"/>
          </a:xfrm>
          <a:prstGeom prst="rect">
            <a:avLst/>
          </a:prstGeom>
          <a:solidFill>
            <a:srgbClr val="1E1E1E"/>
          </a:solidFill>
          <a:ln w="19050" cap="rnd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74A218-6862-35ED-993A-DB47656E5325}"/>
              </a:ext>
            </a:extLst>
          </p:cNvPr>
          <p:cNvSpPr txBox="1"/>
          <p:nvPr/>
        </p:nvSpPr>
        <p:spPr>
          <a:xfrm>
            <a:off x="635000" y="1397000"/>
            <a:ext cx="10668000" cy="83099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GB" sz="1600" dirty="0">
                <a:solidFill>
                  <a:srgbClr val="ADDB67"/>
                </a:solidFill>
                <a:latin typeface="Consolas" panose="020B0609020204030204" pitchFamily="49" charset="0"/>
              </a:rPr>
              <a:t>Depend on abstractions, not on concrete implementations.</a:t>
            </a:r>
          </a:p>
          <a:p>
            <a:endParaRPr lang="en-GB" sz="1600" dirty="0">
              <a:solidFill>
                <a:srgbClr val="ADDB67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ADDB67"/>
                </a:solidFill>
                <a:latin typeface="Consolas" panose="020B0609020204030204" pitchFamily="49" charset="0"/>
              </a:rPr>
              <a:t>Dart: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026105-A804-0E00-173A-9CBB76385350}"/>
              </a:ext>
            </a:extLst>
          </p:cNvPr>
          <p:cNvSpPr txBox="1"/>
          <p:nvPr/>
        </p:nvSpPr>
        <p:spPr>
          <a:xfrm>
            <a:off x="1264667" y="2378839"/>
            <a:ext cx="5630067" cy="2862322"/>
          </a:xfrm>
          <a:prstGeom prst="rect">
            <a:avLst/>
          </a:prstGeom>
          <a:solidFill>
            <a:srgbClr val="24292E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2"/>
                </a:solidFill>
                <a:latin typeface="Consolas" panose="020B0609020204030204" pitchFamily="49" charset="0"/>
              </a:rPr>
              <a:t>abstract class Database {</a:t>
            </a:r>
          </a:p>
          <a:p>
            <a:r>
              <a:rPr lang="en-GB" dirty="0">
                <a:solidFill>
                  <a:schemeClr val="tx2"/>
                </a:solidFill>
                <a:latin typeface="Consolas" panose="020B0609020204030204" pitchFamily="49" charset="0"/>
              </a:rPr>
              <a:t>  void save(String data);</a:t>
            </a:r>
          </a:p>
          <a:p>
            <a:r>
              <a:rPr lang="en-GB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dirty="0">
                <a:solidFill>
                  <a:schemeClr val="tx2"/>
                </a:solidFill>
                <a:latin typeface="Consolas" panose="020B0609020204030204" pitchFamily="49" charset="0"/>
              </a:rPr>
              <a:t>class </a:t>
            </a:r>
            <a:r>
              <a:rPr lang="en-GB" dirty="0" err="1">
                <a:solidFill>
                  <a:schemeClr val="tx2"/>
                </a:solidFill>
                <a:latin typeface="Consolas" panose="020B0609020204030204" pitchFamily="49" charset="0"/>
              </a:rPr>
              <a:t>FirebaseDB</a:t>
            </a:r>
            <a:r>
              <a:rPr lang="en-GB" dirty="0">
                <a:solidFill>
                  <a:schemeClr val="tx2"/>
                </a:solidFill>
                <a:latin typeface="Consolas" panose="020B0609020204030204" pitchFamily="49" charset="0"/>
              </a:rPr>
              <a:t> implements Database {</a:t>
            </a:r>
          </a:p>
          <a:p>
            <a:r>
              <a:rPr lang="en-GB" dirty="0">
                <a:solidFill>
                  <a:schemeClr val="tx2"/>
                </a:solidFill>
                <a:latin typeface="Consolas" panose="020B0609020204030204" pitchFamily="49" charset="0"/>
              </a:rPr>
              <a:t>  void save(String data) =&gt; print('Saved');</a:t>
            </a:r>
          </a:p>
          <a:p>
            <a:r>
              <a:rPr lang="en-GB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GB" dirty="0">
                <a:solidFill>
                  <a:schemeClr val="tx2"/>
                </a:solidFill>
                <a:latin typeface="Consolas" panose="020B0609020204030204" pitchFamily="49" charset="0"/>
              </a:rPr>
              <a:t>class </a:t>
            </a:r>
            <a:r>
              <a:rPr lang="en-GB" dirty="0" err="1">
                <a:solidFill>
                  <a:schemeClr val="tx2"/>
                </a:solidFill>
                <a:latin typeface="Consolas" panose="020B0609020204030204" pitchFamily="49" charset="0"/>
              </a:rPr>
              <a:t>UserService</a:t>
            </a:r>
            <a:r>
              <a:rPr lang="en-GB" dirty="0">
                <a:solidFill>
                  <a:schemeClr val="tx2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GB" dirty="0">
                <a:solidFill>
                  <a:schemeClr val="tx2"/>
                </a:solidFill>
                <a:latin typeface="Consolas" panose="020B0609020204030204" pitchFamily="49" charset="0"/>
              </a:rPr>
              <a:t>  final Database </a:t>
            </a:r>
            <a:r>
              <a:rPr lang="en-GB" dirty="0" err="1">
                <a:solidFill>
                  <a:schemeClr val="tx2"/>
                </a:solidFill>
                <a:latin typeface="Consolas" panose="020B0609020204030204" pitchFamily="49" charset="0"/>
              </a:rPr>
              <a:t>db</a:t>
            </a:r>
            <a:r>
              <a:rPr lang="en-GB" dirty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dirty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GB" dirty="0" err="1">
                <a:solidFill>
                  <a:schemeClr val="tx2"/>
                </a:solidFill>
                <a:latin typeface="Consolas" panose="020B0609020204030204" pitchFamily="49" charset="0"/>
              </a:rPr>
              <a:t>UserService</a:t>
            </a:r>
            <a:r>
              <a:rPr lang="en-GB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chemeClr val="tx2"/>
                </a:solidFill>
                <a:latin typeface="Consolas" panose="020B0609020204030204" pitchFamily="49" charset="0"/>
              </a:rPr>
              <a:t>this.db</a:t>
            </a:r>
            <a:r>
              <a:rPr lang="en-GB" dirty="0">
                <a:solidFill>
                  <a:schemeClr val="tx2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GB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5266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031F8-8B00-5457-1F4E-5C633AA15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77814"/>
            <a:ext cx="9440034" cy="101705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Thanks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4C6F1788-35BE-17D2-DB36-945150F220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93378" y="1064806"/>
            <a:ext cx="2782808" cy="278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9220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826F61"/>
      </a:accent1>
      <a:accent2>
        <a:srgbClr val="A19C7F"/>
      </a:accent2>
      <a:accent3>
        <a:srgbClr val="9AA489"/>
      </a:accent3>
      <a:accent4>
        <a:srgbClr val="7C938B"/>
      </a:accent4>
      <a:accent5>
        <a:srgbClr val="7C7D92"/>
      </a:accent5>
      <a:accent6>
        <a:srgbClr val="897376"/>
      </a:accent6>
      <a:hlink>
        <a:srgbClr val="D29B73"/>
      </a:hlink>
      <a:folHlink>
        <a:srgbClr val="F4C5A4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FF747C5C-A8E8-4833-9E55-3D08FE4E48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31</TotalTime>
  <Words>256</Words>
  <Application>Microsoft Office PowerPoint</Application>
  <PresentationFormat>Widescreen</PresentationFormat>
  <Paragraphs>59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Calisto MT</vt:lpstr>
      <vt:lpstr>Consolas</vt:lpstr>
      <vt:lpstr>Segoe UI</vt:lpstr>
      <vt:lpstr>Wingdings 2</vt:lpstr>
      <vt:lpstr>Slate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zyad 2600297</dc:creator>
  <cp:lastModifiedBy>zyad 2600297</cp:lastModifiedBy>
  <cp:revision>6</cp:revision>
  <dcterms:created xsi:type="dcterms:W3CDTF">2025-07-04T14:38:33Z</dcterms:created>
  <dcterms:modified xsi:type="dcterms:W3CDTF">2025-07-04T15:10:13Z</dcterms:modified>
</cp:coreProperties>
</file>