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64" r:id="rId13"/>
    <p:sldId id="272" r:id="rId14"/>
    <p:sldId id="273" r:id="rId15"/>
    <p:sldId id="274" r:id="rId16"/>
    <p:sldId id="279" r:id="rId17"/>
    <p:sldId id="280" r:id="rId18"/>
    <p:sldId id="275" r:id="rId19"/>
    <p:sldId id="281" r:id="rId20"/>
    <p:sldId id="282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E05C8-28AD-4D6D-82C7-FFD84F3F7C1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2A218-84DB-487C-80A6-0798A4E5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8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5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6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0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0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20E8-2DF2-4E83-B864-7C8ED05F4152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A9D4A2-3279-4AF5-B37A-A93F52A361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06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87FB-AF0E-4CB6-BDAA-225F3A4C3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89EB-0978-42D1-A6D0-A35ECA4B1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359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7" y="784504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1" y="1845966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66564"/>
              </p:ext>
            </p:extLst>
          </p:nvPr>
        </p:nvGraphicFramePr>
        <p:xfrm>
          <a:off x="780249" y="2635557"/>
          <a:ext cx="707648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1846556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374538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780249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247700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461087" y="2635557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380144" y="2644802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5A2AD-F831-42B4-84FF-D75CF41514CD}"/>
              </a:ext>
            </a:extLst>
          </p:cNvPr>
          <p:cNvCxnSpPr>
            <a:cxnSpLocks/>
          </p:cNvCxnSpPr>
          <p:nvPr/>
        </p:nvCxnSpPr>
        <p:spPr>
          <a:xfrm>
            <a:off x="7856738" y="2635557"/>
            <a:ext cx="0" cy="123761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612560" y="3959731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0                           7                              13                             17                       27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57029"/>
              </p:ext>
            </p:extLst>
          </p:nvPr>
        </p:nvGraphicFramePr>
        <p:xfrm>
          <a:off x="8796989" y="2381060"/>
          <a:ext cx="2592143" cy="192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7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44912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13104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426128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023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(0 + 17 + 13 + 7) / 4 = 9.25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(7 + 27 + 17 + 13) /4 = 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9268287" y="4524048"/>
            <a:ext cx="21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= ST – AT</a:t>
            </a:r>
          </a:p>
        </p:txBody>
      </p:sp>
    </p:spTree>
    <p:extLst>
      <p:ext uri="{BB962C8B-B14F-4D97-AF65-F5344CB8AC3E}">
        <p14:creationId xmlns:p14="http://schemas.microsoft.com/office/powerpoint/2010/main" val="1740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AA9-B1A5-4CC3-ACDE-749662F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6" y="462790"/>
            <a:ext cx="8016536" cy="130386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2- Shortest job first: “ Sjf 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BADB-CBB7-45A4-9040-97B163B0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26" y="1766657"/>
            <a:ext cx="11021548" cy="4363375"/>
          </a:xfrm>
        </p:spPr>
        <p:txBody>
          <a:bodyPr>
            <a:normAutofit/>
          </a:bodyPr>
          <a:lstStyle/>
          <a:p>
            <a:r>
              <a:rPr lang="en-US" sz="2600" dirty="0"/>
              <a:t>In this algorithm, the process that needs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execution </a:t>
            </a:r>
            <a:r>
              <a:rPr lang="en-US" sz="2600" dirty="0"/>
              <a:t>time is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selected first</a:t>
            </a:r>
            <a:r>
              <a:rPr lang="en-US" sz="2600" dirty="0"/>
              <a:t> , </a:t>
            </a:r>
            <a:r>
              <a:rPr lang="en-US" sz="2600" dirty="0">
                <a:highlight>
                  <a:srgbClr val="008080"/>
                </a:highlight>
              </a:rPr>
              <a:t>in another way</a:t>
            </a:r>
            <a:r>
              <a:rPr lang="en-US" sz="2600" dirty="0"/>
              <a:t>, it depends on the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Execution time</a:t>
            </a:r>
            <a:r>
              <a:rPr lang="en-US" sz="2600" dirty="0"/>
              <a:t>.</a:t>
            </a:r>
          </a:p>
          <a:p>
            <a:r>
              <a:rPr lang="en-US" sz="2600" dirty="0"/>
              <a:t>it gives the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lowest average waiting time</a:t>
            </a:r>
            <a:r>
              <a:rPr lang="en-US" sz="2600" dirty="0"/>
              <a:t>.</a:t>
            </a:r>
          </a:p>
          <a:p>
            <a:r>
              <a:rPr lang="en-US" sz="2600" dirty="0"/>
              <a:t>The performance is good for the service of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short operations</a:t>
            </a:r>
            <a:r>
              <a:rPr lang="en-US" sz="2600" dirty="0"/>
              <a:t>.</a:t>
            </a:r>
          </a:p>
          <a:p>
            <a:r>
              <a:rPr lang="en-US" sz="2600" dirty="0">
                <a:solidFill>
                  <a:schemeClr val="tx1"/>
                </a:solidFill>
              </a:rPr>
              <a:t>Has 2 modes:</a:t>
            </a:r>
          </a:p>
          <a:p>
            <a:pPr marL="0" indent="0">
              <a:buNone/>
            </a:pPr>
            <a:r>
              <a:rPr lang="en-US" sz="2600" dirty="0"/>
              <a:t>         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1- Non-Preemptive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 2- Preemptive.  </a:t>
            </a:r>
          </a:p>
        </p:txBody>
      </p:sp>
    </p:spTree>
    <p:extLst>
      <p:ext uri="{BB962C8B-B14F-4D97-AF65-F5344CB8AC3E}">
        <p14:creationId xmlns:p14="http://schemas.microsoft.com/office/powerpoint/2010/main" val="15387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250-4058-4F86-9274-C07F6F65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1" y="196230"/>
            <a:ext cx="7421730" cy="1049235"/>
          </a:xfrm>
          <a:noFill/>
        </p:spPr>
        <p:txBody>
          <a:bodyPr/>
          <a:lstStyle/>
          <a:p>
            <a:r>
              <a:rPr lang="en-US" dirty="0"/>
              <a:t>Non Preemptive:  </a:t>
            </a:r>
            <a:r>
              <a:rPr lang="en-US" dirty="0">
                <a:solidFill>
                  <a:schemeClr val="tx1"/>
                </a:solidFill>
              </a:rPr>
              <a:t>Without “AT”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0EE6-B63F-4404-B06F-589D4B6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1" y="1245465"/>
            <a:ext cx="11754035" cy="4200443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008080"/>
                </a:highlight>
              </a:rPr>
              <a:t>In this mode</a:t>
            </a:r>
            <a:r>
              <a:rPr lang="en-US" sz="2400" dirty="0"/>
              <a:t>: If a process starts in the processor, it will not stop for another process and will complete its execution.</a:t>
            </a:r>
          </a:p>
          <a:p>
            <a:r>
              <a:rPr lang="en-US" sz="2400" dirty="0"/>
              <a:t>The process with </a:t>
            </a:r>
            <a:r>
              <a:rPr lang="en-US" sz="2400" dirty="0">
                <a:solidFill>
                  <a:schemeClr val="accent1"/>
                </a:solidFill>
              </a:rPr>
              <a:t>less “ET” </a:t>
            </a:r>
            <a:r>
              <a:rPr lang="en-US" sz="2400" dirty="0"/>
              <a:t>will be executed first if all process arrives at the same time (</a:t>
            </a:r>
            <a:r>
              <a:rPr lang="en-US" sz="2400" dirty="0">
                <a:solidFill>
                  <a:schemeClr val="accent1"/>
                </a:solidFill>
              </a:rPr>
              <a:t>AT = 0</a:t>
            </a:r>
            <a:r>
              <a:rPr lang="en-US" sz="2400" dirty="0"/>
              <a:t>).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Example :</a:t>
            </a:r>
            <a:r>
              <a:rPr lang="en-US" sz="2400" dirty="0"/>
              <a:t> </a:t>
            </a:r>
            <a:r>
              <a:rPr lang="en-US" dirty="0"/>
              <a:t>By using SJF algorithm Draw the Gantt chart and calculate the average waiting for the processes as in the given table (</a:t>
            </a:r>
            <a:r>
              <a:rPr lang="en-US" dirty="0">
                <a:solidFill>
                  <a:schemeClr val="accent1"/>
                </a:solidFill>
              </a:rPr>
              <a:t>all processes arrived at time 0</a:t>
            </a:r>
            <a:r>
              <a:rPr lang="en-US" dirty="0"/>
              <a:t>)? 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5CDA5-EF36-4044-9F3E-41E8F23D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3032"/>
              </p:ext>
            </p:extLst>
          </p:nvPr>
        </p:nvGraphicFramePr>
        <p:xfrm>
          <a:off x="9096159" y="3954350"/>
          <a:ext cx="2628777" cy="18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39">
                  <a:extLst>
                    <a:ext uri="{9D8B030D-6E8A-4147-A177-3AD203B41FA5}">
                      <a16:colId xmlns:a16="http://schemas.microsoft.com/office/drawing/2014/main" val="3163486594"/>
                    </a:ext>
                  </a:extLst>
                </a:gridCol>
                <a:gridCol w="1455938">
                  <a:extLst>
                    <a:ext uri="{9D8B030D-6E8A-4147-A177-3AD203B41FA5}">
                      <a16:colId xmlns:a16="http://schemas.microsoft.com/office/drawing/2014/main" val="1656306198"/>
                    </a:ext>
                  </a:extLst>
                </a:gridCol>
              </a:tblGrid>
              <a:tr h="328473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8492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1764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097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44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81" y="320064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17" y="157075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77268"/>
              </p:ext>
            </p:extLst>
          </p:nvPr>
        </p:nvGraphicFramePr>
        <p:xfrm>
          <a:off x="691472" y="2198180"/>
          <a:ext cx="5824738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2201663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</a:tblGrid>
              <a:tr h="3608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691472" y="2188191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505152" y="2197436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372310" y="2188191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291367" y="2197436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514906" y="3579855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0                           3                               7                                   17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61766"/>
              </p:ext>
            </p:extLst>
          </p:nvPr>
        </p:nvGraphicFramePr>
        <p:xfrm>
          <a:off x="1068280" y="4257437"/>
          <a:ext cx="2592143" cy="15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27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44912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13104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426128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4361186" y="4825577"/>
            <a:ext cx="4590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(7 + 0 + 3) / 3 = 3.33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(17 + 3 + 7 ) /3 =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D661-793D-47AC-9694-25BDA86E25ED}"/>
              </a:ext>
            </a:extLst>
          </p:cNvPr>
          <p:cNvSpPr txBox="1"/>
          <p:nvPr/>
        </p:nvSpPr>
        <p:spPr>
          <a:xfrm>
            <a:off x="3258105" y="652156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AT = 0,  so we will see the ET for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order will be :  </a:t>
            </a:r>
            <a:r>
              <a:rPr lang="en-US" dirty="0">
                <a:solidFill>
                  <a:schemeClr val="accent1"/>
                </a:solidFill>
              </a:rPr>
              <a:t>P2, P3, P1</a:t>
            </a:r>
          </a:p>
        </p:txBody>
      </p:sp>
    </p:spTree>
    <p:extLst>
      <p:ext uri="{BB962C8B-B14F-4D97-AF65-F5344CB8AC3E}">
        <p14:creationId xmlns:p14="http://schemas.microsoft.com/office/powerpoint/2010/main" val="328866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250-4058-4F86-9274-C07F6F65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1" y="196230"/>
            <a:ext cx="7421730" cy="1049235"/>
          </a:xfrm>
          <a:noFill/>
        </p:spPr>
        <p:txBody>
          <a:bodyPr/>
          <a:lstStyle/>
          <a:p>
            <a:r>
              <a:rPr lang="en-US" dirty="0"/>
              <a:t>Non Preemptive:  </a:t>
            </a:r>
            <a:r>
              <a:rPr lang="en-US" dirty="0">
                <a:solidFill>
                  <a:schemeClr val="tx1"/>
                </a:solidFill>
              </a:rPr>
              <a:t>With “AT”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0EE6-B63F-4404-B06F-589D4B6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1" y="1245465"/>
            <a:ext cx="11754035" cy="4200443"/>
          </a:xfrm>
        </p:spPr>
        <p:txBody>
          <a:bodyPr>
            <a:normAutofit/>
          </a:bodyPr>
          <a:lstStyle/>
          <a:p>
            <a:r>
              <a:rPr lang="en-US" sz="2400" dirty="0"/>
              <a:t>If the process is executed and other process with </a:t>
            </a:r>
            <a:r>
              <a:rPr lang="en-US" sz="2400" dirty="0">
                <a:solidFill>
                  <a:schemeClr val="accent1"/>
                </a:solidFill>
              </a:rPr>
              <a:t>less Burst Time </a:t>
            </a:r>
            <a:r>
              <a:rPr lang="en-US" sz="2400" dirty="0"/>
              <a:t>entered the ready queue , the process </a:t>
            </a:r>
            <a:r>
              <a:rPr lang="en-US" sz="2400" dirty="0">
                <a:solidFill>
                  <a:schemeClr val="accent1"/>
                </a:solidFill>
              </a:rPr>
              <a:t>will not stop </a:t>
            </a:r>
            <a:r>
              <a:rPr lang="en-US" sz="2400" dirty="0"/>
              <a:t>and will complete the execution.</a:t>
            </a:r>
          </a:p>
          <a:p>
            <a:r>
              <a:rPr lang="en-US" sz="2400" dirty="0"/>
              <a:t>If 2 process arrives at the same time, in this case the process </a:t>
            </a:r>
            <a:r>
              <a:rPr lang="en-US" sz="2400" dirty="0">
                <a:solidFill>
                  <a:schemeClr val="accent1"/>
                </a:solidFill>
              </a:rPr>
              <a:t>with less Burst Time </a:t>
            </a:r>
            <a:r>
              <a:rPr lang="en-US" sz="2400" dirty="0"/>
              <a:t>will be executed.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  <a:r>
              <a:rPr lang="en-US" sz="2400" dirty="0"/>
              <a:t> </a:t>
            </a:r>
            <a:r>
              <a:rPr lang="en-US" dirty="0"/>
              <a:t>By using SJF algorithm Draw the Gantt chart and calculate the average waiting for the processes as in the given table ?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5CDA5-EF36-4044-9F3E-41E8F23D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161414"/>
              </p:ext>
            </p:extLst>
          </p:nvPr>
        </p:nvGraphicFramePr>
        <p:xfrm>
          <a:off x="5785281" y="3974154"/>
          <a:ext cx="4228733" cy="18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95">
                  <a:extLst>
                    <a:ext uri="{9D8B030D-6E8A-4147-A177-3AD203B41FA5}">
                      <a16:colId xmlns:a16="http://schemas.microsoft.com/office/drawing/2014/main" val="3163486594"/>
                    </a:ext>
                  </a:extLst>
                </a:gridCol>
                <a:gridCol w="1494236">
                  <a:extLst>
                    <a:ext uri="{9D8B030D-6E8A-4147-A177-3AD203B41FA5}">
                      <a16:colId xmlns:a16="http://schemas.microsoft.com/office/drawing/2014/main" val="1656306198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287467967"/>
                    </a:ext>
                  </a:extLst>
                </a:gridCol>
              </a:tblGrid>
              <a:tr h="328473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8492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1764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097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90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1" y="1640662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7933"/>
              </p:ext>
            </p:extLst>
          </p:nvPr>
        </p:nvGraphicFramePr>
        <p:xfrm>
          <a:off x="780249" y="2635557"/>
          <a:ext cx="5469631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1846556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780249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247700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461087" y="2635557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380144" y="2644802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612560" y="3959731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0                          10                             14                             19                        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92406"/>
              </p:ext>
            </p:extLst>
          </p:nvPr>
        </p:nvGraphicFramePr>
        <p:xfrm>
          <a:off x="8622581" y="2381059"/>
          <a:ext cx="2766551" cy="19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35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8830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(0 + 12 + 6) / 3 = 6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(10 + 19 + 14) /3 = 14.33</a:t>
            </a:r>
          </a:p>
        </p:txBody>
      </p:sp>
    </p:spTree>
    <p:extLst>
      <p:ext uri="{BB962C8B-B14F-4D97-AF65-F5344CB8AC3E}">
        <p14:creationId xmlns:p14="http://schemas.microsoft.com/office/powerpoint/2010/main" val="9828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B250-4058-4F86-9274-C07F6F65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1" y="196230"/>
            <a:ext cx="3243310" cy="1049235"/>
          </a:xfrm>
          <a:noFill/>
        </p:spPr>
        <p:txBody>
          <a:bodyPr/>
          <a:lstStyle/>
          <a:p>
            <a:r>
              <a:rPr lang="en-US" dirty="0"/>
              <a:t>Preemptive: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0EE6-B63F-4404-B06F-589D4B6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1" y="1245465"/>
            <a:ext cx="11754035" cy="4200443"/>
          </a:xfrm>
        </p:spPr>
        <p:txBody>
          <a:bodyPr>
            <a:normAutofit/>
          </a:bodyPr>
          <a:lstStyle/>
          <a:p>
            <a:r>
              <a:rPr lang="en-US" sz="2400" dirty="0"/>
              <a:t>If a new process arrives in the </a:t>
            </a:r>
            <a:r>
              <a:rPr lang="en-US" sz="2400" dirty="0">
                <a:solidFill>
                  <a:schemeClr val="accent1"/>
                </a:solidFill>
              </a:rPr>
              <a:t>ready queue </a:t>
            </a:r>
            <a:r>
              <a:rPr lang="en-US" sz="2400" dirty="0"/>
              <a:t>and its execution time is </a:t>
            </a:r>
            <a:r>
              <a:rPr lang="en-US" sz="2400" dirty="0">
                <a:solidFill>
                  <a:schemeClr val="accent1"/>
                </a:solidFill>
              </a:rPr>
              <a:t>shorter than </a:t>
            </a:r>
            <a:r>
              <a:rPr lang="en-US" sz="2400" dirty="0"/>
              <a:t>the remaining time of the process executed in the processor, the scheduler will </a:t>
            </a:r>
            <a:r>
              <a:rPr lang="en-US" sz="2400" dirty="0">
                <a:solidFill>
                  <a:schemeClr val="accent1"/>
                </a:solidFill>
              </a:rPr>
              <a:t>exit it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insert</a:t>
            </a:r>
            <a:r>
              <a:rPr lang="en-US" sz="2400" dirty="0"/>
              <a:t> the newly arrived process for execution.</a:t>
            </a: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FB8C29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“WT” </a:t>
            </a:r>
            <a:r>
              <a:rPr lang="en-US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will be calculated as the following: </a:t>
            </a:r>
            <a:endParaRPr lang="en-US" dirty="0">
              <a:effectLst/>
            </a:endParaRPr>
          </a:p>
          <a:p>
            <a:pPr marL="0" indent="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Rockwell" panose="02060603020205020403" pitchFamily="18" charset="0"/>
              </a:rPr>
              <a:t>     </a:t>
            </a:r>
            <a:r>
              <a:rPr lang="en-US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             </a:t>
            </a:r>
            <a:r>
              <a:rPr lang="en-US" kern="1200" dirty="0">
                <a:solidFill>
                  <a:srgbClr val="FB8C29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WT</a:t>
            </a:r>
            <a:r>
              <a:rPr lang="en-US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rgbClr val="5AE4FB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=(St – AT) + (ST – First stop time) +(ST – Second stop time) ….. And so on.</a:t>
            </a:r>
            <a:endParaRPr lang="en-US" sz="2800" dirty="0"/>
          </a:p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  <a:r>
              <a:rPr lang="en-US" sz="2400" dirty="0"/>
              <a:t> </a:t>
            </a:r>
            <a:r>
              <a:rPr lang="en-US" dirty="0"/>
              <a:t>By using SJF algorithm Draw the Gantt chart and calculate the average waiting for the processes as in the given table ?</a:t>
            </a:r>
          </a:p>
          <a:p>
            <a:endParaRPr lang="en-US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15CDA5-EF36-4044-9F3E-41E8F23D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13995"/>
              </p:ext>
            </p:extLst>
          </p:nvPr>
        </p:nvGraphicFramePr>
        <p:xfrm>
          <a:off x="6175898" y="4165846"/>
          <a:ext cx="4228733" cy="1880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95">
                  <a:extLst>
                    <a:ext uri="{9D8B030D-6E8A-4147-A177-3AD203B41FA5}">
                      <a16:colId xmlns:a16="http://schemas.microsoft.com/office/drawing/2014/main" val="3163486594"/>
                    </a:ext>
                  </a:extLst>
                </a:gridCol>
                <a:gridCol w="1494236">
                  <a:extLst>
                    <a:ext uri="{9D8B030D-6E8A-4147-A177-3AD203B41FA5}">
                      <a16:colId xmlns:a16="http://schemas.microsoft.com/office/drawing/2014/main" val="1656306198"/>
                    </a:ext>
                  </a:extLst>
                </a:gridCol>
                <a:gridCol w="1669002">
                  <a:extLst>
                    <a:ext uri="{9D8B030D-6E8A-4147-A177-3AD203B41FA5}">
                      <a16:colId xmlns:a16="http://schemas.microsoft.com/office/drawing/2014/main" val="1287467967"/>
                    </a:ext>
                  </a:extLst>
                </a:gridCol>
              </a:tblGrid>
              <a:tr h="328473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8492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31764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63097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9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1" y="1640662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/>
        </p:nvGraphicFramePr>
        <p:xfrm>
          <a:off x="780249" y="2635557"/>
          <a:ext cx="707648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1944209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1846556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374538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780249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247700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461087" y="2635557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380144" y="2644802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5A2AD-F831-42B4-84FF-D75CF41514CD}"/>
              </a:ext>
            </a:extLst>
          </p:cNvPr>
          <p:cNvCxnSpPr>
            <a:cxnSpLocks/>
          </p:cNvCxnSpPr>
          <p:nvPr/>
        </p:nvCxnSpPr>
        <p:spPr>
          <a:xfrm>
            <a:off x="7856738" y="2635557"/>
            <a:ext cx="0" cy="123761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612560" y="3959731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0                           2                               5                               9                         17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/>
        </p:nvGraphicFramePr>
        <p:xfrm>
          <a:off x="8622581" y="2381059"/>
          <a:ext cx="2766551" cy="19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35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8830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(7 + 0 + 1) / 3 = 2.66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(17 + 5 + 9) /3 = 10.33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8034291" y="4636960"/>
            <a:ext cx="3555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WT(p1) </a:t>
            </a:r>
            <a:r>
              <a:rPr lang="en-US" dirty="0"/>
              <a:t>= (0-0) + (9-2) = 7</a:t>
            </a:r>
          </a:p>
          <a:p>
            <a:r>
              <a:rPr lang="en-US" dirty="0">
                <a:solidFill>
                  <a:schemeClr val="accent1"/>
                </a:solidFill>
              </a:rPr>
              <a:t>WT(p2) </a:t>
            </a:r>
            <a:r>
              <a:rPr lang="en-US" dirty="0"/>
              <a:t>=  2 – 2 = 0</a:t>
            </a:r>
          </a:p>
          <a:p>
            <a:r>
              <a:rPr lang="en-US" dirty="0">
                <a:solidFill>
                  <a:schemeClr val="accent1"/>
                </a:solidFill>
              </a:rPr>
              <a:t>WT(p3) </a:t>
            </a:r>
            <a:r>
              <a:rPr lang="en-US" dirty="0"/>
              <a:t>= 5 – 4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F675BF-E16B-40C6-987B-065E25C27FC0}"/>
              </a:ext>
            </a:extLst>
          </p:cNvPr>
          <p:cNvCxnSpPr>
            <a:cxnSpLocks/>
          </p:cNvCxnSpPr>
          <p:nvPr/>
        </p:nvCxnSpPr>
        <p:spPr>
          <a:xfrm flipV="1">
            <a:off x="1546093" y="2546755"/>
            <a:ext cx="287044" cy="506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B1481A-E166-4C51-833E-2C376353B2E1}"/>
              </a:ext>
            </a:extLst>
          </p:cNvPr>
          <p:cNvSpPr txBox="1"/>
          <p:nvPr/>
        </p:nvSpPr>
        <p:spPr>
          <a:xfrm>
            <a:off x="1795263" y="2204702"/>
            <a:ext cx="66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13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63AA-2EEA-46C9-95CE-E6B24CD3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79" y="431656"/>
            <a:ext cx="2285920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1D2C7-C880-46E7-8604-F8AF6553E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49068"/>
              </p:ext>
            </p:extLst>
          </p:nvPr>
        </p:nvGraphicFramePr>
        <p:xfrm>
          <a:off x="7523302" y="2220311"/>
          <a:ext cx="41863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672">
                  <a:extLst>
                    <a:ext uri="{9D8B030D-6E8A-4147-A177-3AD203B41FA5}">
                      <a16:colId xmlns:a16="http://schemas.microsoft.com/office/drawing/2014/main" val="2086569486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2926523105"/>
                    </a:ext>
                  </a:extLst>
                </a:gridCol>
                <a:gridCol w="1642369">
                  <a:extLst>
                    <a:ext uri="{9D8B030D-6E8A-4147-A177-3AD203B41FA5}">
                      <a16:colId xmlns:a16="http://schemas.microsoft.com/office/drawing/2014/main" val="278654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3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4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8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854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622FD9-2CE2-45B5-8828-B4ECC41706D2}"/>
              </a:ext>
            </a:extLst>
          </p:cNvPr>
          <p:cNvSpPr txBox="1"/>
          <p:nvPr/>
        </p:nvSpPr>
        <p:spPr>
          <a:xfrm>
            <a:off x="617079" y="2032986"/>
            <a:ext cx="6813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According to the following table: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/>
              <a:t>Draw the Henry Gantt chart and Calculate the average waiting and completion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7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8" y="152561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79080"/>
              </p:ext>
            </p:extLst>
          </p:nvPr>
        </p:nvGraphicFramePr>
        <p:xfrm>
          <a:off x="8974591" y="1994208"/>
          <a:ext cx="2766551" cy="241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35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8830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8476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(9 + 1 + 0 + 2) / 4 = 3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(16 + 7 + 5 + 11) /4 = 9.75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8370287" y="4634970"/>
            <a:ext cx="3555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WT(p1) </a:t>
            </a:r>
            <a:r>
              <a:rPr lang="en-US" dirty="0"/>
              <a:t>= (0-0) + (11-2) = 9</a:t>
            </a:r>
          </a:p>
          <a:p>
            <a:r>
              <a:rPr lang="en-US" dirty="0">
                <a:solidFill>
                  <a:schemeClr val="accent1"/>
                </a:solidFill>
              </a:rPr>
              <a:t>WT(p2) </a:t>
            </a:r>
            <a:r>
              <a:rPr lang="en-US" dirty="0"/>
              <a:t>=  (2-2) + (5-4) = 1</a:t>
            </a:r>
          </a:p>
          <a:p>
            <a:r>
              <a:rPr lang="en-US" dirty="0">
                <a:solidFill>
                  <a:schemeClr val="accent1"/>
                </a:solidFill>
              </a:rPr>
              <a:t>WT(p3) </a:t>
            </a:r>
            <a:r>
              <a:rPr lang="en-US" dirty="0"/>
              <a:t>= 4 – 4 = 0</a:t>
            </a:r>
          </a:p>
          <a:p>
            <a:r>
              <a:rPr lang="en-US" dirty="0">
                <a:solidFill>
                  <a:schemeClr val="accent1"/>
                </a:solidFill>
              </a:rPr>
              <a:t>WT(p4) </a:t>
            </a:r>
            <a:r>
              <a:rPr lang="en-US" dirty="0"/>
              <a:t>= 7 – 5 = 2</a:t>
            </a:r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1B32EF-EB2C-416D-8C6F-40AD82A0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0890"/>
              </p:ext>
            </p:extLst>
          </p:nvPr>
        </p:nvGraphicFramePr>
        <p:xfrm>
          <a:off x="345816" y="2428600"/>
          <a:ext cx="8128002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924018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04704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743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0296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3064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6293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322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9F4974-D52F-432C-949A-80B5C80DC52F}"/>
              </a:ext>
            </a:extLst>
          </p:cNvPr>
          <p:cNvCxnSpPr/>
          <p:nvPr/>
        </p:nvCxnSpPr>
        <p:spPr>
          <a:xfrm>
            <a:off x="345816" y="2428600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B33D7-4E31-435D-9436-FE3AEDF90C0C}"/>
              </a:ext>
            </a:extLst>
          </p:cNvPr>
          <p:cNvCxnSpPr/>
          <p:nvPr/>
        </p:nvCxnSpPr>
        <p:spPr>
          <a:xfrm>
            <a:off x="1724528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7420A-CBFC-4E7F-A8A6-657F4E1B43B5}"/>
              </a:ext>
            </a:extLst>
          </p:cNvPr>
          <p:cNvCxnSpPr/>
          <p:nvPr/>
        </p:nvCxnSpPr>
        <p:spPr>
          <a:xfrm>
            <a:off x="306534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3FFB1-A567-4D47-961A-189AE76B97B9}"/>
              </a:ext>
            </a:extLst>
          </p:cNvPr>
          <p:cNvCxnSpPr/>
          <p:nvPr/>
        </p:nvCxnSpPr>
        <p:spPr>
          <a:xfrm>
            <a:off x="4409817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F1823-777D-4E05-85B5-2EA21471DC03}"/>
              </a:ext>
            </a:extLst>
          </p:cNvPr>
          <p:cNvCxnSpPr/>
          <p:nvPr/>
        </p:nvCxnSpPr>
        <p:spPr>
          <a:xfrm>
            <a:off x="5758236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12EF26-2284-4BE6-B6EC-1795EBAC1456}"/>
              </a:ext>
            </a:extLst>
          </p:cNvPr>
          <p:cNvCxnSpPr/>
          <p:nvPr/>
        </p:nvCxnSpPr>
        <p:spPr>
          <a:xfrm>
            <a:off x="8454170" y="2446912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B1B78E-3BF1-4C44-8DD8-A834033103D3}"/>
              </a:ext>
            </a:extLst>
          </p:cNvPr>
          <p:cNvCxnSpPr/>
          <p:nvPr/>
        </p:nvCxnSpPr>
        <p:spPr>
          <a:xfrm>
            <a:off x="710320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97673D-CA62-43B6-8047-377DEDEDE6C2}"/>
              </a:ext>
            </a:extLst>
          </p:cNvPr>
          <p:cNvSpPr txBox="1"/>
          <p:nvPr/>
        </p:nvSpPr>
        <p:spPr>
          <a:xfrm>
            <a:off x="197034" y="3780279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0                       2                     4                     5                      7                    11                   16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04845-D57D-45A7-A51D-A333B965B683}"/>
              </a:ext>
            </a:extLst>
          </p:cNvPr>
          <p:cNvCxnSpPr/>
          <p:nvPr/>
        </p:nvCxnSpPr>
        <p:spPr>
          <a:xfrm flipV="1">
            <a:off x="692458" y="2299317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30318-C507-4C42-BBC9-5BE27A1314AA}"/>
              </a:ext>
            </a:extLst>
          </p:cNvPr>
          <p:cNvCxnSpPr/>
          <p:nvPr/>
        </p:nvCxnSpPr>
        <p:spPr>
          <a:xfrm flipV="1">
            <a:off x="2139065" y="2330483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E91E8A-53D0-4CFC-BA39-2137B37F5319}"/>
              </a:ext>
            </a:extLst>
          </p:cNvPr>
          <p:cNvSpPr txBox="1"/>
          <p:nvPr/>
        </p:nvSpPr>
        <p:spPr>
          <a:xfrm>
            <a:off x="960060" y="1946224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5                       2    </a:t>
            </a:r>
          </a:p>
        </p:txBody>
      </p:sp>
    </p:spTree>
    <p:extLst>
      <p:ext uri="{BB962C8B-B14F-4D97-AF65-F5344CB8AC3E}">
        <p14:creationId xmlns:p14="http://schemas.microsoft.com/office/powerpoint/2010/main" val="16302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AF31-0231-4F72-AAD5-8240AB12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904474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Important Notes: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Scheduling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86E1-AEA1-44B3-8C09-688549208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32" y="2395088"/>
            <a:ext cx="10686473" cy="3860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Arrival Time (AT)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time when a process enters into the ready queue and is ready for execution. </a:t>
            </a:r>
          </a:p>
          <a:p>
            <a:r>
              <a:rPr lang="en-US" dirty="0">
                <a:solidFill>
                  <a:schemeClr val="accent1"/>
                </a:solidFill>
              </a:rPr>
              <a:t>Execution time/Burst Time (ET)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total time taken by the process for its execution on the CPU.</a:t>
            </a:r>
          </a:p>
          <a:p>
            <a:r>
              <a:rPr lang="en-US" dirty="0">
                <a:solidFill>
                  <a:schemeClr val="accent1"/>
                </a:solidFill>
              </a:rPr>
              <a:t>Response time(RT)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time spent when the process is in the ready queue and gets the CPU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for the first time.</a:t>
            </a:r>
            <a:r>
              <a:rPr lang="en-US" dirty="0">
                <a:sym typeface="Wingdings" panose="05000000000000000000" pitchFamily="2" charset="2"/>
              </a:rPr>
              <a:t>   RT = ST – AT.</a:t>
            </a:r>
          </a:p>
          <a:p>
            <a:r>
              <a:rPr lang="en-US" dirty="0">
                <a:solidFill>
                  <a:schemeClr val="accent1"/>
                </a:solidFill>
              </a:rPr>
              <a:t>Complete time (CT)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time taken to execute a process,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 another word</a:t>
            </a:r>
            <a:r>
              <a:rPr lang="en-US" dirty="0">
                <a:sym typeface="Wingdings" panose="05000000000000000000" pitchFamily="2" charset="2"/>
              </a:rPr>
              <a:t>, the time in which the process is completed.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3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AA9-B1A5-4CC3-ACDE-749662F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6" y="192021"/>
            <a:ext cx="6622742" cy="130386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3- Priority Algorithm: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BADB-CBB7-45A4-9040-97B163B0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26" y="1766657"/>
            <a:ext cx="11021548" cy="4363375"/>
          </a:xfrm>
        </p:spPr>
        <p:txBody>
          <a:bodyPr>
            <a:normAutofit/>
          </a:bodyPr>
          <a:lstStyle/>
          <a:p>
            <a:r>
              <a:rPr lang="en-US" sz="2600" dirty="0"/>
              <a:t>Each process has a number that determines its importance.</a:t>
            </a:r>
            <a:endParaRPr lang="ar-EG" sz="2600" dirty="0"/>
          </a:p>
          <a:p>
            <a:r>
              <a:rPr lang="en-US" sz="2600" dirty="0"/>
              <a:t>The process with the </a:t>
            </a:r>
            <a:r>
              <a:rPr lang="en-US" sz="2600" dirty="0">
                <a:solidFill>
                  <a:schemeClr val="bg1"/>
                </a:solidFill>
                <a:highlight>
                  <a:srgbClr val="FFFF00"/>
                </a:highlight>
              </a:rPr>
              <a:t>highest priority 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accent1"/>
                </a:solidFill>
              </a:rPr>
              <a:t>lowest</a:t>
            </a:r>
            <a:r>
              <a:rPr lang="ar-EG" sz="2600" dirty="0">
                <a:solidFill>
                  <a:schemeClr val="accent1"/>
                </a:solidFill>
              </a:rPr>
              <a:t> </a:t>
            </a:r>
            <a:r>
              <a:rPr lang="en-US" sz="2600" dirty="0">
                <a:solidFill>
                  <a:schemeClr val="accent1"/>
                </a:solidFill>
              </a:rPr>
              <a:t>number</a:t>
            </a:r>
            <a:r>
              <a:rPr lang="en-US" sz="2600" dirty="0"/>
              <a:t>) is executed</a:t>
            </a:r>
            <a:r>
              <a:rPr lang="ar-EG" sz="2600" dirty="0"/>
              <a:t> </a:t>
            </a:r>
            <a:r>
              <a:rPr lang="en-US" sz="2600" dirty="0"/>
              <a:t> first and so on ..</a:t>
            </a:r>
          </a:p>
          <a:p>
            <a:r>
              <a:rPr lang="en-US" sz="2600" dirty="0"/>
              <a:t>Priority algorithm has </a:t>
            </a:r>
            <a:r>
              <a:rPr lang="en-US" sz="2600" dirty="0">
                <a:solidFill>
                  <a:schemeClr val="accent1"/>
                </a:solidFill>
              </a:rPr>
              <a:t>2 types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              1- Preemptive.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</a:rPr>
              <a:t>                  2- Non-preemptive.</a:t>
            </a:r>
          </a:p>
        </p:txBody>
      </p:sp>
    </p:spTree>
    <p:extLst>
      <p:ext uri="{BB962C8B-B14F-4D97-AF65-F5344CB8AC3E}">
        <p14:creationId xmlns:p14="http://schemas.microsoft.com/office/powerpoint/2010/main" val="2858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04" y="226291"/>
            <a:ext cx="6774921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solidFill>
                  <a:schemeClr val="tx1"/>
                </a:solidFill>
              </a:rPr>
              <a:t>non-preemptive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214143"/>
              </p:ext>
            </p:extLst>
          </p:nvPr>
        </p:nvGraphicFramePr>
        <p:xfrm>
          <a:off x="3599264" y="2814393"/>
          <a:ext cx="4331496" cy="25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0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388057">
                  <a:extLst>
                    <a:ext uri="{9D8B030D-6E8A-4147-A177-3AD203B41FA5}">
                      <a16:colId xmlns:a16="http://schemas.microsoft.com/office/drawing/2014/main" val="1050478365"/>
                    </a:ext>
                  </a:extLst>
                </a:gridCol>
                <a:gridCol w="1760919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41536" y="1789094"/>
            <a:ext cx="1126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Suppose that the processes arrived at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 0 (arrived at the same time)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. Draw the Gantt chart and calculate the average waiting and completion time ? </a:t>
            </a:r>
          </a:p>
        </p:txBody>
      </p:sp>
    </p:spTree>
    <p:extLst>
      <p:ext uri="{BB962C8B-B14F-4D97-AF65-F5344CB8AC3E}">
        <p14:creationId xmlns:p14="http://schemas.microsoft.com/office/powerpoint/2010/main" val="42665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8" y="152561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7689"/>
              </p:ext>
            </p:extLst>
          </p:nvPr>
        </p:nvGraphicFramePr>
        <p:xfrm>
          <a:off x="7493326" y="2337289"/>
          <a:ext cx="2766551" cy="241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35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8830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8476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(23 + 0 + 3 + 11) / 4 = 9.25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(32 +3 + 11 + 23) /4 = 17.25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1B32EF-EB2C-416D-8C6F-40AD82A0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22479"/>
              </p:ext>
            </p:extLst>
          </p:nvPr>
        </p:nvGraphicFramePr>
        <p:xfrm>
          <a:off x="345816" y="2428600"/>
          <a:ext cx="5418668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924018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04704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743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029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322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9F4974-D52F-432C-949A-80B5C80DC52F}"/>
              </a:ext>
            </a:extLst>
          </p:cNvPr>
          <p:cNvCxnSpPr/>
          <p:nvPr/>
        </p:nvCxnSpPr>
        <p:spPr>
          <a:xfrm>
            <a:off x="345816" y="2428600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B33D7-4E31-435D-9436-FE3AEDF90C0C}"/>
              </a:ext>
            </a:extLst>
          </p:cNvPr>
          <p:cNvCxnSpPr/>
          <p:nvPr/>
        </p:nvCxnSpPr>
        <p:spPr>
          <a:xfrm>
            <a:off x="1724528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7420A-CBFC-4E7F-A8A6-657F4E1B43B5}"/>
              </a:ext>
            </a:extLst>
          </p:cNvPr>
          <p:cNvCxnSpPr/>
          <p:nvPr/>
        </p:nvCxnSpPr>
        <p:spPr>
          <a:xfrm>
            <a:off x="306534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3FFB1-A567-4D47-961A-189AE76B97B9}"/>
              </a:ext>
            </a:extLst>
          </p:cNvPr>
          <p:cNvCxnSpPr/>
          <p:nvPr/>
        </p:nvCxnSpPr>
        <p:spPr>
          <a:xfrm>
            <a:off x="4409817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F1823-777D-4E05-85B5-2EA21471DC03}"/>
              </a:ext>
            </a:extLst>
          </p:cNvPr>
          <p:cNvCxnSpPr/>
          <p:nvPr/>
        </p:nvCxnSpPr>
        <p:spPr>
          <a:xfrm>
            <a:off x="5758236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97673D-CA62-43B6-8047-377DEDEDE6C2}"/>
              </a:ext>
            </a:extLst>
          </p:cNvPr>
          <p:cNvSpPr txBox="1"/>
          <p:nvPr/>
        </p:nvSpPr>
        <p:spPr>
          <a:xfrm>
            <a:off x="197034" y="3780279"/>
            <a:ext cx="711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0                       3                    11                   23                   32          </a:t>
            </a:r>
          </a:p>
        </p:txBody>
      </p:sp>
    </p:spTree>
    <p:extLst>
      <p:ext uri="{BB962C8B-B14F-4D97-AF65-F5344CB8AC3E}">
        <p14:creationId xmlns:p14="http://schemas.microsoft.com/office/powerpoint/2010/main" val="62778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2" y="226291"/>
            <a:ext cx="6295527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2:  </a:t>
            </a:r>
            <a:r>
              <a:rPr lang="en-US" dirty="0">
                <a:solidFill>
                  <a:schemeClr val="tx1"/>
                </a:solidFill>
              </a:rPr>
              <a:t>Preemptive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018739"/>
              </p:ext>
            </p:extLst>
          </p:nvPr>
        </p:nvGraphicFramePr>
        <p:xfrm>
          <a:off x="2476870" y="2711909"/>
          <a:ext cx="6542843" cy="3321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27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711896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  <a:gridCol w="1593460">
                  <a:extLst>
                    <a:ext uri="{9D8B030D-6E8A-4147-A177-3AD203B41FA5}">
                      <a16:colId xmlns:a16="http://schemas.microsoft.com/office/drawing/2014/main" val="1699817977"/>
                    </a:ext>
                  </a:extLst>
                </a:gridCol>
                <a:gridCol w="1593460">
                  <a:extLst>
                    <a:ext uri="{9D8B030D-6E8A-4147-A177-3AD203B41FA5}">
                      <a16:colId xmlns:a16="http://schemas.microsoft.com/office/drawing/2014/main" val="4081782239"/>
                    </a:ext>
                  </a:extLst>
                </a:gridCol>
              </a:tblGrid>
              <a:tr h="472845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381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463118" y="1686756"/>
            <a:ext cx="1126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Draw the Gantt chart and calculate the average waiting and completion time by the following table ? </a:t>
            </a:r>
            <a:r>
              <a:rPr lang="en-US" sz="2000" dirty="0">
                <a:solidFill>
                  <a:schemeClr val="accent1"/>
                </a:solidFill>
              </a:rPr>
              <a:t>(Doesn’t arrive at the same time)</a:t>
            </a:r>
          </a:p>
        </p:txBody>
      </p:sp>
    </p:spTree>
    <p:extLst>
      <p:ext uri="{BB962C8B-B14F-4D97-AF65-F5344CB8AC3E}">
        <p14:creationId xmlns:p14="http://schemas.microsoft.com/office/powerpoint/2010/main" val="33030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8" y="152561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75764"/>
              </p:ext>
            </p:extLst>
          </p:nvPr>
        </p:nvGraphicFramePr>
        <p:xfrm>
          <a:off x="9234166" y="4115476"/>
          <a:ext cx="2766551" cy="258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41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708398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47868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884762"/>
                  </a:ext>
                </a:extLst>
              </a:tr>
              <a:tr h="421139">
                <a:tc>
                  <a:txBody>
                    <a:bodyPr/>
                    <a:lstStyle/>
                    <a:p>
                      <a:r>
                        <a:rPr lang="en-US" dirty="0"/>
                        <a:t>P5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07540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348361" y="4854019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(6+ 0 + 14 + 15 + 0) / 5 = 7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(16 + 2 + 18 + 19 + 9) / 5 = 12.8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4943487" y="4598695"/>
            <a:ext cx="429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WT(P1) = </a:t>
            </a:r>
            <a:r>
              <a:rPr lang="en-US" dirty="0"/>
              <a:t>(0 - 0) + (2 - 1) + (9 - 4) = 6.</a:t>
            </a:r>
          </a:p>
          <a:p>
            <a:r>
              <a:rPr lang="en-US" dirty="0">
                <a:solidFill>
                  <a:schemeClr val="accent1"/>
                </a:solidFill>
              </a:rPr>
              <a:t>WT(P2) = </a:t>
            </a:r>
            <a:r>
              <a:rPr lang="en-US" dirty="0"/>
              <a:t>(1 - 1) = 0.</a:t>
            </a:r>
          </a:p>
          <a:p>
            <a:r>
              <a:rPr lang="en-US" dirty="0">
                <a:solidFill>
                  <a:schemeClr val="accent1"/>
                </a:solidFill>
              </a:rPr>
              <a:t>WT(P3) = </a:t>
            </a:r>
            <a:r>
              <a:rPr lang="en-US" dirty="0"/>
              <a:t>(16 – 2)= 14.</a:t>
            </a:r>
          </a:p>
          <a:p>
            <a:r>
              <a:rPr lang="en-US" dirty="0">
                <a:solidFill>
                  <a:schemeClr val="accent1"/>
                </a:solidFill>
              </a:rPr>
              <a:t>WT(P4) = </a:t>
            </a:r>
            <a:r>
              <a:rPr lang="en-US" dirty="0"/>
              <a:t>(18 – 3) = 15.</a:t>
            </a:r>
          </a:p>
          <a:p>
            <a:r>
              <a:rPr lang="en-US" dirty="0">
                <a:solidFill>
                  <a:schemeClr val="accent1"/>
                </a:solidFill>
              </a:rPr>
              <a:t>WT(P5) =</a:t>
            </a:r>
            <a:r>
              <a:rPr lang="en-US" dirty="0"/>
              <a:t> (4 – 4) = 0.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1B32EF-EB2C-416D-8C6F-40AD82A0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87159"/>
              </p:ext>
            </p:extLst>
          </p:nvPr>
        </p:nvGraphicFramePr>
        <p:xfrm>
          <a:off x="345815" y="2428600"/>
          <a:ext cx="9481766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538">
                  <a:extLst>
                    <a:ext uri="{9D8B030D-6E8A-4147-A177-3AD203B41FA5}">
                      <a16:colId xmlns:a16="http://schemas.microsoft.com/office/drawing/2014/main" val="1192401843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1720470416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4201743207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3400296973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873064122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2576293633"/>
                    </a:ext>
                  </a:extLst>
                </a:gridCol>
                <a:gridCol w="1354538">
                  <a:extLst>
                    <a:ext uri="{9D8B030D-6E8A-4147-A177-3AD203B41FA5}">
                      <a16:colId xmlns:a16="http://schemas.microsoft.com/office/drawing/2014/main" val="1189006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322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9F4974-D52F-432C-949A-80B5C80DC52F}"/>
              </a:ext>
            </a:extLst>
          </p:cNvPr>
          <p:cNvCxnSpPr/>
          <p:nvPr/>
        </p:nvCxnSpPr>
        <p:spPr>
          <a:xfrm>
            <a:off x="345816" y="2428600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B33D7-4E31-435D-9436-FE3AEDF90C0C}"/>
              </a:ext>
            </a:extLst>
          </p:cNvPr>
          <p:cNvCxnSpPr/>
          <p:nvPr/>
        </p:nvCxnSpPr>
        <p:spPr>
          <a:xfrm>
            <a:off x="1724528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7420A-CBFC-4E7F-A8A6-657F4E1B43B5}"/>
              </a:ext>
            </a:extLst>
          </p:cNvPr>
          <p:cNvCxnSpPr/>
          <p:nvPr/>
        </p:nvCxnSpPr>
        <p:spPr>
          <a:xfrm>
            <a:off x="306534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3FFB1-A567-4D47-961A-189AE76B97B9}"/>
              </a:ext>
            </a:extLst>
          </p:cNvPr>
          <p:cNvCxnSpPr/>
          <p:nvPr/>
        </p:nvCxnSpPr>
        <p:spPr>
          <a:xfrm>
            <a:off x="4409817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F1823-777D-4E05-85B5-2EA21471DC03}"/>
              </a:ext>
            </a:extLst>
          </p:cNvPr>
          <p:cNvCxnSpPr/>
          <p:nvPr/>
        </p:nvCxnSpPr>
        <p:spPr>
          <a:xfrm>
            <a:off x="5758236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12EF26-2284-4BE6-B6EC-1795EBAC1456}"/>
              </a:ext>
            </a:extLst>
          </p:cNvPr>
          <p:cNvCxnSpPr/>
          <p:nvPr/>
        </p:nvCxnSpPr>
        <p:spPr>
          <a:xfrm>
            <a:off x="8454170" y="2446912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B1B78E-3BF1-4C44-8DD8-A834033103D3}"/>
              </a:ext>
            </a:extLst>
          </p:cNvPr>
          <p:cNvCxnSpPr/>
          <p:nvPr/>
        </p:nvCxnSpPr>
        <p:spPr>
          <a:xfrm>
            <a:off x="710320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97673D-CA62-43B6-8047-377DEDEDE6C2}"/>
              </a:ext>
            </a:extLst>
          </p:cNvPr>
          <p:cNvSpPr txBox="1"/>
          <p:nvPr/>
        </p:nvSpPr>
        <p:spPr>
          <a:xfrm>
            <a:off x="204925" y="3746144"/>
            <a:ext cx="99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0                      1                     2                     4                       9                    16                   18                    19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04845-D57D-45A7-A51D-A333B965B683}"/>
              </a:ext>
            </a:extLst>
          </p:cNvPr>
          <p:cNvCxnSpPr/>
          <p:nvPr/>
        </p:nvCxnSpPr>
        <p:spPr>
          <a:xfrm flipV="1">
            <a:off x="692458" y="2299317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30318-C507-4C42-BBC9-5BE27A1314AA}"/>
              </a:ext>
            </a:extLst>
          </p:cNvPr>
          <p:cNvCxnSpPr/>
          <p:nvPr/>
        </p:nvCxnSpPr>
        <p:spPr>
          <a:xfrm flipV="1">
            <a:off x="3419794" y="2363958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E91E8A-53D0-4CFC-BA39-2137B37F5319}"/>
              </a:ext>
            </a:extLst>
          </p:cNvPr>
          <p:cNvSpPr txBox="1"/>
          <p:nvPr/>
        </p:nvSpPr>
        <p:spPr>
          <a:xfrm>
            <a:off x="960060" y="1946224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9                                             7   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C5DFF5-1F69-4147-A8B0-B1135681FA8B}"/>
              </a:ext>
            </a:extLst>
          </p:cNvPr>
          <p:cNvCxnSpPr/>
          <p:nvPr/>
        </p:nvCxnSpPr>
        <p:spPr>
          <a:xfrm>
            <a:off x="9827581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AA9-B1A5-4CC3-ACDE-749662F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6" y="192021"/>
            <a:ext cx="6622742" cy="130386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4- round robin:  “ </a:t>
            </a:r>
            <a:r>
              <a:rPr lang="en-US" dirty="0" err="1">
                <a:solidFill>
                  <a:schemeClr val="tx1"/>
                </a:solidFill>
              </a:rPr>
              <a:t>rr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BADB-CBB7-45A4-9040-97B163B0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26" y="1766657"/>
            <a:ext cx="11021548" cy="4363375"/>
          </a:xfrm>
        </p:spPr>
        <p:txBody>
          <a:bodyPr>
            <a:normAutofit/>
          </a:bodyPr>
          <a:lstStyle/>
          <a:p>
            <a:r>
              <a:rPr lang="en-US" sz="2600" dirty="0"/>
              <a:t>Each process has a specific time slice within the processor. </a:t>
            </a:r>
            <a:r>
              <a:rPr lang="en-US" sz="2600" dirty="0">
                <a:solidFill>
                  <a:schemeClr val="accent1"/>
                </a:solidFill>
              </a:rPr>
              <a:t>(Quantum)</a:t>
            </a:r>
            <a:endParaRPr lang="ar-EG" sz="2600" dirty="0">
              <a:solidFill>
                <a:schemeClr val="accent1"/>
              </a:solidFill>
            </a:endParaRPr>
          </a:p>
          <a:p>
            <a:r>
              <a:rPr lang="en-US" sz="2600" dirty="0"/>
              <a:t>The time slice to execute all processes inside the processor is </a:t>
            </a:r>
            <a:r>
              <a:rPr lang="en-US" sz="2600" dirty="0">
                <a:solidFill>
                  <a:schemeClr val="accent1"/>
                </a:solidFill>
              </a:rPr>
              <a:t>equal</a:t>
            </a:r>
            <a:r>
              <a:rPr lang="en-US" sz="2600" dirty="0"/>
              <a:t>.</a:t>
            </a:r>
          </a:p>
          <a:p>
            <a:r>
              <a:rPr lang="en-US" sz="2600" dirty="0"/>
              <a:t>works as a </a:t>
            </a:r>
            <a:r>
              <a:rPr lang="en-US" sz="2600" dirty="0">
                <a:solidFill>
                  <a:schemeClr val="accent1"/>
                </a:solidFill>
              </a:rPr>
              <a:t>first-come-first-served (FCFS) </a:t>
            </a:r>
            <a:r>
              <a:rPr lang="en-US" sz="2600" dirty="0"/>
              <a:t>algorithm, but with the possibility of stopping each process if the specified time period is completed within the processor.</a:t>
            </a:r>
            <a:endParaRPr lang="en-US" sz="2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226291"/>
            <a:ext cx="4232234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521201"/>
              </p:ext>
            </p:extLst>
          </p:nvPr>
        </p:nvGraphicFramePr>
        <p:xfrm>
          <a:off x="3649529" y="3010548"/>
          <a:ext cx="3158838" cy="2002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32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705706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06026" y="1873187"/>
            <a:ext cx="11265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Schedule the following processes by a Round Robin algorithm. S.t </a:t>
            </a:r>
            <a:r>
              <a:rPr lang="en-US" sz="2000" dirty="0">
                <a:solidFill>
                  <a:schemeClr val="accent1"/>
                </a:solidFill>
              </a:rPr>
              <a:t>Quantum=4</a:t>
            </a:r>
          </a:p>
        </p:txBody>
      </p:sp>
    </p:spTree>
    <p:extLst>
      <p:ext uri="{BB962C8B-B14F-4D97-AF65-F5344CB8AC3E}">
        <p14:creationId xmlns:p14="http://schemas.microsoft.com/office/powerpoint/2010/main" val="16908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8" y="152561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03532"/>
              </p:ext>
            </p:extLst>
          </p:nvPr>
        </p:nvGraphicFramePr>
        <p:xfrm>
          <a:off x="8246890" y="1905028"/>
          <a:ext cx="2766551" cy="194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435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68830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67812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535257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470915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(8 + 0 + 0) / 3 = 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(16 + 7 + 5 + 11) /3 =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7530532" y="4626927"/>
            <a:ext cx="3555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WT(p1) </a:t>
            </a:r>
            <a:r>
              <a:rPr lang="en-US" dirty="0"/>
              <a:t>= (0-0) + (12-4) = 8</a:t>
            </a:r>
          </a:p>
          <a:p>
            <a:r>
              <a:rPr lang="en-US" dirty="0">
                <a:solidFill>
                  <a:schemeClr val="accent1"/>
                </a:solidFill>
              </a:rPr>
              <a:t>WT(p2) </a:t>
            </a:r>
            <a:r>
              <a:rPr lang="en-US" dirty="0"/>
              <a:t>=  4 - 4= 0</a:t>
            </a:r>
          </a:p>
          <a:p>
            <a:r>
              <a:rPr lang="en-US" dirty="0">
                <a:solidFill>
                  <a:schemeClr val="accent1"/>
                </a:solidFill>
              </a:rPr>
              <a:t>WT(p3) </a:t>
            </a:r>
            <a:r>
              <a:rPr lang="en-US" dirty="0"/>
              <a:t>= 8 - 8 = 0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1B32EF-EB2C-416D-8C6F-40AD82A0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82707"/>
              </p:ext>
            </p:extLst>
          </p:nvPr>
        </p:nvGraphicFramePr>
        <p:xfrm>
          <a:off x="345816" y="2428600"/>
          <a:ext cx="677333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924018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04704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743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0296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3064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322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9F4974-D52F-432C-949A-80B5C80DC52F}"/>
              </a:ext>
            </a:extLst>
          </p:cNvPr>
          <p:cNvCxnSpPr/>
          <p:nvPr/>
        </p:nvCxnSpPr>
        <p:spPr>
          <a:xfrm>
            <a:off x="345816" y="2428600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B33D7-4E31-435D-9436-FE3AEDF90C0C}"/>
              </a:ext>
            </a:extLst>
          </p:cNvPr>
          <p:cNvCxnSpPr/>
          <p:nvPr/>
        </p:nvCxnSpPr>
        <p:spPr>
          <a:xfrm>
            <a:off x="1724528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7420A-CBFC-4E7F-A8A6-657F4E1B43B5}"/>
              </a:ext>
            </a:extLst>
          </p:cNvPr>
          <p:cNvCxnSpPr/>
          <p:nvPr/>
        </p:nvCxnSpPr>
        <p:spPr>
          <a:xfrm>
            <a:off x="306534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3FFB1-A567-4D47-961A-189AE76B97B9}"/>
              </a:ext>
            </a:extLst>
          </p:cNvPr>
          <p:cNvCxnSpPr/>
          <p:nvPr/>
        </p:nvCxnSpPr>
        <p:spPr>
          <a:xfrm>
            <a:off x="4409817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F1823-777D-4E05-85B5-2EA21471DC03}"/>
              </a:ext>
            </a:extLst>
          </p:cNvPr>
          <p:cNvCxnSpPr/>
          <p:nvPr/>
        </p:nvCxnSpPr>
        <p:spPr>
          <a:xfrm>
            <a:off x="5758236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B1B78E-3BF1-4C44-8DD8-A834033103D3}"/>
              </a:ext>
            </a:extLst>
          </p:cNvPr>
          <p:cNvCxnSpPr/>
          <p:nvPr/>
        </p:nvCxnSpPr>
        <p:spPr>
          <a:xfrm>
            <a:off x="710320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97673D-CA62-43B6-8047-377DEDEDE6C2}"/>
              </a:ext>
            </a:extLst>
          </p:cNvPr>
          <p:cNvSpPr txBox="1"/>
          <p:nvPr/>
        </p:nvSpPr>
        <p:spPr>
          <a:xfrm>
            <a:off x="197034" y="3780279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0                       4                     8                     12                    16                   20                 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04845-D57D-45A7-A51D-A333B965B683}"/>
              </a:ext>
            </a:extLst>
          </p:cNvPr>
          <p:cNvCxnSpPr/>
          <p:nvPr/>
        </p:nvCxnSpPr>
        <p:spPr>
          <a:xfrm flipV="1">
            <a:off x="692458" y="2299317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E91E8A-53D0-4CFC-BA39-2137B37F5319}"/>
              </a:ext>
            </a:extLst>
          </p:cNvPr>
          <p:cNvSpPr txBox="1"/>
          <p:nvPr/>
        </p:nvSpPr>
        <p:spPr>
          <a:xfrm>
            <a:off x="960060" y="1946224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8                                                                    4  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BC1394-276A-4927-9532-1D2E21CEE86B}"/>
              </a:ext>
            </a:extLst>
          </p:cNvPr>
          <p:cNvCxnSpPr/>
          <p:nvPr/>
        </p:nvCxnSpPr>
        <p:spPr>
          <a:xfrm flipV="1">
            <a:off x="4792888" y="2309623"/>
            <a:ext cx="346229" cy="500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0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226291"/>
            <a:ext cx="4232234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2: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06026" y="1873187"/>
            <a:ext cx="11265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Schedule the following processes by a Round Robin algorithm. S.t </a:t>
            </a:r>
            <a:r>
              <a:rPr lang="en-US" sz="2000" dirty="0">
                <a:solidFill>
                  <a:schemeClr val="accent1"/>
                </a:solidFill>
              </a:rPr>
              <a:t>Quantum=4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In this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We won’t keep in mind the quantum,</a:t>
            </a:r>
          </a:p>
          <a:p>
            <a:r>
              <a:rPr lang="en-US" sz="2000" dirty="0"/>
              <a:t> We will finish the process with less priority without</a:t>
            </a:r>
          </a:p>
          <a:p>
            <a:r>
              <a:rPr lang="en-US" sz="2000" dirty="0"/>
              <a:t> Quantum.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If 2 processes have the same priority:</a:t>
            </a:r>
          </a:p>
          <a:p>
            <a:r>
              <a:rPr lang="en-US" sz="2000" dirty="0"/>
              <a:t> we will use the Quantum.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98FC67-8310-4BE2-A485-4FE3CF18F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413995"/>
              </p:ext>
            </p:extLst>
          </p:nvPr>
        </p:nvGraphicFramePr>
        <p:xfrm>
          <a:off x="7440293" y="2617237"/>
          <a:ext cx="4331496" cy="25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20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650191">
                  <a:extLst>
                    <a:ext uri="{9D8B030D-6E8A-4147-A177-3AD203B41FA5}">
                      <a16:colId xmlns:a16="http://schemas.microsoft.com/office/drawing/2014/main" val="1050478365"/>
                    </a:ext>
                  </a:extLst>
                </a:gridCol>
                <a:gridCol w="1498785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4" y="366506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28" y="1525618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61B32EF-EB2C-416D-8C6F-40AD82A09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5720"/>
              </p:ext>
            </p:extLst>
          </p:nvPr>
        </p:nvGraphicFramePr>
        <p:xfrm>
          <a:off x="345816" y="2428600"/>
          <a:ext cx="6773335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924018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04704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01743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02969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73064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3227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9F4974-D52F-432C-949A-80B5C80DC52F}"/>
              </a:ext>
            </a:extLst>
          </p:cNvPr>
          <p:cNvCxnSpPr/>
          <p:nvPr/>
        </p:nvCxnSpPr>
        <p:spPr>
          <a:xfrm>
            <a:off x="345816" y="2428600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2B33D7-4E31-435D-9436-FE3AEDF90C0C}"/>
              </a:ext>
            </a:extLst>
          </p:cNvPr>
          <p:cNvCxnSpPr/>
          <p:nvPr/>
        </p:nvCxnSpPr>
        <p:spPr>
          <a:xfrm>
            <a:off x="1724528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7420A-CBFC-4E7F-A8A6-657F4E1B43B5}"/>
              </a:ext>
            </a:extLst>
          </p:cNvPr>
          <p:cNvCxnSpPr/>
          <p:nvPr/>
        </p:nvCxnSpPr>
        <p:spPr>
          <a:xfrm>
            <a:off x="306534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B3FFB1-A567-4D47-961A-189AE76B97B9}"/>
              </a:ext>
            </a:extLst>
          </p:cNvPr>
          <p:cNvCxnSpPr/>
          <p:nvPr/>
        </p:nvCxnSpPr>
        <p:spPr>
          <a:xfrm>
            <a:off x="4409817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5F1823-777D-4E05-85B5-2EA21471DC03}"/>
              </a:ext>
            </a:extLst>
          </p:cNvPr>
          <p:cNvCxnSpPr/>
          <p:nvPr/>
        </p:nvCxnSpPr>
        <p:spPr>
          <a:xfrm>
            <a:off x="5758236" y="2437016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B1B78E-3BF1-4C44-8DD8-A834033103D3}"/>
              </a:ext>
            </a:extLst>
          </p:cNvPr>
          <p:cNvCxnSpPr/>
          <p:nvPr/>
        </p:nvCxnSpPr>
        <p:spPr>
          <a:xfrm>
            <a:off x="7103202" y="2428599"/>
            <a:ext cx="0" cy="120236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97673D-CA62-43B6-8047-377DEDEDE6C2}"/>
              </a:ext>
            </a:extLst>
          </p:cNvPr>
          <p:cNvSpPr txBox="1"/>
          <p:nvPr/>
        </p:nvSpPr>
        <p:spPr>
          <a:xfrm>
            <a:off x="197034" y="3780279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0                      7                     11                   15                    16                   20         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E91E8A-53D0-4CFC-BA39-2137B37F5319}"/>
              </a:ext>
            </a:extLst>
          </p:cNvPr>
          <p:cNvSpPr txBox="1"/>
          <p:nvPr/>
        </p:nvSpPr>
        <p:spPr>
          <a:xfrm>
            <a:off x="960060" y="1946224"/>
            <a:ext cx="87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2363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C9E-DBBC-4169-9E46-850474F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5" y="982132"/>
            <a:ext cx="9601196" cy="1303867"/>
          </a:xfrm>
        </p:spPr>
        <p:txBody>
          <a:bodyPr/>
          <a:lstStyle/>
          <a:p>
            <a:r>
              <a:rPr lang="en-US" dirty="0"/>
              <a:t>Important Notes: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Scheduling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82EA-8E53-4368-857A-9732D611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4" y="2540000"/>
            <a:ext cx="10686472" cy="362065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Waiting time (WT)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time the process spends in Ready queue during its execution -                                              WT = ST – AT.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Turnaround time(TAT)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The total amount of time spent by the process from coming in the ready queue for the first time to its completion.    TAT = ET + WT.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Average Waiting Time(AWT)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ar-EG" sz="1800" dirty="0">
                <a:sym typeface="Wingdings" panose="05000000000000000000" pitchFamily="2" charset="2"/>
              </a:rPr>
              <a:t> </a:t>
            </a:r>
            <a:r>
              <a:rPr lang="en-US" sz="1800" dirty="0">
                <a:sym typeface="Wingdings" panose="05000000000000000000" pitchFamily="2" charset="2"/>
              </a:rPr>
              <a:t> =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(WT1 + WT2 …. + WT n) /n</a:t>
            </a:r>
            <a:endParaRPr lang="en-US" sz="1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Average Completion Time(ACT)</a:t>
            </a:r>
            <a:r>
              <a:rPr lang="en-US" sz="1800" dirty="0">
                <a:sym typeface="Wingdings" panose="05000000000000000000" pitchFamily="2" charset="2"/>
              </a:rPr>
              <a:t> =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(CT1 + CT2 …. + CT n) /n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Henry Gantt Chart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Diagram that represents the scheduling </a:t>
            </a:r>
            <a:r>
              <a:rPr lang="en-US" dirty="0" err="1">
                <a:sym typeface="Wingdings" panose="05000000000000000000" pitchFamily="2" charset="2"/>
              </a:rPr>
              <a:t>algoriths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266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4191-E847-4AC0-B4A3-EDE82ECD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306" y="2260094"/>
            <a:ext cx="9291215" cy="1049235"/>
          </a:xfrm>
        </p:spPr>
        <p:txBody>
          <a:bodyPr/>
          <a:lstStyle/>
          <a:p>
            <a:r>
              <a:rPr lang="en-US" dirty="0"/>
              <a:t>Thank You  </a:t>
            </a:r>
          </a:p>
        </p:txBody>
      </p:sp>
      <p:pic>
        <p:nvPicPr>
          <p:cNvPr id="5" name="Graphic 4" descr="Sunglasses face outline with solid fill">
            <a:extLst>
              <a:ext uri="{FF2B5EF4-FFF2-40B4-BE49-F238E27FC236}">
                <a16:creationId xmlns:a16="http://schemas.microsoft.com/office/drawing/2014/main" id="{984897BC-9DDB-4F26-B7EE-837B4DC71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8882" y="30914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FAA9-B1A5-4CC3-ACDE-749662FE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6" y="476106"/>
            <a:ext cx="9100312" cy="1303867"/>
          </a:xfrm>
          <a:solidFill>
            <a:schemeClr val="tx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1- First Come First Served: “FCFS”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BADB-CBB7-45A4-9040-97B163B0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26" y="1766657"/>
            <a:ext cx="11021548" cy="4363375"/>
          </a:xfrm>
        </p:spPr>
        <p:txBody>
          <a:bodyPr>
            <a:normAutofit/>
          </a:bodyPr>
          <a:lstStyle/>
          <a:p>
            <a:r>
              <a:rPr lang="en-US" sz="2600" dirty="0"/>
              <a:t>This type of Scheduling Algorithms depends on the process which arrives first </a:t>
            </a:r>
            <a:r>
              <a:rPr lang="en-US" sz="2600" dirty="0">
                <a:solidFill>
                  <a:schemeClr val="accent1"/>
                </a:solidFill>
              </a:rPr>
              <a:t>( </a:t>
            </a:r>
            <a:r>
              <a:rPr lang="en-US" sz="2600" b="1" dirty="0">
                <a:solidFill>
                  <a:schemeClr val="accent1"/>
                </a:solidFill>
              </a:rPr>
              <a:t>the first process to arrive the ready queue is the first to execute and so on ….</a:t>
            </a:r>
            <a:r>
              <a:rPr lang="en-US" sz="2600" dirty="0">
                <a:solidFill>
                  <a:schemeClr val="accent1"/>
                </a:solidFill>
              </a:rPr>
              <a:t> ).</a:t>
            </a:r>
          </a:p>
          <a:p>
            <a:r>
              <a:rPr lang="en-US" sz="2600" dirty="0"/>
              <a:t>In public we can say that this type depends on the time the process arrives the ready queue which is called </a:t>
            </a:r>
            <a:r>
              <a:rPr lang="en-US" sz="2600" b="1" dirty="0">
                <a:solidFill>
                  <a:schemeClr val="accent1"/>
                </a:solidFill>
              </a:rPr>
              <a:t>Arrival time </a:t>
            </a:r>
            <a:r>
              <a:rPr lang="en-US" sz="2600" b="1" dirty="0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sz="2600" dirty="0">
                <a:solidFill>
                  <a:schemeClr val="tx1"/>
                </a:solidFill>
              </a:rPr>
              <a:t>AT</a:t>
            </a:r>
          </a:p>
          <a:p>
            <a:r>
              <a:rPr lang="en-US" sz="2600" dirty="0"/>
              <a:t>If The process terminated or entered waiting mode,  The scheduler deletes it from the processor </a:t>
            </a:r>
          </a:p>
          <a:p>
            <a:r>
              <a:rPr lang="en-US" sz="2600" dirty="0">
                <a:solidFill>
                  <a:schemeClr val="tx1"/>
                </a:solidFill>
              </a:rPr>
              <a:t>This algorith</a:t>
            </a:r>
            <a:r>
              <a:rPr lang="en-US" sz="2600" dirty="0"/>
              <a:t>m is suitable for </a:t>
            </a:r>
            <a:r>
              <a:rPr lang="en-US" sz="2600" dirty="0">
                <a:solidFill>
                  <a:schemeClr val="accent1"/>
                </a:solidFill>
              </a:rPr>
              <a:t>large processes.</a:t>
            </a:r>
          </a:p>
          <a:p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5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226291"/>
            <a:ext cx="4232234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1: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06769"/>
              </p:ext>
            </p:extLst>
          </p:nvPr>
        </p:nvGraphicFramePr>
        <p:xfrm>
          <a:off x="3649529" y="3010548"/>
          <a:ext cx="3158838" cy="25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32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705706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06026" y="1873187"/>
            <a:ext cx="1126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Suppose that the processes arrive at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 0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.in the order: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P1 , P2 , P3 , P4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 Draw the Gantt chart and calculate the average waiting and completion time? </a:t>
            </a:r>
          </a:p>
        </p:txBody>
      </p:sp>
    </p:spTree>
    <p:extLst>
      <p:ext uri="{BB962C8B-B14F-4D97-AF65-F5344CB8AC3E}">
        <p14:creationId xmlns:p14="http://schemas.microsoft.com/office/powerpoint/2010/main" val="5400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7" y="784504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1" y="1845966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666208"/>
              </p:ext>
            </p:extLst>
          </p:nvPr>
        </p:nvGraphicFramePr>
        <p:xfrm>
          <a:off x="780249" y="2635557"/>
          <a:ext cx="707648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374538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780249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247700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461087" y="2635557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744128" y="2635557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5A2AD-F831-42B4-84FF-D75CF41514CD}"/>
              </a:ext>
            </a:extLst>
          </p:cNvPr>
          <p:cNvCxnSpPr>
            <a:cxnSpLocks/>
          </p:cNvCxnSpPr>
          <p:nvPr/>
        </p:nvCxnSpPr>
        <p:spPr>
          <a:xfrm>
            <a:off x="7856738" y="2635557"/>
            <a:ext cx="0" cy="123761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612560" y="3959731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0                           7                                    17                       21                       27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47165"/>
              </p:ext>
            </p:extLst>
          </p:nvPr>
        </p:nvGraphicFramePr>
        <p:xfrm>
          <a:off x="8757367" y="2504440"/>
          <a:ext cx="288598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083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825624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905276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023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(0 + 7 + 17 + 21) / 4 = 11.25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(7 + 17 + 21 + 27) /4 = 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9268287" y="4524048"/>
            <a:ext cx="166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= ST - AT</a:t>
            </a:r>
          </a:p>
        </p:txBody>
      </p:sp>
    </p:spTree>
    <p:extLst>
      <p:ext uri="{BB962C8B-B14F-4D97-AF65-F5344CB8AC3E}">
        <p14:creationId xmlns:p14="http://schemas.microsoft.com/office/powerpoint/2010/main" val="109040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226291"/>
            <a:ext cx="4232234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2: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49529" y="3010548"/>
          <a:ext cx="3158838" cy="2547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132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705706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45499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06026" y="1873187"/>
            <a:ext cx="1126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Suppose that the processes arrive at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time 0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.in the order: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P3 , P2 , P4 , P1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.  Draw the Gantt chart and calculate the average waiting and completion time and Turnaround time? </a:t>
            </a:r>
          </a:p>
        </p:txBody>
      </p:sp>
    </p:spTree>
    <p:extLst>
      <p:ext uri="{BB962C8B-B14F-4D97-AF65-F5344CB8AC3E}">
        <p14:creationId xmlns:p14="http://schemas.microsoft.com/office/powerpoint/2010/main" val="30284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990-3178-4CD9-8148-7656CC7F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47" y="784504"/>
            <a:ext cx="2481229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E88C-8CB2-4E2A-87AB-ED771C5D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81" y="1845966"/>
            <a:ext cx="11740638" cy="4227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Henry Gantt Chart: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BEEF44-C085-4A1A-A5F4-132C49242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4753"/>
              </p:ext>
            </p:extLst>
          </p:nvPr>
        </p:nvGraphicFramePr>
        <p:xfrm>
          <a:off x="780249" y="2635557"/>
          <a:ext cx="707648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8866">
                  <a:extLst>
                    <a:ext uri="{9D8B030D-6E8A-4147-A177-3AD203B41FA5}">
                      <a16:colId xmlns:a16="http://schemas.microsoft.com/office/drawing/2014/main" val="2292585462"/>
                    </a:ext>
                  </a:extLst>
                </a:gridCol>
                <a:gridCol w="2281561">
                  <a:extLst>
                    <a:ext uri="{9D8B030D-6E8A-4147-A177-3AD203B41FA5}">
                      <a16:colId xmlns:a16="http://schemas.microsoft.com/office/drawing/2014/main" val="56283546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89439662"/>
                    </a:ext>
                  </a:extLst>
                </a:gridCol>
                <a:gridCol w="1606858">
                  <a:extLst>
                    <a:ext uri="{9D8B030D-6E8A-4147-A177-3AD203B41FA5}">
                      <a16:colId xmlns:a16="http://schemas.microsoft.com/office/drawing/2014/main" val="374538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            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  <a:r>
                        <a:rPr lang="en-US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26283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6A8D4D-83E8-41DF-B675-C5C716F6DEEC}"/>
              </a:ext>
            </a:extLst>
          </p:cNvPr>
          <p:cNvCxnSpPr>
            <a:cxnSpLocks/>
          </p:cNvCxnSpPr>
          <p:nvPr/>
        </p:nvCxnSpPr>
        <p:spPr>
          <a:xfrm>
            <a:off x="780249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677E7-40D0-43FA-9ED7-2A959BDB878A}"/>
              </a:ext>
            </a:extLst>
          </p:cNvPr>
          <p:cNvCxnSpPr>
            <a:cxnSpLocks/>
          </p:cNvCxnSpPr>
          <p:nvPr/>
        </p:nvCxnSpPr>
        <p:spPr>
          <a:xfrm>
            <a:off x="6247700" y="2635557"/>
            <a:ext cx="0" cy="128734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EA350-9B37-4935-B82E-DC4E9E5D3FBE}"/>
              </a:ext>
            </a:extLst>
          </p:cNvPr>
          <p:cNvCxnSpPr>
            <a:cxnSpLocks/>
          </p:cNvCxnSpPr>
          <p:nvPr/>
        </p:nvCxnSpPr>
        <p:spPr>
          <a:xfrm>
            <a:off x="2461087" y="2635557"/>
            <a:ext cx="0" cy="129165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41F72-D479-4B73-AD54-CD7EB91E51A6}"/>
              </a:ext>
            </a:extLst>
          </p:cNvPr>
          <p:cNvCxnSpPr>
            <a:cxnSpLocks/>
          </p:cNvCxnSpPr>
          <p:nvPr/>
        </p:nvCxnSpPr>
        <p:spPr>
          <a:xfrm>
            <a:off x="4744128" y="2635557"/>
            <a:ext cx="0" cy="127810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5A2AD-F831-42B4-84FF-D75CF41514CD}"/>
              </a:ext>
            </a:extLst>
          </p:cNvPr>
          <p:cNvCxnSpPr>
            <a:cxnSpLocks/>
          </p:cNvCxnSpPr>
          <p:nvPr/>
        </p:nvCxnSpPr>
        <p:spPr>
          <a:xfrm>
            <a:off x="7856738" y="2635557"/>
            <a:ext cx="0" cy="123761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C47D91-00C5-4DE5-8237-3522470A9AA5}"/>
              </a:ext>
            </a:extLst>
          </p:cNvPr>
          <p:cNvSpPr txBox="1"/>
          <p:nvPr/>
        </p:nvSpPr>
        <p:spPr>
          <a:xfrm>
            <a:off x="612560" y="3959731"/>
            <a:ext cx="90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0                           4                                    14                       20                       27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BABF86FF-FC47-40BA-BCEC-FCDFD81B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34976"/>
              </p:ext>
            </p:extLst>
          </p:nvPr>
        </p:nvGraphicFramePr>
        <p:xfrm>
          <a:off x="8171523" y="2333952"/>
          <a:ext cx="3526696" cy="194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79">
                  <a:extLst>
                    <a:ext uri="{9D8B030D-6E8A-4147-A177-3AD203B41FA5}">
                      <a16:colId xmlns:a16="http://schemas.microsoft.com/office/drawing/2014/main" val="1414854695"/>
                    </a:ext>
                  </a:extLst>
                </a:gridCol>
                <a:gridCol w="768011">
                  <a:extLst>
                    <a:ext uri="{9D8B030D-6E8A-4147-A177-3AD203B41FA5}">
                      <a16:colId xmlns:a16="http://schemas.microsoft.com/office/drawing/2014/main" val="4199604932"/>
                    </a:ext>
                  </a:extLst>
                </a:gridCol>
                <a:gridCol w="842103">
                  <a:extLst>
                    <a:ext uri="{9D8B030D-6E8A-4147-A177-3AD203B41FA5}">
                      <a16:colId xmlns:a16="http://schemas.microsoft.com/office/drawing/2014/main" val="2752119289"/>
                    </a:ext>
                  </a:extLst>
                </a:gridCol>
                <a:gridCol w="842103">
                  <a:extLst>
                    <a:ext uri="{9D8B030D-6E8A-4147-A177-3AD203B41FA5}">
                      <a16:colId xmlns:a16="http://schemas.microsoft.com/office/drawing/2014/main" val="3893808697"/>
                    </a:ext>
                  </a:extLst>
                </a:gridCol>
              </a:tblGrid>
              <a:tr h="435881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24690"/>
                  </a:ext>
                </a:extLst>
              </a:tr>
              <a:tr h="376617">
                <a:tc>
                  <a:txBody>
                    <a:bodyPr/>
                    <a:lstStyle/>
                    <a:p>
                      <a:r>
                        <a:rPr lang="en-US" dirty="0"/>
                        <a:t>P1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67084"/>
                  </a:ext>
                </a:extLst>
              </a:tr>
              <a:tr h="376617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49386"/>
                  </a:ext>
                </a:extLst>
              </a:tr>
              <a:tr h="376617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74848"/>
                  </a:ext>
                </a:extLst>
              </a:tr>
              <a:tr h="376617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0234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08F42E-B5AA-4338-B18E-F5B529A1F68B}"/>
              </a:ext>
            </a:extLst>
          </p:cNvPr>
          <p:cNvSpPr txBox="1"/>
          <p:nvPr/>
        </p:nvSpPr>
        <p:spPr>
          <a:xfrm>
            <a:off x="780249" y="4944862"/>
            <a:ext cx="7520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AWT</a:t>
            </a:r>
            <a:r>
              <a:rPr lang="en-US" dirty="0"/>
              <a:t> = (20 + 4 + 0 + 14) / 4 = 9.5 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ACT</a:t>
            </a:r>
            <a:r>
              <a:rPr lang="en-US" dirty="0"/>
              <a:t> = (27 + 14 + 4 + 20) /4 = 16.25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51FF17-D310-4885-9B0F-0FE0023B2A70}"/>
              </a:ext>
            </a:extLst>
          </p:cNvPr>
          <p:cNvSpPr txBox="1"/>
          <p:nvPr/>
        </p:nvSpPr>
        <p:spPr>
          <a:xfrm>
            <a:off x="9268287" y="4524048"/>
            <a:ext cx="1890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WT = ST – AT</a:t>
            </a:r>
          </a:p>
          <a:p>
            <a:r>
              <a:rPr lang="en-US" dirty="0"/>
              <a:t>TAT = ET + WT</a:t>
            </a:r>
          </a:p>
        </p:txBody>
      </p:sp>
    </p:spTree>
    <p:extLst>
      <p:ext uri="{BB962C8B-B14F-4D97-AF65-F5344CB8AC3E}">
        <p14:creationId xmlns:p14="http://schemas.microsoft.com/office/powerpoint/2010/main" val="227356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83B6-3045-44FB-8942-90998F72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226291"/>
            <a:ext cx="4232234" cy="1049235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/>
              <a:t>Example 2: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190DD-14EF-473F-B6C1-98332C6D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511711"/>
              </p:ext>
            </p:extLst>
          </p:nvPr>
        </p:nvGraphicFramePr>
        <p:xfrm>
          <a:off x="3462291" y="2543233"/>
          <a:ext cx="3639845" cy="29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39">
                  <a:extLst>
                    <a:ext uri="{9D8B030D-6E8A-4147-A177-3AD203B41FA5}">
                      <a16:colId xmlns:a16="http://schemas.microsoft.com/office/drawing/2014/main" val="1528207579"/>
                    </a:ext>
                  </a:extLst>
                </a:gridCol>
                <a:gridCol w="1258953">
                  <a:extLst>
                    <a:ext uri="{9D8B030D-6E8A-4147-A177-3AD203B41FA5}">
                      <a16:colId xmlns:a16="http://schemas.microsoft.com/office/drawing/2014/main" val="181762750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1699817977"/>
                    </a:ext>
                  </a:extLst>
                </a:gridCol>
              </a:tblGrid>
              <a:tr h="472845">
                <a:tc>
                  <a:txBody>
                    <a:bodyPr/>
                    <a:lstStyle/>
                    <a:p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670401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9161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23950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824625"/>
                  </a:ext>
                </a:extLst>
              </a:tr>
              <a:tr h="569720">
                <a:tc>
                  <a:txBody>
                    <a:bodyPr/>
                    <a:lstStyle/>
                    <a:p>
                      <a:r>
                        <a:rPr lang="en-US" dirty="0"/>
                        <a:t>P4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651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9D39A1-A212-4370-AAAE-B574D813C0AA}"/>
              </a:ext>
            </a:extLst>
          </p:cNvPr>
          <p:cNvSpPr txBox="1"/>
          <p:nvPr/>
        </p:nvSpPr>
        <p:spPr>
          <a:xfrm>
            <a:off x="506026" y="1873187"/>
            <a:ext cx="11265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Draw the Gantt chart and calculate the average waiting and completion time by the following table ? </a:t>
            </a:r>
          </a:p>
        </p:txBody>
      </p:sp>
    </p:spTree>
    <p:extLst>
      <p:ext uri="{BB962C8B-B14F-4D97-AF65-F5344CB8AC3E}">
        <p14:creationId xmlns:p14="http://schemas.microsoft.com/office/powerpoint/2010/main" val="382266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2007</TotalTime>
  <Words>2088</Words>
  <Application>Microsoft Office PowerPoint</Application>
  <PresentationFormat>Widescreen</PresentationFormat>
  <Paragraphs>504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Rockwell</vt:lpstr>
      <vt:lpstr>Gallery</vt:lpstr>
      <vt:lpstr>Operating System</vt:lpstr>
      <vt:lpstr>Important Notes: Scheduling Criteria</vt:lpstr>
      <vt:lpstr>Important Notes: Scheduling Criteria</vt:lpstr>
      <vt:lpstr>1- First Come First Served: “FCFS”</vt:lpstr>
      <vt:lpstr>Example 1:</vt:lpstr>
      <vt:lpstr>Answer:</vt:lpstr>
      <vt:lpstr>Example 2:</vt:lpstr>
      <vt:lpstr>Answer:</vt:lpstr>
      <vt:lpstr>Example 2:</vt:lpstr>
      <vt:lpstr>Answer:</vt:lpstr>
      <vt:lpstr>2- Shortest job first: “ Sjf ”</vt:lpstr>
      <vt:lpstr>Non Preemptive:  Without “AT” </vt:lpstr>
      <vt:lpstr>Answer:</vt:lpstr>
      <vt:lpstr>Non Preemptive:  With “AT” </vt:lpstr>
      <vt:lpstr>Answer:</vt:lpstr>
      <vt:lpstr>Preemptive:</vt:lpstr>
      <vt:lpstr>Answer:</vt:lpstr>
      <vt:lpstr>Example:</vt:lpstr>
      <vt:lpstr>Answer:</vt:lpstr>
      <vt:lpstr>3- Priority Algorithm:</vt:lpstr>
      <vt:lpstr>Example 1: non-preemptive </vt:lpstr>
      <vt:lpstr>Answer:</vt:lpstr>
      <vt:lpstr>Example 2:  Preemptive</vt:lpstr>
      <vt:lpstr>Answer:</vt:lpstr>
      <vt:lpstr>4- round robin:  “ rr “</vt:lpstr>
      <vt:lpstr>Example 1:</vt:lpstr>
      <vt:lpstr>Answer:</vt:lpstr>
      <vt:lpstr>Example 2:</vt:lpstr>
      <vt:lpstr>Answer: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Ziad Salah</dc:creator>
  <cp:lastModifiedBy>Ziad Salah</cp:lastModifiedBy>
  <cp:revision>47</cp:revision>
  <dcterms:created xsi:type="dcterms:W3CDTF">2023-12-09T07:03:38Z</dcterms:created>
  <dcterms:modified xsi:type="dcterms:W3CDTF">2023-12-11T05:45:44Z</dcterms:modified>
</cp:coreProperties>
</file>