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4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9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8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rmorj/big-mart-sa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21EB0D-14C9-4395-E9AA-F229A4C9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Big mart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12CDE-9AFB-A595-5C18-3E7BF1CD5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latin typeface="+mj-lt"/>
              </a:rPr>
              <a:t>10/6/2022 </a:t>
            </a:r>
          </a:p>
          <a:p>
            <a:pPr algn="l"/>
            <a:r>
              <a:rPr lang="en-US" sz="2400" b="1" dirty="0">
                <a:latin typeface="+mj-lt"/>
              </a:rPr>
              <a:t>Ziad Ashraf</a:t>
            </a:r>
          </a:p>
          <a:p>
            <a:pPr algn="l"/>
            <a:endParaRPr lang="en-US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 of grocery carts">
            <a:extLst>
              <a:ext uri="{FF2B5EF4-FFF2-40B4-BE49-F238E27FC236}">
                <a16:creationId xmlns:a16="http://schemas.microsoft.com/office/drawing/2014/main" id="{1B8E37E2-8921-A7D5-7D02-07170657E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3" r="6703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219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FEAEE3-54E2-3B16-EC86-C6E722D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sz="3100"/>
              <a:t>The average product prices of each category per location.</a:t>
            </a:r>
            <a:br>
              <a:rPr lang="en-US" sz="3100"/>
            </a:br>
            <a:endParaRPr lang="en-US" sz="31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F6C56-8034-84E6-3527-B66B24C7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The average prices of the household category are the largest in all tiers, but the baking goods are the lowest.</a:t>
            </a:r>
          </a:p>
          <a:p>
            <a:r>
              <a:rPr lang="en-US" sz="1800" dirty="0"/>
              <a:t>The difference in average prices between each tier is very small so the average prices per location don't affect sales growth.</a:t>
            </a:r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1085A29-F20C-6C37-4FBB-21103D369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033763"/>
            <a:ext cx="6795701" cy="29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0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FEAEE3-54E2-3B16-EC86-C6E722D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sz="3100" dirty="0"/>
              <a:t>The average product prices of each category in tier 1.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F6C56-8034-84E6-3527-B66B24C7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The average prices of seafood and starchy foods are the largest in tier 1, but the baking goods are the lowest.</a:t>
            </a:r>
          </a:p>
        </p:txBody>
      </p:sp>
      <p:sp>
        <p:nvSpPr>
          <p:cNvPr id="91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3C4FA9F8-6361-DF68-3889-49241541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033763"/>
            <a:ext cx="6795701" cy="29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1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FEAEE3-54E2-3B16-EC86-C6E722D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The average product prices of each category in tier 2.</a:t>
            </a:r>
            <a:endParaRPr lang="en-US" sz="37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F6C56-8034-84E6-3527-B66B24C7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The average prices of breakfast and household are the largest in tier 2, but the baking goods are the lowest.</a:t>
            </a:r>
          </a:p>
        </p:txBody>
      </p:sp>
      <p:sp>
        <p:nvSpPr>
          <p:cNvPr id="133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">
            <a:extLst>
              <a:ext uri="{FF2B5EF4-FFF2-40B4-BE49-F238E27FC236}">
                <a16:creationId xmlns:a16="http://schemas.microsoft.com/office/drawing/2014/main" id="{3EA186D2-564E-F1DD-25D1-E713F938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033763"/>
            <a:ext cx="6795701" cy="29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0A1175-01C6-85BA-EC5B-5B7E443E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sz="3100"/>
              <a:t>The total product sales of each category per location.</a:t>
            </a:r>
            <a:br>
              <a:rPr lang="en-US" sz="3100"/>
            </a:br>
            <a:endParaRPr lang="en-US" sz="31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01E0A8-798D-9259-FDE1-17E1C780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The total sales in tier 3 are the largest in each category.</a:t>
            </a:r>
          </a:p>
          <a:p>
            <a:r>
              <a:rPr lang="en-US" sz="1800" dirty="0"/>
              <a:t>The fruits and vegetable category has the largest total sales in all locations.</a:t>
            </a:r>
          </a:p>
          <a:p>
            <a:r>
              <a:rPr lang="en-US" sz="1800" dirty="0"/>
              <a:t>The seafood has the lowest total sales in all locations.</a:t>
            </a:r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2D9A93-6868-47A5-16CB-4EEF5249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174904"/>
            <a:ext cx="6795701" cy="2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4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7" name="Right Triangle 20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2BF5E-2C92-8F5F-4B68-EB37B973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866A5D-0777-4866-1651-994901D0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This dashboard is for the most important categories that we mentioned in the last pages.</a:t>
            </a:r>
          </a:p>
        </p:txBody>
      </p:sp>
      <p:sp>
        <p:nvSpPr>
          <p:cNvPr id="240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9336D9-419B-7593-FFE9-88535AB2A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90" y="1817363"/>
            <a:ext cx="7978778" cy="40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8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473C-CFAF-FC00-B209-F2AD8F29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F2EE-E8A2-10D9-AA5B-A4AB457B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outlets that will be established should be in tier 3 because the most considerable sales are there.</a:t>
            </a:r>
          </a:p>
          <a:p>
            <a:r>
              <a:rPr lang="en-US" dirty="0"/>
              <a:t>They should focus on vegetables, fruit products, snack food, and household products in their new outlet. </a:t>
            </a:r>
          </a:p>
          <a:p>
            <a:r>
              <a:rPr lang="en-US" dirty="0"/>
              <a:t>They should focus on baking goods because their prices are low.</a:t>
            </a:r>
          </a:p>
          <a:p>
            <a:r>
              <a:rPr lang="en-US" dirty="0"/>
              <a:t>They should avoid seafood and starchy food in tier 3.</a:t>
            </a:r>
          </a:p>
          <a:p>
            <a:r>
              <a:rPr lang="en-US" dirty="0"/>
              <a:t>They should increase the prices to increase their sales.</a:t>
            </a:r>
          </a:p>
        </p:txBody>
      </p:sp>
    </p:spTree>
    <p:extLst>
      <p:ext uri="{BB962C8B-B14F-4D97-AF65-F5344CB8AC3E}">
        <p14:creationId xmlns:p14="http://schemas.microsoft.com/office/powerpoint/2010/main" val="29810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789C-860C-8AC8-96CA-D7DE9174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3062-5637-2ED5-F716-FFD030F5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About data</a:t>
            </a:r>
          </a:p>
          <a:p>
            <a:r>
              <a:rPr lang="en-US"/>
              <a:t>Problems</a:t>
            </a:r>
          </a:p>
          <a:p>
            <a:r>
              <a:rPr lang="en-US"/>
              <a:t>Solutions</a:t>
            </a:r>
          </a:p>
          <a:p>
            <a:r>
              <a:rPr lang="en-US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C47E-736E-1973-837A-58ED3ED8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6AF1-C40C-53BE-6133-7F0AC5CF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Inter"/>
              </a:rPr>
              <a:t>This project is about big mart sales analysis to get some insights about products, stores, and category sales in each region.</a:t>
            </a:r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8631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C47E-736E-1973-837A-58ED3ED8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6AF1-C40C-53BE-6133-7F0AC5CF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nter"/>
              </a:rPr>
              <a:t>The data were collected in 2013 for 1559 products from 10 stores in different cities. Also, specific attributes of each product and store have been defined. </a:t>
            </a: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>The data have 12 variables and 8523 rows.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https://www.kaggle.com/datasets/mrmorj/big-mart-sales</a:t>
            </a:r>
            <a:r>
              <a:rPr lang="en-US" dirty="0">
                <a:solidFill>
                  <a:schemeClr val="bg1"/>
                </a:solidFill>
                <a:latin typeface="Inter"/>
              </a:rPr>
              <a:t> </a:t>
            </a:r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Inter"/>
              </a:rPr>
              <a:t>   </a:t>
            </a:r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10594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98A0-30E1-6732-06CE-55F86179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3C6C-D27B-DE55-F997-F2CD0086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annual sales per category?</a:t>
            </a:r>
          </a:p>
          <a:p>
            <a:r>
              <a:rPr lang="en-US" dirty="0"/>
              <a:t>What are the factors that affect these sales?</a:t>
            </a:r>
          </a:p>
          <a:p>
            <a:r>
              <a:rPr lang="en-US" dirty="0"/>
              <a:t>The annual number of outlets established.</a:t>
            </a:r>
          </a:p>
          <a:p>
            <a:r>
              <a:rPr lang="en-US" dirty="0"/>
              <a:t>The correlation between sales and product prices.</a:t>
            </a:r>
          </a:p>
          <a:p>
            <a:r>
              <a:rPr lang="en-US" dirty="0"/>
              <a:t>The average product prices of each category per location.</a:t>
            </a:r>
          </a:p>
          <a:p>
            <a:r>
              <a:rPr lang="en-US" dirty="0"/>
              <a:t>The total product sales of each category per location.</a:t>
            </a:r>
          </a:p>
        </p:txBody>
      </p:sp>
    </p:spTree>
    <p:extLst>
      <p:ext uri="{BB962C8B-B14F-4D97-AF65-F5344CB8AC3E}">
        <p14:creationId xmlns:p14="http://schemas.microsoft.com/office/powerpoint/2010/main" val="238585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CE49C-DAA7-6C09-F206-05D793BF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/>
              <a:t>What are the annual sales per category?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A5A58-0749-468F-3915-FBC1C77C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This chart shows that all categories' total sales fell in 1998. </a:t>
            </a:r>
          </a:p>
          <a:p>
            <a:r>
              <a:rPr lang="en-US" sz="1800" dirty="0"/>
              <a:t>The fruits and vegetables are the most sold since 1985.</a:t>
            </a:r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F6A7E51-B3C0-4D08-EE96-209EF9A23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736451"/>
            <a:ext cx="6795701" cy="35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4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CE49C-DAA7-6C09-F206-05D793BF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dirty="0"/>
              <a:t>Top 3 annual sales categories.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A5A58-0749-468F-3915-FBC1C77C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The fruits and vegetables are the most sold since 1985.</a:t>
            </a:r>
          </a:p>
          <a:p>
            <a:r>
              <a:rPr lang="en-US" sz="1800" dirty="0"/>
              <a:t>The snack foods are the second and the household category is the third.</a:t>
            </a:r>
          </a:p>
        </p:txBody>
      </p:sp>
      <p:sp>
        <p:nvSpPr>
          <p:cNvPr id="91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Chart, line chart">
            <a:extLst>
              <a:ext uri="{FF2B5EF4-FFF2-40B4-BE49-F238E27FC236}">
                <a16:creationId xmlns:a16="http://schemas.microsoft.com/office/drawing/2014/main" id="{9B43519F-AE8F-C9DE-7739-25C8474D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736451"/>
            <a:ext cx="6795701" cy="35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2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ight Triangle 20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8D9235-DD70-1B04-D3D3-0C8CD69D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The annual number of outlets established.</a:t>
            </a:r>
          </a:p>
        </p:txBody>
      </p:sp>
      <p:sp>
        <p:nvSpPr>
          <p:cNvPr id="154" name="Content Placeholder 153">
            <a:extLst>
              <a:ext uri="{FF2B5EF4-FFF2-40B4-BE49-F238E27FC236}">
                <a16:creationId xmlns:a16="http://schemas.microsoft.com/office/drawing/2014/main" id="{ECE184C0-B937-CFE8-89C3-A0EB5854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The annual number of outlets established in 1998 is smaller than in other years so the total sales for 1998 are the lowest.</a:t>
            </a:r>
          </a:p>
        </p:txBody>
      </p:sp>
      <p:sp>
        <p:nvSpPr>
          <p:cNvPr id="23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28F9DEB-6B9A-512C-E983-F7FE32283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882972"/>
            <a:ext cx="6795701" cy="32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8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FDA21B-200D-0B0A-AFD5-35B31F04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br>
              <a:rPr lang="en-US" sz="2800"/>
            </a:br>
            <a:r>
              <a:rPr lang="en-US" sz="2800"/>
              <a:t>The correlation between sales and product prices.</a:t>
            </a:r>
            <a:br>
              <a:rPr lang="en-US" sz="2800"/>
            </a:br>
            <a:br>
              <a:rPr lang="en-US" sz="2800"/>
            </a:br>
            <a:endParaRPr lang="en-US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8DCEC8-4F2F-F528-76B2-44A58615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This plot shows a positive correlation between product price and sales. So, when the price increases the sales increase.</a:t>
            </a:r>
          </a:p>
          <a:p>
            <a:r>
              <a:rPr lang="en-US" sz="1800" dirty="0"/>
              <a:t>The correlation measure is 0.567 indicating a positive correlation between them.</a:t>
            </a:r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scatter chart">
            <a:extLst>
              <a:ext uri="{FF2B5EF4-FFF2-40B4-BE49-F238E27FC236}">
                <a16:creationId xmlns:a16="http://schemas.microsoft.com/office/drawing/2014/main" id="{F7B9E980-FA0D-4CF9-12CE-03C02A07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144194"/>
            <a:ext cx="6795701" cy="27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67B346"/>
      </a:accent1>
      <a:accent2>
        <a:srgbClr val="8DAD39"/>
      </a:accent2>
      <a:accent3>
        <a:srgbClr val="B0A145"/>
      </a:accent3>
      <a:accent4>
        <a:srgbClr val="B1703B"/>
      </a:accent4>
      <a:accent5>
        <a:srgbClr val="C3504D"/>
      </a:accent5>
      <a:accent6>
        <a:srgbClr val="B13B69"/>
      </a:accent6>
      <a:hlink>
        <a:srgbClr val="BF583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546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Inter</vt:lpstr>
      <vt:lpstr>Posterama</vt:lpstr>
      <vt:lpstr>SineVTI</vt:lpstr>
      <vt:lpstr>Big mart sales</vt:lpstr>
      <vt:lpstr>Objective</vt:lpstr>
      <vt:lpstr>Introduction</vt:lpstr>
      <vt:lpstr>About data</vt:lpstr>
      <vt:lpstr>Problems</vt:lpstr>
      <vt:lpstr>What are the annual sales per category?</vt:lpstr>
      <vt:lpstr>Top 3 annual sales categories.</vt:lpstr>
      <vt:lpstr>The annual number of outlets established.</vt:lpstr>
      <vt:lpstr> The correlation between sales and product prices.  </vt:lpstr>
      <vt:lpstr>The average product prices of each category per location. </vt:lpstr>
      <vt:lpstr>The average product prices of each category in tier 1.</vt:lpstr>
      <vt:lpstr>The average product prices of each category in tier 2.</vt:lpstr>
      <vt:lpstr>The total product sales of each category per location. </vt:lpstr>
      <vt:lpstr>Dashboard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mart sales</dc:title>
  <dc:creator>Ziad Ashraf</dc:creator>
  <cp:lastModifiedBy>Ziad Ashraf</cp:lastModifiedBy>
  <cp:revision>2</cp:revision>
  <dcterms:created xsi:type="dcterms:W3CDTF">2022-10-06T07:02:30Z</dcterms:created>
  <dcterms:modified xsi:type="dcterms:W3CDTF">2022-10-06T08:46:42Z</dcterms:modified>
</cp:coreProperties>
</file>