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76" r:id="rId4"/>
    <p:sldId id="277" r:id="rId5"/>
    <p:sldId id="278" r:id="rId6"/>
    <p:sldId id="279" r:id="rId7"/>
    <p:sldId id="280" r:id="rId8"/>
    <p:sldId id="261" r:id="rId9"/>
    <p:sldId id="263" r:id="rId10"/>
    <p:sldId id="264" r:id="rId11"/>
    <p:sldId id="265" r:id="rId12"/>
    <p:sldId id="281" r:id="rId13"/>
    <p:sldId id="266" r:id="rId14"/>
    <p:sldId id="282" r:id="rId15"/>
    <p:sldId id="283" r:id="rId16"/>
    <p:sldId id="285" r:id="rId17"/>
    <p:sldId id="284" r:id="rId18"/>
    <p:sldId id="287" r:id="rId19"/>
    <p:sldId id="286" r:id="rId20"/>
    <p:sldId id="288" r:id="rId21"/>
    <p:sldId id="289" r:id="rId22"/>
    <p:sldId id="290" r:id="rId23"/>
    <p:sldId id="291" r:id="rId24"/>
    <p:sldId id="292" r:id="rId25"/>
    <p:sldId id="275" r:id="rId2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769" autoAdjust="0"/>
  </p:normalViewPr>
  <p:slideViewPr>
    <p:cSldViewPr snapToGrid="0" snapToObjects="1">
      <p:cViewPr varScale="1">
        <p:scale>
          <a:sx n="89" d="100"/>
          <a:sy n="89" d="100"/>
        </p:scale>
        <p:origin x="1310" y="77"/>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EDB426-80F6-42B7-AA6F-AEE73236CAA1}" type="datetimeFigureOut">
              <a:rPr lang="en-US" smtClean="0"/>
              <a:t>5/20/2023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C9528E-845F-41DE-94ED-7DA27BF64691}" type="slidenum">
              <a:rPr lang="en-US" smtClean="0"/>
              <a:t>‹#›</a:t>
            </a:fld>
            <a:endParaRPr lang="en-US"/>
          </a:p>
        </p:txBody>
      </p:sp>
    </p:spTree>
    <p:extLst>
      <p:ext uri="{BB962C8B-B14F-4D97-AF65-F5344CB8AC3E}">
        <p14:creationId xmlns:p14="http://schemas.microsoft.com/office/powerpoint/2010/main" val="2713402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C9528E-845F-41DE-94ED-7DA27BF64691}" type="slidenum">
              <a:rPr lang="en-US" smtClean="0"/>
              <a:t>1</a:t>
            </a:fld>
            <a:endParaRPr lang="en-US"/>
          </a:p>
        </p:txBody>
      </p:sp>
    </p:spTree>
    <p:extLst>
      <p:ext uri="{BB962C8B-B14F-4D97-AF65-F5344CB8AC3E}">
        <p14:creationId xmlns:p14="http://schemas.microsoft.com/office/powerpoint/2010/main" val="2945902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1F2F2"/>
                </a:solidFill>
                <a:effectLst/>
                <a:latin typeface="-apple-system"/>
              </a:rPr>
              <a:t>Descriptive statistics are a set of techniques used to summarize and describe characteristics of a dataset. They provide a way to understand the main features of the data, such as its central tendency, variability, and distribution. Here are some common </a:t>
            </a:r>
            <a:r>
              <a:rPr lang="en-US" b="0" i="0" u="none" strike="noStrike" dirty="0">
                <a:solidFill>
                  <a:srgbClr val="F1F2F2"/>
                </a:solidFill>
                <a:effectLst/>
                <a:latin typeface="-apple-system"/>
              </a:rPr>
              <a:t>descriptive statistics</a:t>
            </a:r>
            <a:r>
              <a:rPr lang="en-US" b="0" i="0" dirty="0">
                <a:solidFill>
                  <a:srgbClr val="F1F2F2"/>
                </a:solidFill>
                <a:effectLst/>
                <a:latin typeface="-apple-system"/>
              </a:rPr>
              <a:t>:</a:t>
            </a:r>
          </a:p>
          <a:p>
            <a:pPr algn="l">
              <a:buFont typeface="Arial" panose="020B0604020202020204" pitchFamily="34" charset="0"/>
              <a:buChar char="•"/>
            </a:pPr>
            <a:r>
              <a:rPr lang="en-US" b="1" i="0" dirty="0">
                <a:solidFill>
                  <a:srgbClr val="F1F2F2"/>
                </a:solidFill>
                <a:effectLst/>
                <a:latin typeface="-apple-system"/>
              </a:rPr>
              <a:t>Central tendency:</a:t>
            </a:r>
            <a:r>
              <a:rPr lang="en-US" b="0" i="0" dirty="0">
                <a:solidFill>
                  <a:srgbClr val="F1F2F2"/>
                </a:solidFill>
                <a:effectLst/>
                <a:latin typeface="-apple-system"/>
              </a:rPr>
              <a:t> This describes the typical or central value of the data. The most common measures of central tendency are the mean, median, and mode.</a:t>
            </a:r>
          </a:p>
          <a:p>
            <a:pPr algn="l">
              <a:buFont typeface="Arial" panose="020B0604020202020204" pitchFamily="34" charset="0"/>
              <a:buChar char="•"/>
            </a:pPr>
            <a:r>
              <a:rPr lang="en-US" b="1" i="0" dirty="0">
                <a:solidFill>
                  <a:srgbClr val="F1F2F2"/>
                </a:solidFill>
                <a:effectLst/>
                <a:latin typeface="-apple-system"/>
              </a:rPr>
              <a:t>Variability:</a:t>
            </a:r>
            <a:r>
              <a:rPr lang="en-US" b="0" i="0" dirty="0">
                <a:solidFill>
                  <a:srgbClr val="F1F2F2"/>
                </a:solidFill>
                <a:effectLst/>
                <a:latin typeface="-apple-system"/>
              </a:rPr>
              <a:t> This describes how spread out or dispersed the data is. Common measures of variability include the range, variance, and standard deviation.</a:t>
            </a:r>
          </a:p>
          <a:p>
            <a:pPr algn="l">
              <a:buFont typeface="Arial" panose="020B0604020202020204" pitchFamily="34" charset="0"/>
              <a:buChar char="•"/>
            </a:pPr>
            <a:r>
              <a:rPr lang="en-US" b="1" i="0" dirty="0">
                <a:solidFill>
                  <a:srgbClr val="F1F2F2"/>
                </a:solidFill>
                <a:effectLst/>
                <a:latin typeface="-apple-system"/>
              </a:rPr>
              <a:t>Distribution:</a:t>
            </a:r>
            <a:r>
              <a:rPr lang="en-US" b="0" i="0" dirty="0">
                <a:solidFill>
                  <a:srgbClr val="F1F2F2"/>
                </a:solidFill>
                <a:effectLst/>
                <a:latin typeface="-apple-system"/>
              </a:rPr>
              <a:t> This describes the shape of the data. </a:t>
            </a:r>
            <a:r>
              <a:rPr lang="en-US" b="0" i="0" u="none" strike="noStrike" dirty="0">
                <a:solidFill>
                  <a:srgbClr val="F1F2F2"/>
                </a:solidFill>
                <a:effectLst/>
                <a:latin typeface="-apple-system"/>
              </a:rPr>
              <a:t>Common distributions</a:t>
            </a:r>
            <a:r>
              <a:rPr lang="en-US" b="0" i="0" dirty="0">
                <a:solidFill>
                  <a:srgbClr val="F1F2F2"/>
                </a:solidFill>
                <a:effectLst/>
                <a:latin typeface="-apple-system"/>
              </a:rPr>
              <a:t> include normal, skewed, and bimodal.</a:t>
            </a:r>
          </a:p>
          <a:p>
            <a:pPr algn="l">
              <a:buFont typeface="Arial" panose="020B0604020202020204" pitchFamily="34" charset="0"/>
              <a:buChar char="•"/>
            </a:pPr>
            <a:r>
              <a:rPr lang="en-US" b="1" i="0" dirty="0">
                <a:solidFill>
                  <a:srgbClr val="F1F2F2"/>
                </a:solidFill>
                <a:effectLst/>
                <a:latin typeface="-apple-system"/>
              </a:rPr>
              <a:t>Frequency:</a:t>
            </a:r>
            <a:r>
              <a:rPr lang="en-US" b="0" i="0" dirty="0">
                <a:solidFill>
                  <a:srgbClr val="F1F2F2"/>
                </a:solidFill>
                <a:effectLst/>
                <a:latin typeface="-apple-system"/>
              </a:rPr>
              <a:t> This describes how often each value appears in the data. A </a:t>
            </a:r>
            <a:r>
              <a:rPr lang="en-US" b="0" i="0" u="none" strike="noStrike" dirty="0">
                <a:solidFill>
                  <a:srgbClr val="F1F2F2"/>
                </a:solidFill>
                <a:effectLst/>
                <a:latin typeface="-apple-system"/>
              </a:rPr>
              <a:t>frequency table</a:t>
            </a:r>
            <a:r>
              <a:rPr lang="en-US" b="0" i="0" dirty="0">
                <a:solidFill>
                  <a:srgbClr val="F1F2F2"/>
                </a:solidFill>
                <a:effectLst/>
                <a:latin typeface="-apple-system"/>
              </a:rPr>
              <a:t> or histogram is a common way to visualize frequency.</a:t>
            </a:r>
          </a:p>
          <a:p>
            <a:pPr algn="l">
              <a:buFont typeface="Arial" panose="020B0604020202020204" pitchFamily="34" charset="0"/>
              <a:buChar char="•"/>
            </a:pPr>
            <a:r>
              <a:rPr lang="en-US" b="1" i="0" dirty="0">
                <a:solidFill>
                  <a:srgbClr val="F1F2F2"/>
                </a:solidFill>
                <a:effectLst/>
                <a:latin typeface="-apple-system"/>
              </a:rPr>
              <a:t>Correlation:</a:t>
            </a:r>
            <a:r>
              <a:rPr lang="en-US" b="0" i="0" dirty="0">
                <a:solidFill>
                  <a:srgbClr val="F1F2F2"/>
                </a:solidFill>
                <a:effectLst/>
                <a:latin typeface="-apple-system"/>
              </a:rPr>
              <a:t> This describes the relationship between two variables. </a:t>
            </a:r>
            <a:r>
              <a:rPr lang="en-US" b="0" i="0" u="none" strike="noStrike" dirty="0">
                <a:solidFill>
                  <a:srgbClr val="F1F2F2"/>
                </a:solidFill>
                <a:effectLst/>
                <a:latin typeface="-apple-system"/>
              </a:rPr>
              <a:t>Correlation coefficients</a:t>
            </a:r>
            <a:r>
              <a:rPr lang="en-US" b="0" i="0" dirty="0">
                <a:solidFill>
                  <a:srgbClr val="F1F2F2"/>
                </a:solidFill>
                <a:effectLst/>
                <a:latin typeface="-apple-system"/>
              </a:rPr>
              <a:t>, such as Pearson's r or Spearman's rho, are common measures of correlation.</a:t>
            </a:r>
          </a:p>
          <a:p>
            <a:pPr algn="l"/>
            <a:r>
              <a:rPr lang="en-US" b="0" i="0" dirty="0">
                <a:solidFill>
                  <a:srgbClr val="F1F2F2"/>
                </a:solidFill>
                <a:effectLst/>
                <a:latin typeface="-apple-system"/>
              </a:rPr>
              <a:t>Descriptive statistics can be computed for individual variables or for pairs of variables. They are often used to explore the data and identify patterns, outliers, and relationships between variables. Descriptive statistics can also be used to summarize the data in a way that is easy to communicate to others, such as by creating tables, charts, or graphs.</a:t>
            </a:r>
          </a:p>
          <a:p>
            <a:endParaRPr lang="en-US" dirty="0"/>
          </a:p>
          <a:p>
            <a:endParaRPr lang="en-US" dirty="0"/>
          </a:p>
        </p:txBody>
      </p:sp>
      <p:sp>
        <p:nvSpPr>
          <p:cNvPr id="4" name="Slide Number Placeholder 3"/>
          <p:cNvSpPr>
            <a:spLocks noGrp="1"/>
          </p:cNvSpPr>
          <p:nvPr>
            <p:ph type="sldNum" sz="quarter" idx="5"/>
          </p:nvPr>
        </p:nvSpPr>
        <p:spPr/>
        <p:txBody>
          <a:bodyPr/>
          <a:lstStyle/>
          <a:p>
            <a:fld id="{74C9528E-845F-41DE-94ED-7DA27BF64691}" type="slidenum">
              <a:rPr lang="en-US" smtClean="0"/>
              <a:t>15</a:t>
            </a:fld>
            <a:endParaRPr lang="en-US"/>
          </a:p>
        </p:txBody>
      </p:sp>
    </p:spTree>
    <p:extLst>
      <p:ext uri="{BB962C8B-B14F-4D97-AF65-F5344CB8AC3E}">
        <p14:creationId xmlns:p14="http://schemas.microsoft.com/office/powerpoint/2010/main" val="2627784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1F2F2"/>
                </a:solidFill>
                <a:effectLst/>
                <a:latin typeface="-apple-system"/>
              </a:rPr>
              <a:t>A pie chart is a circular graphical representation of data, where the whole circle represents 100% of the data and is divided into sectors or slices, with each sector representing a proportion or percentage of the total.</a:t>
            </a:r>
          </a:p>
          <a:p>
            <a:pPr algn="l"/>
            <a:r>
              <a:rPr lang="en-US" b="0" i="0" u="none" strike="noStrike" dirty="0">
                <a:solidFill>
                  <a:srgbClr val="F1F2F2"/>
                </a:solidFill>
                <a:effectLst/>
                <a:latin typeface="-apple-system"/>
              </a:rPr>
              <a:t>Pie charts</a:t>
            </a:r>
            <a:r>
              <a:rPr lang="en-US" b="0" i="0" dirty="0">
                <a:solidFill>
                  <a:srgbClr val="F1F2F2"/>
                </a:solidFill>
                <a:effectLst/>
                <a:latin typeface="-apple-system"/>
              </a:rPr>
              <a:t> are commonly used to illustrate the relative proportions of different categories or groups in a dataset. Each category is assigned a slice of the pie, and the size of the slice is proportional to the relative frequency or proportion of the category in the dataset. The slices of the pie are typically labeled with the category name and/or percentage of the total.</a:t>
            </a:r>
          </a:p>
          <a:p>
            <a:pPr algn="l"/>
            <a:r>
              <a:rPr lang="en-US" b="0" i="0" dirty="0">
                <a:solidFill>
                  <a:srgbClr val="F1F2F2"/>
                </a:solidFill>
                <a:effectLst/>
                <a:latin typeface="-apple-system"/>
              </a:rPr>
              <a:t>Pie charts are useful for showing how a whole is divided into parts and can be used to highlight the most common or important categories in a dataset. However, pie charts can be difficult to interpret accurately, especially when there are many categories or when the differences between the categories are small. It can also be difficult to compare the sizes of the slices in a </a:t>
            </a:r>
            <a:r>
              <a:rPr lang="en-US" b="0" i="0" u="none" strike="noStrike" dirty="0">
                <a:solidFill>
                  <a:srgbClr val="F1F2F2"/>
                </a:solidFill>
                <a:effectLst/>
                <a:latin typeface="-apple-system"/>
              </a:rPr>
              <a:t>pie chart</a:t>
            </a:r>
            <a:r>
              <a:rPr lang="en-US" b="0" i="0" dirty="0">
                <a:solidFill>
                  <a:srgbClr val="F1F2F2"/>
                </a:solidFill>
                <a:effectLst/>
                <a:latin typeface="-apple-system"/>
              </a:rPr>
              <a:t>, as the angles of the slices can be deceiving to the human eye.</a:t>
            </a:r>
          </a:p>
          <a:p>
            <a:endParaRPr lang="en-US" dirty="0"/>
          </a:p>
        </p:txBody>
      </p:sp>
      <p:sp>
        <p:nvSpPr>
          <p:cNvPr id="4" name="Slide Number Placeholder 3"/>
          <p:cNvSpPr>
            <a:spLocks noGrp="1"/>
          </p:cNvSpPr>
          <p:nvPr>
            <p:ph type="sldNum" sz="quarter" idx="5"/>
          </p:nvPr>
        </p:nvSpPr>
        <p:spPr/>
        <p:txBody>
          <a:bodyPr/>
          <a:lstStyle/>
          <a:p>
            <a:fld id="{74C9528E-845F-41DE-94ED-7DA27BF64691}" type="slidenum">
              <a:rPr lang="en-US" smtClean="0"/>
              <a:t>16</a:t>
            </a:fld>
            <a:endParaRPr lang="en-US"/>
          </a:p>
        </p:txBody>
      </p:sp>
    </p:spTree>
    <p:extLst>
      <p:ext uri="{BB962C8B-B14F-4D97-AF65-F5344CB8AC3E}">
        <p14:creationId xmlns:p14="http://schemas.microsoft.com/office/powerpoint/2010/main" val="48612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1F2F2"/>
                </a:solidFill>
                <a:effectLst/>
                <a:latin typeface="-apple-system"/>
              </a:rPr>
              <a:t>A bar chart is a graphical representation of data, where bars are used to represent the values or frequencies of a categorical variable. The height or length of each bar is proportional to the value or frequency of the category it represents.</a:t>
            </a:r>
          </a:p>
          <a:p>
            <a:pPr algn="l"/>
            <a:r>
              <a:rPr lang="en-US" b="0" i="0" u="none" strike="noStrike" dirty="0">
                <a:solidFill>
                  <a:srgbClr val="F1F2F2"/>
                </a:solidFill>
                <a:effectLst/>
                <a:latin typeface="-apple-system"/>
              </a:rPr>
              <a:t>Bar charts</a:t>
            </a:r>
            <a:r>
              <a:rPr lang="en-US" b="0" i="0" dirty="0">
                <a:solidFill>
                  <a:srgbClr val="F1F2F2"/>
                </a:solidFill>
                <a:effectLst/>
                <a:latin typeface="-apple-system"/>
              </a:rPr>
              <a:t> are commonly used to compare the values or frequencies of different categories or groups in a dataset. The categories are typically arranged along the x-axis of the chart, while the values or frequencies are plotted on the y-axis. The bars can be either vertical or horizontal, depending on the orientation of the chart.</a:t>
            </a:r>
          </a:p>
          <a:p>
            <a:pPr algn="l"/>
            <a:r>
              <a:rPr lang="en-US" b="0" i="0" dirty="0">
                <a:solidFill>
                  <a:srgbClr val="F1F2F2"/>
                </a:solidFill>
                <a:effectLst/>
                <a:latin typeface="-apple-system"/>
              </a:rPr>
              <a:t>Bar charts are useful for showing how different categories or groups compare to each other and can be used to highlight the most common or important categories in a dataset. They are often used in conjunction with other visualization techniques, such as </a:t>
            </a:r>
            <a:r>
              <a:rPr lang="en-US" b="0" i="0" u="none" strike="noStrike" dirty="0">
                <a:solidFill>
                  <a:srgbClr val="F1F2F2"/>
                </a:solidFill>
                <a:effectLst/>
                <a:latin typeface="-apple-system"/>
              </a:rPr>
              <a:t>pie charts</a:t>
            </a:r>
            <a:r>
              <a:rPr lang="en-US" b="0" i="0" dirty="0">
                <a:solidFill>
                  <a:srgbClr val="F1F2F2"/>
                </a:solidFill>
                <a:effectLst/>
                <a:latin typeface="-apple-system"/>
              </a:rPr>
              <a:t> or </a:t>
            </a:r>
            <a:r>
              <a:rPr lang="en-US" b="0" i="0" u="none" strike="noStrike" dirty="0">
                <a:solidFill>
                  <a:srgbClr val="F1F2F2"/>
                </a:solidFill>
                <a:effectLst/>
                <a:latin typeface="-apple-system"/>
              </a:rPr>
              <a:t>line charts</a:t>
            </a:r>
            <a:r>
              <a:rPr lang="en-US" b="0" i="0" dirty="0">
                <a:solidFill>
                  <a:srgbClr val="F1F2F2"/>
                </a:solidFill>
                <a:effectLst/>
                <a:latin typeface="-apple-system"/>
              </a:rPr>
              <a:t>, to provide a more complete picture of the data.</a:t>
            </a:r>
          </a:p>
        </p:txBody>
      </p:sp>
      <p:sp>
        <p:nvSpPr>
          <p:cNvPr id="4" name="Slide Number Placeholder 3"/>
          <p:cNvSpPr>
            <a:spLocks noGrp="1"/>
          </p:cNvSpPr>
          <p:nvPr>
            <p:ph type="sldNum" sz="quarter" idx="5"/>
          </p:nvPr>
        </p:nvSpPr>
        <p:spPr/>
        <p:txBody>
          <a:bodyPr/>
          <a:lstStyle/>
          <a:p>
            <a:fld id="{74C9528E-845F-41DE-94ED-7DA27BF64691}" type="slidenum">
              <a:rPr lang="en-US" smtClean="0"/>
              <a:t>17</a:t>
            </a:fld>
            <a:endParaRPr lang="en-US"/>
          </a:p>
        </p:txBody>
      </p:sp>
    </p:spTree>
    <p:extLst>
      <p:ext uri="{BB962C8B-B14F-4D97-AF65-F5344CB8AC3E}">
        <p14:creationId xmlns:p14="http://schemas.microsoft.com/office/powerpoint/2010/main" val="2768959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1F2F2"/>
                </a:solidFill>
                <a:effectLst/>
                <a:latin typeface="-apple-system"/>
              </a:rPr>
              <a:t>A pie chart is a circular graphical representation of data, where the whole circle represents 100% of the data and is divided into sectors or slices, with each sector representing a proportion or percentage of the total.</a:t>
            </a:r>
          </a:p>
          <a:p>
            <a:pPr algn="l"/>
            <a:r>
              <a:rPr lang="en-US" b="0" i="0" u="none" strike="noStrike" dirty="0">
                <a:solidFill>
                  <a:srgbClr val="F1F2F2"/>
                </a:solidFill>
                <a:effectLst/>
                <a:latin typeface="-apple-system"/>
              </a:rPr>
              <a:t>Pie charts</a:t>
            </a:r>
            <a:r>
              <a:rPr lang="en-US" b="0" i="0" dirty="0">
                <a:solidFill>
                  <a:srgbClr val="F1F2F2"/>
                </a:solidFill>
                <a:effectLst/>
                <a:latin typeface="-apple-system"/>
              </a:rPr>
              <a:t> are commonly used to illustrate the relative proportions of different categories or groups in a dataset. Each category is assigned a slice of the pie, and the size of the slice is proportional to the relative frequency or proportion of the category in the dataset. The slices of the pie are typically labeled with the category name and/or percentage of the total.</a:t>
            </a:r>
          </a:p>
          <a:p>
            <a:pPr algn="l"/>
            <a:r>
              <a:rPr lang="en-US" b="0" i="0" dirty="0">
                <a:solidFill>
                  <a:srgbClr val="F1F2F2"/>
                </a:solidFill>
                <a:effectLst/>
                <a:latin typeface="-apple-system"/>
              </a:rPr>
              <a:t>Pie charts are useful for showing how a whole is divided into parts and can be used to highlight the most common or important categories in a dataset. However, pie charts can be difficult to interpret accurately, especially when there are many categories or when the differences between the categories are small. It can also be difficult to compare the sizes of the slices in a </a:t>
            </a:r>
            <a:r>
              <a:rPr lang="en-US" b="0" i="0" u="none" strike="noStrike" dirty="0">
                <a:solidFill>
                  <a:srgbClr val="F1F2F2"/>
                </a:solidFill>
                <a:effectLst/>
                <a:latin typeface="-apple-system"/>
              </a:rPr>
              <a:t>pie chart</a:t>
            </a:r>
            <a:r>
              <a:rPr lang="en-US" b="0" i="0" dirty="0">
                <a:solidFill>
                  <a:srgbClr val="F1F2F2"/>
                </a:solidFill>
                <a:effectLst/>
                <a:latin typeface="-apple-system"/>
              </a:rPr>
              <a:t>, as the angles of the slices can be deceiving to the human eye.</a:t>
            </a:r>
          </a:p>
          <a:p>
            <a:endParaRPr lang="en-US" dirty="0"/>
          </a:p>
          <a:p>
            <a:endParaRPr lang="en-US" dirty="0"/>
          </a:p>
        </p:txBody>
      </p:sp>
      <p:sp>
        <p:nvSpPr>
          <p:cNvPr id="4" name="Slide Number Placeholder 3"/>
          <p:cNvSpPr>
            <a:spLocks noGrp="1"/>
          </p:cNvSpPr>
          <p:nvPr>
            <p:ph type="sldNum" sz="quarter" idx="5"/>
          </p:nvPr>
        </p:nvSpPr>
        <p:spPr/>
        <p:txBody>
          <a:bodyPr/>
          <a:lstStyle/>
          <a:p>
            <a:fld id="{74C9528E-845F-41DE-94ED-7DA27BF64691}" type="slidenum">
              <a:rPr lang="en-US" smtClean="0"/>
              <a:t>18</a:t>
            </a:fld>
            <a:endParaRPr lang="en-US"/>
          </a:p>
        </p:txBody>
      </p:sp>
    </p:spTree>
    <p:extLst>
      <p:ext uri="{BB962C8B-B14F-4D97-AF65-F5344CB8AC3E}">
        <p14:creationId xmlns:p14="http://schemas.microsoft.com/office/powerpoint/2010/main" val="29830220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1F2F2"/>
                </a:solidFill>
                <a:effectLst/>
                <a:latin typeface="-apple-system"/>
              </a:rPr>
              <a:t>This is a histogram plot. A histogram is a graphical representation of the distribution of a continuous variable. It shows the frequency of occurrence of different values or ranges of values in a dataset.</a:t>
            </a:r>
          </a:p>
          <a:p>
            <a:pPr algn="l"/>
            <a:r>
              <a:rPr lang="en-US" b="0" i="0" dirty="0">
                <a:solidFill>
                  <a:srgbClr val="F1F2F2"/>
                </a:solidFill>
                <a:effectLst/>
                <a:latin typeface="-apple-system"/>
              </a:rPr>
              <a:t>To create a histogram, the range of values for the </a:t>
            </a:r>
            <a:r>
              <a:rPr lang="en-US" b="0" i="0" u="none" strike="noStrike" dirty="0">
                <a:solidFill>
                  <a:srgbClr val="F1F2F2"/>
                </a:solidFill>
                <a:effectLst/>
                <a:latin typeface="-apple-system"/>
              </a:rPr>
              <a:t>variable of interest</a:t>
            </a:r>
            <a:r>
              <a:rPr lang="en-US" b="0" i="0" dirty="0">
                <a:solidFill>
                  <a:srgbClr val="F1F2F2"/>
                </a:solidFill>
                <a:effectLst/>
                <a:latin typeface="-apple-system"/>
              </a:rPr>
              <a:t> is divided into a set of equally sized intervals or bins. The frequency of observations falling into each bin is then plotted on the vertical axis, while the ranges of values for each bin are plotted on the horizontal axis. Typically, the bars of a histogram are adjacent and have no gaps between them, as the bins are continuous intervals.</a:t>
            </a:r>
          </a:p>
          <a:p>
            <a:pPr algn="l"/>
            <a:r>
              <a:rPr lang="en-US" b="0" i="0" u="none" strike="noStrike" dirty="0">
                <a:solidFill>
                  <a:srgbClr val="F1F2F2"/>
                </a:solidFill>
                <a:effectLst/>
                <a:latin typeface="-apple-system"/>
              </a:rPr>
              <a:t>Histograms</a:t>
            </a:r>
            <a:r>
              <a:rPr lang="en-US" b="0" i="0" dirty="0">
                <a:solidFill>
                  <a:srgbClr val="F1F2F2"/>
                </a:solidFill>
                <a:effectLst/>
                <a:latin typeface="-apple-system"/>
              </a:rPr>
              <a:t> are useful for visualizing the shape of a distribution, as well as for identifying patterns, outliers, and skewness. For example, a </a:t>
            </a:r>
            <a:r>
              <a:rPr lang="en-US" b="0" i="0" u="none" strike="noStrike" dirty="0">
                <a:solidFill>
                  <a:srgbClr val="F1F2F2"/>
                </a:solidFill>
                <a:effectLst/>
                <a:latin typeface="-apple-system"/>
              </a:rPr>
              <a:t>normal distribution</a:t>
            </a:r>
            <a:r>
              <a:rPr lang="en-US" b="0" i="0" dirty="0">
                <a:solidFill>
                  <a:srgbClr val="F1F2F2"/>
                </a:solidFill>
                <a:effectLst/>
                <a:latin typeface="-apple-system"/>
              </a:rPr>
              <a:t> will have a bell-shaped histogram, while a skewed distribution will have a histogram that is skewed to one side. Histograms can also be used to identify gaps or clusters in the data and to determine whether the data is symmetrical or skewed.</a:t>
            </a:r>
          </a:p>
          <a:p>
            <a:endParaRPr lang="en-US" dirty="0"/>
          </a:p>
          <a:p>
            <a:endParaRPr lang="en-US" dirty="0"/>
          </a:p>
        </p:txBody>
      </p:sp>
      <p:sp>
        <p:nvSpPr>
          <p:cNvPr id="4" name="Slide Number Placeholder 3"/>
          <p:cNvSpPr>
            <a:spLocks noGrp="1"/>
          </p:cNvSpPr>
          <p:nvPr>
            <p:ph type="sldNum" sz="quarter" idx="5"/>
          </p:nvPr>
        </p:nvSpPr>
        <p:spPr/>
        <p:txBody>
          <a:bodyPr/>
          <a:lstStyle/>
          <a:p>
            <a:fld id="{74C9528E-845F-41DE-94ED-7DA27BF64691}" type="slidenum">
              <a:rPr lang="en-US" smtClean="0"/>
              <a:t>19</a:t>
            </a:fld>
            <a:endParaRPr lang="en-US"/>
          </a:p>
        </p:txBody>
      </p:sp>
    </p:spTree>
    <p:extLst>
      <p:ext uri="{BB962C8B-B14F-4D97-AF65-F5344CB8AC3E}">
        <p14:creationId xmlns:p14="http://schemas.microsoft.com/office/powerpoint/2010/main" val="1359132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1F2F2"/>
                </a:solidFill>
                <a:effectLst/>
                <a:latin typeface="-apple-system"/>
              </a:rPr>
              <a:t>A pie chart is a circular graphical representation of data, where the whole circle represents 100% of the data and is divided into sectors or slices, with each sector representing a proportion or percentage of the total.</a:t>
            </a:r>
          </a:p>
          <a:p>
            <a:pPr algn="l"/>
            <a:r>
              <a:rPr lang="en-US" b="0" i="0" u="none" strike="noStrike" dirty="0">
                <a:solidFill>
                  <a:srgbClr val="F1F2F2"/>
                </a:solidFill>
                <a:effectLst/>
                <a:latin typeface="-apple-system"/>
              </a:rPr>
              <a:t>Pie charts</a:t>
            </a:r>
            <a:r>
              <a:rPr lang="en-US" b="0" i="0" dirty="0">
                <a:solidFill>
                  <a:srgbClr val="F1F2F2"/>
                </a:solidFill>
                <a:effectLst/>
                <a:latin typeface="-apple-system"/>
              </a:rPr>
              <a:t> are commonly used to illustrate the relative proportions of different categories or groups in a dataset. Each category is assigned a slice of the pie, and the size of the slice is proportional to the relative frequency or proportion of the category in the dataset. The slices of the pie are typically labeled with the category name and/or percentage of the total.</a:t>
            </a:r>
          </a:p>
          <a:p>
            <a:pPr algn="l"/>
            <a:r>
              <a:rPr lang="en-US" b="0" i="0" dirty="0">
                <a:solidFill>
                  <a:srgbClr val="F1F2F2"/>
                </a:solidFill>
                <a:effectLst/>
                <a:latin typeface="-apple-system"/>
              </a:rPr>
              <a:t>Pie charts are useful for showing how a whole is divided into parts and can be used to highlight the most common or important categories in a dataset. However, pie charts can be difficult to interpret accurately, especially when there are many categories or when the differences between the categories are small. It can also be difficult to compare the sizes of the slices in a </a:t>
            </a:r>
            <a:r>
              <a:rPr lang="en-US" b="0" i="0" u="none" strike="noStrike" dirty="0">
                <a:solidFill>
                  <a:srgbClr val="F1F2F2"/>
                </a:solidFill>
                <a:effectLst/>
                <a:latin typeface="-apple-system"/>
              </a:rPr>
              <a:t>pie chart</a:t>
            </a:r>
            <a:r>
              <a:rPr lang="en-US" b="0" i="0" dirty="0">
                <a:solidFill>
                  <a:srgbClr val="F1F2F2"/>
                </a:solidFill>
                <a:effectLst/>
                <a:latin typeface="-apple-system"/>
              </a:rPr>
              <a:t>, as the angles of the slices can be deceiving to the human eye.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4C9528E-845F-41DE-94ED-7DA27BF64691}" type="slidenum">
              <a:rPr lang="en-US" smtClean="0"/>
              <a:t>20</a:t>
            </a:fld>
            <a:endParaRPr lang="en-US"/>
          </a:p>
        </p:txBody>
      </p:sp>
    </p:spTree>
    <p:extLst>
      <p:ext uri="{BB962C8B-B14F-4D97-AF65-F5344CB8AC3E}">
        <p14:creationId xmlns:p14="http://schemas.microsoft.com/office/powerpoint/2010/main" val="1222848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1F2F2"/>
                </a:solidFill>
                <a:effectLst/>
                <a:latin typeface="-apple-system"/>
              </a:rPr>
              <a:t>This is a histogram plot. A histogram is a graphical representation of the distribution of a continuous variable. It shows the frequency of occurrence of different values or ranges of values in a dataset.</a:t>
            </a:r>
          </a:p>
          <a:p>
            <a:pPr algn="l"/>
            <a:r>
              <a:rPr lang="en-US" b="0" i="0" dirty="0">
                <a:solidFill>
                  <a:srgbClr val="F1F2F2"/>
                </a:solidFill>
                <a:effectLst/>
                <a:latin typeface="-apple-system"/>
              </a:rPr>
              <a:t>To create a histogram, the range of values for the </a:t>
            </a:r>
            <a:r>
              <a:rPr lang="en-US" b="0" i="0" u="none" strike="noStrike" dirty="0">
                <a:solidFill>
                  <a:srgbClr val="F1F2F2"/>
                </a:solidFill>
                <a:effectLst/>
                <a:latin typeface="-apple-system"/>
              </a:rPr>
              <a:t>variable of interest</a:t>
            </a:r>
            <a:r>
              <a:rPr lang="en-US" b="0" i="0" dirty="0">
                <a:solidFill>
                  <a:srgbClr val="F1F2F2"/>
                </a:solidFill>
                <a:effectLst/>
                <a:latin typeface="-apple-system"/>
              </a:rPr>
              <a:t> is divided into a set of equally sized intervals or bins. The frequency of observations falling into each bin is then plotted on the vertical axis, while the ranges of values for each bin are plotted on the horizontal axis. Typically, the bars of a histogram are adjacent and have no gaps between them, as the bins are continuous intervals.</a:t>
            </a:r>
          </a:p>
          <a:p>
            <a:pPr algn="l"/>
            <a:r>
              <a:rPr lang="en-US" b="0" i="0" u="none" strike="noStrike" dirty="0">
                <a:solidFill>
                  <a:srgbClr val="F1F2F2"/>
                </a:solidFill>
                <a:effectLst/>
                <a:latin typeface="-apple-system"/>
              </a:rPr>
              <a:t>Histograms</a:t>
            </a:r>
            <a:r>
              <a:rPr lang="en-US" b="0" i="0" dirty="0">
                <a:solidFill>
                  <a:srgbClr val="F1F2F2"/>
                </a:solidFill>
                <a:effectLst/>
                <a:latin typeface="-apple-system"/>
              </a:rPr>
              <a:t> are useful for visualizing the shape of a distribution, as well as for identifying patterns, outliers, and skewness. For example, a </a:t>
            </a:r>
            <a:r>
              <a:rPr lang="en-US" b="0" i="0" u="none" strike="noStrike" dirty="0">
                <a:solidFill>
                  <a:srgbClr val="F1F2F2"/>
                </a:solidFill>
                <a:effectLst/>
                <a:latin typeface="-apple-system"/>
              </a:rPr>
              <a:t>normal distribution</a:t>
            </a:r>
            <a:r>
              <a:rPr lang="en-US" b="0" i="0" dirty="0">
                <a:solidFill>
                  <a:srgbClr val="F1F2F2"/>
                </a:solidFill>
                <a:effectLst/>
                <a:latin typeface="-apple-system"/>
              </a:rPr>
              <a:t> will have a bell-shaped histogram, while a skewed distribution will have a histogram that is skewed to one side. Histograms can also be used to identify gaps or clusters in the data and to determine whether the data is symmetrical or skewed.</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4C9528E-845F-41DE-94ED-7DA27BF64691}" type="slidenum">
              <a:rPr lang="en-US" smtClean="0"/>
              <a:t>21</a:t>
            </a:fld>
            <a:endParaRPr lang="en-US"/>
          </a:p>
        </p:txBody>
      </p:sp>
    </p:spTree>
    <p:extLst>
      <p:ext uri="{BB962C8B-B14F-4D97-AF65-F5344CB8AC3E}">
        <p14:creationId xmlns:p14="http://schemas.microsoft.com/office/powerpoint/2010/main" val="3075594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1F2F2"/>
                </a:solidFill>
                <a:effectLst/>
                <a:latin typeface="-apple-system"/>
              </a:rPr>
              <a:t>A t-test is a </a:t>
            </a:r>
            <a:r>
              <a:rPr lang="en-US" b="0" i="0" u="none" strike="noStrike" dirty="0">
                <a:solidFill>
                  <a:srgbClr val="F1F2F2"/>
                </a:solidFill>
                <a:effectLst/>
                <a:latin typeface="-apple-system"/>
              </a:rPr>
              <a:t>statistical test</a:t>
            </a:r>
            <a:r>
              <a:rPr lang="en-US" b="0" i="0" dirty="0">
                <a:solidFill>
                  <a:srgbClr val="F1F2F2"/>
                </a:solidFill>
                <a:effectLst/>
                <a:latin typeface="-apple-system"/>
              </a:rPr>
              <a:t> used to determine whether there is a significant difference between the means of two groups of data. It is commonly used to test a hypothesis about the difference between the means of two populations or groups.</a:t>
            </a:r>
          </a:p>
          <a:p>
            <a:pPr algn="l"/>
            <a:endParaRPr lang="en-US" b="0" i="0" dirty="0">
              <a:solidFill>
                <a:srgbClr val="F1F2F2"/>
              </a:solidFill>
              <a:effectLst/>
              <a:latin typeface="-apple-system"/>
            </a:endParaRPr>
          </a:p>
          <a:p>
            <a:pPr algn="l"/>
            <a:r>
              <a:rPr lang="en-US" b="0" i="0" dirty="0">
                <a:solidFill>
                  <a:srgbClr val="F1F2F2"/>
                </a:solidFill>
                <a:effectLst/>
                <a:latin typeface="-apple-system"/>
              </a:rPr>
              <a:t>There are two types of t-tests:</a:t>
            </a:r>
          </a:p>
          <a:p>
            <a:pPr algn="l">
              <a:buFont typeface="+mj-lt"/>
              <a:buAutoNum type="arabicPeriod"/>
            </a:pPr>
            <a:r>
              <a:rPr lang="en-US" b="1" i="0" dirty="0">
                <a:solidFill>
                  <a:srgbClr val="F1F2F2"/>
                </a:solidFill>
                <a:effectLst/>
                <a:latin typeface="-apple-system"/>
              </a:rPr>
              <a:t>Independent samples t-test</a:t>
            </a:r>
            <a:r>
              <a:rPr lang="en-US" b="0" i="0" dirty="0">
                <a:solidFill>
                  <a:srgbClr val="F1F2F2"/>
                </a:solidFill>
                <a:effectLst/>
                <a:latin typeface="-apple-system"/>
              </a:rPr>
              <a:t>: This is used when the two groups being compared are independent of each other, meaning that the observations in one group are not related to the observations in the other group. For example, you might use an independent samples t-test to compare the </a:t>
            </a:r>
            <a:r>
              <a:rPr lang="en-US" b="0" i="0" u="none" strike="noStrike" dirty="0">
                <a:solidFill>
                  <a:srgbClr val="F1F2F2"/>
                </a:solidFill>
                <a:effectLst/>
                <a:latin typeface="-apple-system"/>
              </a:rPr>
              <a:t>mean test scores</a:t>
            </a:r>
            <a:r>
              <a:rPr lang="en-US" b="0" i="0" dirty="0">
                <a:solidFill>
                  <a:srgbClr val="F1F2F2"/>
                </a:solidFill>
                <a:effectLst/>
                <a:latin typeface="-apple-system"/>
              </a:rPr>
              <a:t> of students who received a new teaching method to those who received the old teaching method.</a:t>
            </a:r>
          </a:p>
          <a:p>
            <a:pPr algn="l">
              <a:buFont typeface="+mj-lt"/>
              <a:buAutoNum type="arabicPeriod"/>
            </a:pPr>
            <a:r>
              <a:rPr lang="en-US" b="1" i="0" dirty="0">
                <a:solidFill>
                  <a:srgbClr val="F1F2F2"/>
                </a:solidFill>
                <a:effectLst/>
                <a:latin typeface="-apple-system"/>
              </a:rPr>
              <a:t>Paired samples t-test</a:t>
            </a:r>
            <a:r>
              <a:rPr lang="en-US" b="0" i="0" dirty="0">
                <a:solidFill>
                  <a:srgbClr val="F1F2F2"/>
                </a:solidFill>
                <a:effectLst/>
                <a:latin typeface="-apple-system"/>
              </a:rPr>
              <a:t>: This is used when the two groups being compared are related to each other, meaning that each observation in one group is related to a specific observation in the other group. For example, you might use a paired samples t-test to compare the </a:t>
            </a:r>
            <a:r>
              <a:rPr lang="en-US" b="0" i="0" u="none" strike="noStrike" dirty="0">
                <a:solidFill>
                  <a:srgbClr val="F1F2F2"/>
                </a:solidFill>
                <a:effectLst/>
                <a:latin typeface="-apple-system"/>
              </a:rPr>
              <a:t>mean weight</a:t>
            </a:r>
            <a:r>
              <a:rPr lang="en-US" b="0" i="0" dirty="0">
                <a:solidFill>
                  <a:srgbClr val="F1F2F2"/>
                </a:solidFill>
                <a:effectLst/>
                <a:latin typeface="-apple-system"/>
              </a:rPr>
              <a:t> of a group of people before and after they went on a diet.</a:t>
            </a:r>
          </a:p>
          <a:p>
            <a:pPr algn="l">
              <a:buFont typeface="+mj-lt"/>
              <a:buNone/>
            </a:pPr>
            <a:endParaRPr lang="en-US" b="0" i="0" dirty="0">
              <a:solidFill>
                <a:srgbClr val="F1F2F2"/>
              </a:solidFill>
              <a:effectLst/>
              <a:latin typeface="-apple-system"/>
            </a:endParaRPr>
          </a:p>
          <a:p>
            <a:pPr algn="l"/>
            <a:r>
              <a:rPr lang="en-US" b="0" i="0" dirty="0">
                <a:solidFill>
                  <a:srgbClr val="F1F2F2"/>
                </a:solidFill>
                <a:effectLst/>
                <a:latin typeface="-apple-system"/>
              </a:rPr>
              <a:t>The t-test calculates a t-value, which measures the difference between the means of the two groups relative to the variance within each group. The t-value is then compared to a </a:t>
            </a:r>
            <a:r>
              <a:rPr lang="en-US" b="0" i="0" u="none" strike="noStrike" dirty="0">
                <a:solidFill>
                  <a:srgbClr val="F1F2F2"/>
                </a:solidFill>
                <a:effectLst/>
                <a:latin typeface="-apple-system"/>
              </a:rPr>
              <a:t>critical value</a:t>
            </a:r>
            <a:r>
              <a:rPr lang="en-US" b="0" i="0" dirty="0">
                <a:solidFill>
                  <a:srgbClr val="F1F2F2"/>
                </a:solidFill>
                <a:effectLst/>
                <a:latin typeface="-apple-system"/>
              </a:rPr>
              <a:t> from the t-distribution, which depends on the </a:t>
            </a:r>
            <a:r>
              <a:rPr lang="en-US" b="0" i="0" u="none" strike="noStrike" dirty="0">
                <a:solidFill>
                  <a:srgbClr val="F1F2F2"/>
                </a:solidFill>
                <a:effectLst/>
                <a:latin typeface="-apple-system"/>
              </a:rPr>
              <a:t>sample size</a:t>
            </a:r>
            <a:r>
              <a:rPr lang="en-US" b="0" i="0" dirty="0">
                <a:solidFill>
                  <a:srgbClr val="F1F2F2"/>
                </a:solidFill>
                <a:effectLst/>
                <a:latin typeface="-apple-system"/>
              </a:rPr>
              <a:t> and the level of significance chosen by the researcher. If the t-value is greater than the critical value, then the difference between the means is considered statistically significant, and the </a:t>
            </a:r>
            <a:r>
              <a:rPr lang="en-US" b="0" i="0" u="none" strike="noStrike" dirty="0">
                <a:solidFill>
                  <a:srgbClr val="F1F2F2"/>
                </a:solidFill>
                <a:effectLst/>
                <a:latin typeface="-apple-system"/>
              </a:rPr>
              <a:t>null hypothesis</a:t>
            </a:r>
            <a:r>
              <a:rPr lang="en-US" b="0" i="0" dirty="0">
                <a:solidFill>
                  <a:srgbClr val="F1F2F2"/>
                </a:solidFill>
                <a:effectLst/>
                <a:latin typeface="-apple-system"/>
              </a:rPr>
              <a:t> (i.e., that there is no difference between the means) is rejected. If the t-value is not greater than the critical value, then the difference is not considered statistically significant, and the null hypothesis cannot be rejected.</a:t>
            </a:r>
          </a:p>
          <a:p>
            <a:endParaRPr lang="en-US" dirty="0"/>
          </a:p>
          <a:p>
            <a:pPr algn="l"/>
            <a:r>
              <a:rPr lang="en-US" b="0" i="0" dirty="0">
                <a:solidFill>
                  <a:srgbClr val="F1F2F2"/>
                </a:solidFill>
                <a:effectLst/>
                <a:latin typeface="-apple-system"/>
              </a:rPr>
              <a:t>The t-test calculates a t-value, which measures the difference between the means of the two groups relative to the variance within each group. The t-value is then compared to a </a:t>
            </a:r>
            <a:r>
              <a:rPr lang="en-US" b="0" i="0" u="none" strike="noStrike" dirty="0">
                <a:solidFill>
                  <a:srgbClr val="F1F2F2"/>
                </a:solidFill>
                <a:effectLst/>
                <a:latin typeface="-apple-system"/>
              </a:rPr>
              <a:t>critical value</a:t>
            </a:r>
            <a:r>
              <a:rPr lang="en-US" b="0" i="0" dirty="0">
                <a:solidFill>
                  <a:srgbClr val="F1F2F2"/>
                </a:solidFill>
                <a:effectLst/>
                <a:latin typeface="-apple-system"/>
              </a:rPr>
              <a:t> from the t-distribution, which depends on the </a:t>
            </a:r>
            <a:r>
              <a:rPr lang="en-US" b="0" i="0" u="none" strike="noStrike" dirty="0">
                <a:solidFill>
                  <a:srgbClr val="F1F2F2"/>
                </a:solidFill>
                <a:effectLst/>
                <a:latin typeface="-apple-system"/>
              </a:rPr>
              <a:t>sample size</a:t>
            </a:r>
            <a:r>
              <a:rPr lang="en-US" b="0" i="0" dirty="0">
                <a:solidFill>
                  <a:srgbClr val="F1F2F2"/>
                </a:solidFill>
                <a:effectLst/>
                <a:latin typeface="-apple-system"/>
              </a:rPr>
              <a:t> and the level of significance chosen by the researcher. If the t-value is greater than the critical value, then the difference between the means is considered statistically significant, and the </a:t>
            </a:r>
            <a:r>
              <a:rPr lang="en-US" b="0" i="0" u="none" strike="noStrike" dirty="0">
                <a:solidFill>
                  <a:srgbClr val="F1F2F2"/>
                </a:solidFill>
                <a:effectLst/>
                <a:latin typeface="-apple-system"/>
              </a:rPr>
              <a:t>null hypothesis</a:t>
            </a:r>
            <a:r>
              <a:rPr lang="en-US" b="0" i="0" dirty="0">
                <a:solidFill>
                  <a:srgbClr val="F1F2F2"/>
                </a:solidFill>
                <a:effectLst/>
                <a:latin typeface="-apple-system"/>
              </a:rPr>
              <a:t> (i.e., that there is no difference between the means) is rejected. If the t-value is not greater than the critical value, then the difference is not considered statistically significant, and the null hypothesis cannot be rejected.</a:t>
            </a:r>
          </a:p>
          <a:p>
            <a:pPr algn="l"/>
            <a:endParaRPr lang="en-US" b="0" i="0" dirty="0">
              <a:solidFill>
                <a:srgbClr val="F1F2F2"/>
              </a:solidFill>
              <a:effectLst/>
              <a:latin typeface="-apple-system"/>
            </a:endParaRPr>
          </a:p>
          <a:p>
            <a:pPr algn="l"/>
            <a:r>
              <a:rPr lang="en-US" b="0" i="0" dirty="0">
                <a:solidFill>
                  <a:srgbClr val="F1F2F2"/>
                </a:solidFill>
                <a:effectLst/>
                <a:latin typeface="-apple-system"/>
              </a:rPr>
              <a:t>To conduct a t-test, you need to have the following information:</a:t>
            </a:r>
          </a:p>
          <a:p>
            <a:pPr lvl="1" algn="l">
              <a:buFont typeface="+mj-lt"/>
              <a:buAutoNum type="arabicPeriod"/>
            </a:pPr>
            <a:r>
              <a:rPr lang="en-US" b="0" i="0" dirty="0">
                <a:solidFill>
                  <a:srgbClr val="F1F2F2"/>
                </a:solidFill>
                <a:effectLst/>
                <a:latin typeface="-apple-system"/>
              </a:rPr>
              <a:t>The means and </a:t>
            </a:r>
            <a:r>
              <a:rPr lang="en-US" b="0" i="0" u="none" strike="noStrike" dirty="0">
                <a:solidFill>
                  <a:srgbClr val="F1F2F2"/>
                </a:solidFill>
                <a:effectLst/>
                <a:latin typeface="-apple-system"/>
              </a:rPr>
              <a:t>standard deviations</a:t>
            </a:r>
            <a:r>
              <a:rPr lang="en-US" b="0" i="0" dirty="0">
                <a:solidFill>
                  <a:srgbClr val="F1F2F2"/>
                </a:solidFill>
                <a:effectLst/>
                <a:latin typeface="-apple-system"/>
              </a:rPr>
              <a:t> of the two groups being compared.</a:t>
            </a:r>
          </a:p>
          <a:p>
            <a:pPr lvl="1" algn="l">
              <a:buFont typeface="+mj-lt"/>
              <a:buAutoNum type="arabicPeriod"/>
            </a:pPr>
            <a:r>
              <a:rPr lang="en-US" b="0" i="0" dirty="0">
                <a:solidFill>
                  <a:srgbClr val="F1F2F2"/>
                </a:solidFill>
                <a:effectLst/>
                <a:latin typeface="-apple-system"/>
              </a:rPr>
              <a:t>The </a:t>
            </a:r>
            <a:r>
              <a:rPr lang="en-US" b="0" i="0" u="none" strike="noStrike" dirty="0">
                <a:solidFill>
                  <a:srgbClr val="F1F2F2"/>
                </a:solidFill>
                <a:effectLst/>
                <a:latin typeface="-apple-system"/>
              </a:rPr>
              <a:t>sample sizes</a:t>
            </a:r>
            <a:r>
              <a:rPr lang="en-US" b="0" i="0" dirty="0">
                <a:solidFill>
                  <a:srgbClr val="F1F2F2"/>
                </a:solidFill>
                <a:effectLst/>
                <a:latin typeface="-apple-system"/>
              </a:rPr>
              <a:t> of the two groups.</a:t>
            </a:r>
          </a:p>
          <a:p>
            <a:pPr lvl="1" algn="l">
              <a:buFont typeface="+mj-lt"/>
              <a:buAutoNum type="arabicPeriod"/>
            </a:pPr>
            <a:r>
              <a:rPr lang="en-US" b="0" i="0" dirty="0">
                <a:solidFill>
                  <a:srgbClr val="F1F2F2"/>
                </a:solidFill>
                <a:effectLst/>
                <a:latin typeface="-apple-system"/>
              </a:rPr>
              <a:t>The level of significance, which is typically set at 0.05 or 0.01.</a:t>
            </a:r>
          </a:p>
          <a:p>
            <a:pPr lvl="1" algn="l">
              <a:buFont typeface="+mj-lt"/>
              <a:buAutoNum type="arabicPeriod"/>
            </a:pPr>
            <a:endParaRPr lang="en-US" b="0" i="0" dirty="0">
              <a:solidFill>
                <a:srgbClr val="F1F2F2"/>
              </a:solidFill>
              <a:effectLst/>
              <a:latin typeface="-apple-system"/>
            </a:endParaRPr>
          </a:p>
          <a:p>
            <a:pPr algn="l"/>
            <a:r>
              <a:rPr lang="en-US" b="0" i="0" dirty="0">
                <a:solidFill>
                  <a:srgbClr val="F1F2F2"/>
                </a:solidFill>
                <a:effectLst/>
                <a:latin typeface="-apple-system"/>
              </a:rPr>
              <a:t>Once you have this information, you can use a </a:t>
            </a:r>
            <a:r>
              <a:rPr lang="en-US" b="0" i="0" u="none" strike="noStrike" dirty="0">
                <a:solidFill>
                  <a:srgbClr val="F1F2F2"/>
                </a:solidFill>
                <a:effectLst/>
                <a:latin typeface="-apple-system"/>
              </a:rPr>
              <a:t>R </a:t>
            </a:r>
            <a:r>
              <a:rPr lang="en-US" b="0" i="0" dirty="0">
                <a:solidFill>
                  <a:srgbClr val="F1F2F2"/>
                </a:solidFill>
                <a:effectLst/>
                <a:latin typeface="-apple-system"/>
              </a:rPr>
              <a:t>or a t-table to calculate the t-value and compare it to the critical value.</a:t>
            </a:r>
          </a:p>
          <a:p>
            <a:pPr algn="l"/>
            <a:r>
              <a:rPr lang="en-US" b="0" i="0" dirty="0">
                <a:solidFill>
                  <a:srgbClr val="F1F2F2"/>
                </a:solidFill>
                <a:effectLst/>
                <a:latin typeface="-apple-system"/>
              </a:rPr>
              <a:t>It's important to note that the t-test assumes that the data is normally distributed and that the variances of the two groups being compared are equal. If these assumptions are not met, then a different test, such as the </a:t>
            </a:r>
            <a:r>
              <a:rPr lang="en-US" b="0" i="0" u="none" strike="noStrike" dirty="0">
                <a:solidFill>
                  <a:srgbClr val="F1F2F2"/>
                </a:solidFill>
                <a:effectLst/>
                <a:latin typeface="-apple-system"/>
              </a:rPr>
              <a:t>Wilcoxon rank</a:t>
            </a:r>
            <a:r>
              <a:rPr lang="en-US" b="0" i="0" dirty="0">
                <a:solidFill>
                  <a:srgbClr val="F1F2F2"/>
                </a:solidFill>
                <a:effectLst/>
                <a:latin typeface="-apple-system"/>
              </a:rPr>
              <a:t>-sum test or the Welch's t-test, may be more appropriate.</a:t>
            </a:r>
          </a:p>
          <a:p>
            <a:endParaRPr lang="en-US" dirty="0"/>
          </a:p>
        </p:txBody>
      </p:sp>
      <p:sp>
        <p:nvSpPr>
          <p:cNvPr id="4" name="Slide Number Placeholder 3"/>
          <p:cNvSpPr>
            <a:spLocks noGrp="1"/>
          </p:cNvSpPr>
          <p:nvPr>
            <p:ph type="sldNum" sz="quarter" idx="5"/>
          </p:nvPr>
        </p:nvSpPr>
        <p:spPr/>
        <p:txBody>
          <a:bodyPr/>
          <a:lstStyle/>
          <a:p>
            <a:fld id="{74C9528E-845F-41DE-94ED-7DA27BF64691}" type="slidenum">
              <a:rPr lang="en-US" smtClean="0"/>
              <a:t>22</a:t>
            </a:fld>
            <a:endParaRPr lang="en-US"/>
          </a:p>
        </p:txBody>
      </p:sp>
    </p:spTree>
    <p:extLst>
      <p:ext uri="{BB962C8B-B14F-4D97-AF65-F5344CB8AC3E}">
        <p14:creationId xmlns:p14="http://schemas.microsoft.com/office/powerpoint/2010/main" val="1367419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1F2F2"/>
                </a:solidFill>
                <a:effectLst/>
                <a:latin typeface="-apple-system"/>
              </a:rPr>
              <a:t>ANOVA (Analysis of Variance) is a </a:t>
            </a:r>
            <a:r>
              <a:rPr lang="en-US" b="0" i="0" u="none" strike="noStrike" dirty="0">
                <a:solidFill>
                  <a:srgbClr val="F1F2F2"/>
                </a:solidFill>
                <a:effectLst/>
                <a:latin typeface="-apple-system"/>
              </a:rPr>
              <a:t>statistical test</a:t>
            </a:r>
            <a:r>
              <a:rPr lang="en-US" b="0" i="0" dirty="0">
                <a:solidFill>
                  <a:srgbClr val="F1F2F2"/>
                </a:solidFill>
                <a:effectLst/>
                <a:latin typeface="-apple-system"/>
              </a:rPr>
              <a:t> used to compare the means of more than two groups of data. It is commonly used to test a hypothesis about the differences between the means of several populations or groups.</a:t>
            </a:r>
          </a:p>
          <a:p>
            <a:pPr algn="l"/>
            <a:endParaRPr lang="en-US" b="0" i="0" dirty="0">
              <a:solidFill>
                <a:srgbClr val="F1F2F2"/>
              </a:solidFill>
              <a:effectLst/>
              <a:latin typeface="-apple-system"/>
            </a:endParaRPr>
          </a:p>
          <a:p>
            <a:pPr algn="l"/>
            <a:r>
              <a:rPr lang="en-US" b="0" i="0" dirty="0">
                <a:solidFill>
                  <a:srgbClr val="F1F2F2"/>
                </a:solidFill>
                <a:effectLst/>
                <a:latin typeface="-apple-system"/>
              </a:rPr>
              <a:t>There are several types of ANOVA, including one-way ANOVA, two-way ANOVA, and repeated measures ANOVA. The most common type is one-way ANOVA, which is used when there is only one independent variable (such as a </a:t>
            </a:r>
            <a:r>
              <a:rPr lang="en-US" b="0" i="0" u="none" strike="noStrike" dirty="0">
                <a:solidFill>
                  <a:srgbClr val="F1F2F2"/>
                </a:solidFill>
                <a:effectLst/>
                <a:latin typeface="-apple-system"/>
              </a:rPr>
              <a:t>categorical variable</a:t>
            </a:r>
            <a:r>
              <a:rPr lang="en-US" b="0" i="0" dirty="0">
                <a:solidFill>
                  <a:srgbClr val="F1F2F2"/>
                </a:solidFill>
                <a:effectLst/>
                <a:latin typeface="-apple-system"/>
              </a:rPr>
              <a:t> with three or more levels) and one </a:t>
            </a:r>
            <a:r>
              <a:rPr lang="en-US" b="0" i="0" u="none" strike="noStrike" dirty="0">
                <a:solidFill>
                  <a:srgbClr val="F1F2F2"/>
                </a:solidFill>
                <a:effectLst/>
                <a:latin typeface="-apple-system"/>
              </a:rPr>
              <a:t>dependent variable</a:t>
            </a:r>
            <a:r>
              <a:rPr lang="en-US" b="0" i="0" dirty="0">
                <a:solidFill>
                  <a:srgbClr val="F1F2F2"/>
                </a:solidFill>
                <a:effectLst/>
                <a:latin typeface="-apple-system"/>
              </a:rPr>
              <a:t>.</a:t>
            </a:r>
          </a:p>
          <a:p>
            <a:pPr algn="l"/>
            <a:r>
              <a:rPr lang="en-US" b="0" i="0" dirty="0">
                <a:solidFill>
                  <a:srgbClr val="F1F2F2"/>
                </a:solidFill>
                <a:effectLst/>
                <a:latin typeface="-apple-system"/>
              </a:rPr>
              <a:t>The basic idea behind ANOVA is to compare the amount of variation between the groups (also known as the "between-group variation") to the amount of variation within the groups (also known as the "within-group variation"). If the between-group variation is large relative to the within-group variation, then it suggests that there is a significant difference between the means of the groups.</a:t>
            </a:r>
          </a:p>
          <a:p>
            <a:pPr algn="l"/>
            <a:endParaRPr lang="en-US" b="0" i="0" dirty="0">
              <a:solidFill>
                <a:srgbClr val="F1F2F2"/>
              </a:solidFill>
              <a:effectLst/>
              <a:latin typeface="-apple-system"/>
            </a:endParaRPr>
          </a:p>
          <a:p>
            <a:pPr algn="l"/>
            <a:r>
              <a:rPr lang="en-US" b="0" i="0" dirty="0">
                <a:solidFill>
                  <a:srgbClr val="F1F2F2"/>
                </a:solidFill>
                <a:effectLst/>
                <a:latin typeface="-apple-system"/>
              </a:rPr>
              <a:t>The </a:t>
            </a:r>
            <a:r>
              <a:rPr lang="en-US" b="0" i="0" u="none" strike="noStrike" dirty="0">
                <a:solidFill>
                  <a:srgbClr val="F1F2F2"/>
                </a:solidFill>
                <a:effectLst/>
                <a:latin typeface="-apple-system"/>
              </a:rPr>
              <a:t>ANOVA test</a:t>
            </a:r>
            <a:r>
              <a:rPr lang="en-US" b="0" i="0" dirty="0">
                <a:solidFill>
                  <a:srgbClr val="F1F2F2"/>
                </a:solidFill>
                <a:effectLst/>
                <a:latin typeface="-apple-system"/>
              </a:rPr>
              <a:t> calculates an F-value, which is the ratio of the between-group variation to the within-group variation. The F-value is then compared to a </a:t>
            </a:r>
            <a:r>
              <a:rPr lang="en-US" b="0" i="0" u="none" strike="noStrike" dirty="0">
                <a:solidFill>
                  <a:srgbClr val="F1F2F2"/>
                </a:solidFill>
                <a:effectLst/>
                <a:latin typeface="-apple-system"/>
              </a:rPr>
              <a:t>critical value</a:t>
            </a:r>
            <a:r>
              <a:rPr lang="en-US" b="0" i="0" dirty="0">
                <a:solidFill>
                  <a:srgbClr val="F1F2F2"/>
                </a:solidFill>
                <a:effectLst/>
                <a:latin typeface="-apple-system"/>
              </a:rPr>
              <a:t> from the F-distribution, which depends on the </a:t>
            </a:r>
            <a:r>
              <a:rPr lang="en-US" b="0" i="0" u="none" strike="noStrike" dirty="0">
                <a:solidFill>
                  <a:srgbClr val="F1F2F2"/>
                </a:solidFill>
                <a:effectLst/>
                <a:latin typeface="-apple-system"/>
              </a:rPr>
              <a:t>sample sizes</a:t>
            </a:r>
            <a:r>
              <a:rPr lang="en-US" b="0" i="0" dirty="0">
                <a:solidFill>
                  <a:srgbClr val="F1F2F2"/>
                </a:solidFill>
                <a:effectLst/>
                <a:latin typeface="-apple-system"/>
              </a:rPr>
              <a:t> and the level of significance chosen by the researcher. If the F-value is greater than the critical value, then the difference between the means is considered statistically significant, and the </a:t>
            </a:r>
            <a:r>
              <a:rPr lang="en-US" b="0" i="0" u="none" strike="noStrike" dirty="0">
                <a:solidFill>
                  <a:srgbClr val="F1F2F2"/>
                </a:solidFill>
                <a:effectLst/>
                <a:latin typeface="-apple-system"/>
              </a:rPr>
              <a:t>null hypothesis</a:t>
            </a:r>
            <a:r>
              <a:rPr lang="en-US" b="0" i="0" dirty="0">
                <a:solidFill>
                  <a:srgbClr val="F1F2F2"/>
                </a:solidFill>
                <a:effectLst/>
                <a:latin typeface="-apple-system"/>
              </a:rPr>
              <a:t> (i.e., that there is no difference between the means) is rejected. If the F-value is not greater than the critical value, then the difference is not considered statistically significant, and the null hypothesis cannot be rejected.</a:t>
            </a:r>
          </a:p>
          <a:p>
            <a:pPr algn="l"/>
            <a:endParaRPr lang="en-US" b="0" i="0" dirty="0">
              <a:solidFill>
                <a:srgbClr val="F1F2F2"/>
              </a:solidFill>
              <a:effectLst/>
              <a:latin typeface="-apple-system"/>
            </a:endParaRPr>
          </a:p>
          <a:p>
            <a:pPr algn="l"/>
            <a:r>
              <a:rPr lang="en-US" b="0" i="0" dirty="0">
                <a:solidFill>
                  <a:srgbClr val="F1F2F2"/>
                </a:solidFill>
                <a:effectLst/>
                <a:latin typeface="-apple-system"/>
              </a:rPr>
              <a:t>To conduct an ANOVA, you need to have the following information:</a:t>
            </a:r>
          </a:p>
          <a:p>
            <a:pPr lvl="1" algn="l">
              <a:buFont typeface="+mj-lt"/>
              <a:buAutoNum type="arabicPeriod"/>
            </a:pPr>
            <a:r>
              <a:rPr lang="en-US" b="0" i="0" dirty="0">
                <a:solidFill>
                  <a:srgbClr val="F1F2F2"/>
                </a:solidFill>
                <a:effectLst/>
                <a:latin typeface="-apple-system"/>
              </a:rPr>
              <a:t>The means and </a:t>
            </a:r>
            <a:r>
              <a:rPr lang="en-US" b="0" i="0" u="none" strike="noStrike" dirty="0">
                <a:solidFill>
                  <a:srgbClr val="F1F2F2"/>
                </a:solidFill>
                <a:effectLst/>
                <a:latin typeface="-apple-system"/>
              </a:rPr>
              <a:t>standard deviations</a:t>
            </a:r>
            <a:r>
              <a:rPr lang="en-US" b="0" i="0" dirty="0">
                <a:solidFill>
                  <a:srgbClr val="F1F2F2"/>
                </a:solidFill>
                <a:effectLst/>
                <a:latin typeface="-apple-system"/>
              </a:rPr>
              <a:t> of each group being compared.</a:t>
            </a:r>
          </a:p>
          <a:p>
            <a:pPr lvl="1" algn="l">
              <a:buFont typeface="+mj-lt"/>
              <a:buAutoNum type="arabicPeriod"/>
            </a:pPr>
            <a:r>
              <a:rPr lang="en-US" b="0" i="0" dirty="0">
                <a:solidFill>
                  <a:srgbClr val="F1F2F2"/>
                </a:solidFill>
                <a:effectLst/>
                <a:latin typeface="-apple-system"/>
              </a:rPr>
              <a:t>The sample sizes of each group.</a:t>
            </a:r>
          </a:p>
          <a:p>
            <a:pPr lvl="1" algn="l">
              <a:buFont typeface="+mj-lt"/>
              <a:buAutoNum type="arabicPeriod"/>
            </a:pPr>
            <a:r>
              <a:rPr lang="en-US" b="0" i="0" dirty="0">
                <a:solidFill>
                  <a:srgbClr val="F1F2F2"/>
                </a:solidFill>
                <a:effectLst/>
                <a:latin typeface="-apple-system"/>
              </a:rPr>
              <a:t>The level of significance, which is typically set at 0.05 or 0.01.</a:t>
            </a:r>
          </a:p>
          <a:p>
            <a:pPr algn="l"/>
            <a:r>
              <a:rPr lang="en-US" b="0" i="0" dirty="0">
                <a:solidFill>
                  <a:srgbClr val="F1F2F2"/>
                </a:solidFill>
                <a:effectLst/>
                <a:latin typeface="-apple-system"/>
              </a:rPr>
              <a:t>Once you have this information, you can use a </a:t>
            </a:r>
            <a:r>
              <a:rPr lang="en-US" b="0" i="0" u="none" strike="noStrike" dirty="0">
                <a:solidFill>
                  <a:srgbClr val="F1F2F2"/>
                </a:solidFill>
                <a:effectLst/>
                <a:latin typeface="-apple-system"/>
              </a:rPr>
              <a:t>R</a:t>
            </a:r>
            <a:r>
              <a:rPr lang="en-US" b="0" i="0" dirty="0">
                <a:solidFill>
                  <a:srgbClr val="F1F2F2"/>
                </a:solidFill>
                <a:effectLst/>
                <a:latin typeface="-apple-system"/>
              </a:rPr>
              <a:t> or </a:t>
            </a:r>
            <a:r>
              <a:rPr lang="en-US" b="0" i="0" u="none" strike="noStrike" dirty="0">
                <a:solidFill>
                  <a:srgbClr val="F1F2F2"/>
                </a:solidFill>
                <a:effectLst/>
                <a:latin typeface="-apple-system"/>
              </a:rPr>
              <a:t>ANOVA table</a:t>
            </a:r>
            <a:r>
              <a:rPr lang="en-US" b="0" i="0" dirty="0">
                <a:solidFill>
                  <a:srgbClr val="F1F2F2"/>
                </a:solidFill>
                <a:effectLst/>
                <a:latin typeface="-apple-system"/>
              </a:rPr>
              <a:t> to calculate the F-value and compare it to the critical value.</a:t>
            </a:r>
          </a:p>
          <a:p>
            <a:pPr algn="l"/>
            <a:endParaRPr lang="en-US" b="0" i="0" dirty="0">
              <a:solidFill>
                <a:srgbClr val="F1F2F2"/>
              </a:solidFill>
              <a:effectLst/>
              <a:latin typeface="-apple-system"/>
            </a:endParaRPr>
          </a:p>
          <a:p>
            <a:pPr algn="l"/>
            <a:r>
              <a:rPr lang="en-US" b="0" i="0" dirty="0">
                <a:solidFill>
                  <a:srgbClr val="F1F2F2"/>
                </a:solidFill>
                <a:effectLst/>
                <a:latin typeface="-apple-system"/>
              </a:rPr>
              <a:t>It's important to note that ANOVA assumes that the data is normally distributed and that the variances of the groups being compared are equal. If these assumptions are not met, then a different test, such as the Kruskal-Wallis test or the Welch's ANOVA, may be more appropriate. Additionally, ANOVA does not tell you which specific groups are different from each other, only that there is a significant difference somewhere. Post-hoc tests, such as Tukey's HSD or Bonferroni's correction, can be used to determine which specific groups differ from each other.</a:t>
            </a:r>
          </a:p>
          <a:p>
            <a:endParaRPr lang="en-US" dirty="0"/>
          </a:p>
        </p:txBody>
      </p:sp>
      <p:sp>
        <p:nvSpPr>
          <p:cNvPr id="4" name="Slide Number Placeholder 3"/>
          <p:cNvSpPr>
            <a:spLocks noGrp="1"/>
          </p:cNvSpPr>
          <p:nvPr>
            <p:ph type="sldNum" sz="quarter" idx="5"/>
          </p:nvPr>
        </p:nvSpPr>
        <p:spPr/>
        <p:txBody>
          <a:bodyPr/>
          <a:lstStyle/>
          <a:p>
            <a:fld id="{74C9528E-845F-41DE-94ED-7DA27BF64691}" type="slidenum">
              <a:rPr lang="en-US" smtClean="0"/>
              <a:t>23</a:t>
            </a:fld>
            <a:endParaRPr lang="en-US"/>
          </a:p>
        </p:txBody>
      </p:sp>
    </p:spTree>
    <p:extLst>
      <p:ext uri="{BB962C8B-B14F-4D97-AF65-F5344CB8AC3E}">
        <p14:creationId xmlns:p14="http://schemas.microsoft.com/office/powerpoint/2010/main" val="4083388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1F2F2"/>
                </a:solidFill>
                <a:effectLst/>
                <a:latin typeface="-apple-system"/>
              </a:rPr>
              <a:t>Regression analysis and </a:t>
            </a:r>
            <a:r>
              <a:rPr lang="en-US" b="0" i="0" u="none" strike="noStrike" dirty="0">
                <a:solidFill>
                  <a:srgbClr val="F1F2F2"/>
                </a:solidFill>
                <a:effectLst/>
                <a:latin typeface="-apple-system"/>
              </a:rPr>
              <a:t>correlation analysis</a:t>
            </a:r>
            <a:r>
              <a:rPr lang="en-US" b="0" i="0" dirty="0">
                <a:solidFill>
                  <a:srgbClr val="F1F2F2"/>
                </a:solidFill>
                <a:effectLst/>
                <a:latin typeface="-apple-system"/>
              </a:rPr>
              <a:t> are two </a:t>
            </a:r>
            <a:r>
              <a:rPr lang="en-US" b="0" i="0" u="none" strike="noStrike" dirty="0">
                <a:solidFill>
                  <a:srgbClr val="F1F2F2"/>
                </a:solidFill>
                <a:effectLst/>
                <a:latin typeface="-apple-system"/>
              </a:rPr>
              <a:t>statistical techniques</a:t>
            </a:r>
            <a:r>
              <a:rPr lang="en-US" b="0" i="0" dirty="0">
                <a:solidFill>
                  <a:srgbClr val="F1F2F2"/>
                </a:solidFill>
                <a:effectLst/>
                <a:latin typeface="-apple-system"/>
              </a:rPr>
              <a:t> used to analyze the relationship between two variables.</a:t>
            </a:r>
          </a:p>
          <a:p>
            <a:pPr algn="l"/>
            <a:r>
              <a:rPr lang="en-US" b="1" i="0" dirty="0">
                <a:solidFill>
                  <a:srgbClr val="F1F2F2"/>
                </a:solidFill>
                <a:effectLst/>
                <a:latin typeface="-apple-system"/>
              </a:rPr>
              <a:t>Correlation analysis</a:t>
            </a:r>
            <a:r>
              <a:rPr lang="en-US" b="0" i="0" dirty="0">
                <a:solidFill>
                  <a:srgbClr val="F1F2F2"/>
                </a:solidFill>
                <a:effectLst/>
                <a:latin typeface="-apple-system"/>
              </a:rPr>
              <a:t> is a </a:t>
            </a:r>
            <a:r>
              <a:rPr lang="en-US" b="0" i="0" u="none" strike="noStrike" dirty="0">
                <a:solidFill>
                  <a:srgbClr val="F1F2F2"/>
                </a:solidFill>
                <a:effectLst/>
                <a:latin typeface="-apple-system"/>
              </a:rPr>
              <a:t>statistical technique</a:t>
            </a:r>
            <a:r>
              <a:rPr lang="en-US" b="0" i="0" dirty="0">
                <a:solidFill>
                  <a:srgbClr val="F1F2F2"/>
                </a:solidFill>
                <a:effectLst/>
                <a:latin typeface="-apple-system"/>
              </a:rPr>
              <a:t> used to measure the strength and direction of the relationship between two quantitative variables. Correlation analysis produces a </a:t>
            </a:r>
            <a:r>
              <a:rPr lang="en-US" b="0" i="0" u="none" strike="noStrike" dirty="0">
                <a:solidFill>
                  <a:srgbClr val="F1F2F2"/>
                </a:solidFill>
                <a:effectLst/>
                <a:latin typeface="-apple-system"/>
              </a:rPr>
              <a:t>correlation coefficient</a:t>
            </a:r>
            <a:r>
              <a:rPr lang="en-US" b="0" i="0" dirty="0">
                <a:solidFill>
                  <a:srgbClr val="F1F2F2"/>
                </a:solidFill>
                <a:effectLst/>
                <a:latin typeface="-apple-system"/>
              </a:rPr>
              <a:t>, which ranges from -1 to +1. A correlation coefficient of +1 indicates a perfect positive correlation, where the two variables move in the same direction with equal magnitude. A correlation coefficient of -1 indicates a perfect </a:t>
            </a:r>
            <a:r>
              <a:rPr lang="en-US" b="0" i="0" u="none" strike="noStrike" dirty="0">
                <a:solidFill>
                  <a:srgbClr val="F1F2F2"/>
                </a:solidFill>
                <a:effectLst/>
                <a:latin typeface="-apple-system"/>
              </a:rPr>
              <a:t>negative correlation</a:t>
            </a:r>
            <a:r>
              <a:rPr lang="en-US" b="0" i="0" dirty="0">
                <a:solidFill>
                  <a:srgbClr val="F1F2F2"/>
                </a:solidFill>
                <a:effectLst/>
                <a:latin typeface="-apple-system"/>
              </a:rPr>
              <a:t>, where the two variables move in opposite directions with equal magnitude. A correlation coefficient of 0 indicates no correlation between the two variables. Correlation analysis can be used to explore the relationship between two variables, </a:t>
            </a:r>
            <a:r>
              <a:rPr lang="en-US" b="0" i="0" u="none" strike="noStrike" dirty="0">
                <a:solidFill>
                  <a:srgbClr val="F1F2F2"/>
                </a:solidFill>
                <a:effectLst/>
                <a:latin typeface="-apple-system"/>
              </a:rPr>
              <a:t>identify outliers</a:t>
            </a:r>
            <a:r>
              <a:rPr lang="en-US" b="0" i="0" dirty="0">
                <a:solidFill>
                  <a:srgbClr val="F1F2F2"/>
                </a:solidFill>
                <a:effectLst/>
                <a:latin typeface="-apple-system"/>
              </a:rPr>
              <a:t>, and assess the strength of a relationship.</a:t>
            </a:r>
          </a:p>
          <a:p>
            <a:pPr algn="l"/>
            <a:r>
              <a:rPr lang="en-US" b="1" i="0" u="none" strike="noStrike" dirty="0">
                <a:solidFill>
                  <a:srgbClr val="F1F2F2"/>
                </a:solidFill>
                <a:effectLst/>
                <a:latin typeface="-apple-system"/>
              </a:rPr>
              <a:t>Regression analysis</a:t>
            </a:r>
            <a:r>
              <a:rPr lang="en-US" b="0" i="0" dirty="0">
                <a:solidFill>
                  <a:srgbClr val="F1F2F2"/>
                </a:solidFill>
                <a:effectLst/>
                <a:latin typeface="-apple-system"/>
              </a:rPr>
              <a:t> is a statistical technique used to model the relationship between a </a:t>
            </a:r>
            <a:r>
              <a:rPr lang="en-US" b="0" i="0" u="none" strike="noStrike" dirty="0">
                <a:solidFill>
                  <a:srgbClr val="F1F2F2"/>
                </a:solidFill>
                <a:effectLst/>
                <a:latin typeface="-apple-system"/>
              </a:rPr>
              <a:t>dependent variable</a:t>
            </a:r>
            <a:r>
              <a:rPr lang="en-US" b="0" i="0" dirty="0">
                <a:solidFill>
                  <a:srgbClr val="F1F2F2"/>
                </a:solidFill>
                <a:effectLst/>
                <a:latin typeface="-apple-system"/>
              </a:rPr>
              <a:t> and one or more independent variables. The goal of regression analysis is to develop a </a:t>
            </a:r>
            <a:r>
              <a:rPr lang="en-US" b="0" i="0" u="none" strike="noStrike" dirty="0">
                <a:solidFill>
                  <a:srgbClr val="F1F2F2"/>
                </a:solidFill>
                <a:effectLst/>
                <a:latin typeface="-apple-system"/>
              </a:rPr>
              <a:t>mathematical equation</a:t>
            </a:r>
            <a:r>
              <a:rPr lang="en-US" b="0" i="0" dirty="0">
                <a:solidFill>
                  <a:srgbClr val="F1F2F2"/>
                </a:solidFill>
                <a:effectLst/>
                <a:latin typeface="-apple-system"/>
              </a:rPr>
              <a:t> that can be used to predict the value of the dependent variable based on the values of the independent variables. There are several types of regression analysis, including </a:t>
            </a:r>
            <a:r>
              <a:rPr lang="en-US" b="0" i="0" u="none" strike="noStrike" dirty="0">
                <a:solidFill>
                  <a:srgbClr val="F1F2F2"/>
                </a:solidFill>
                <a:effectLst/>
                <a:latin typeface="-apple-system"/>
              </a:rPr>
              <a:t>linear regression</a:t>
            </a:r>
            <a:r>
              <a:rPr lang="en-US" b="0" i="0" dirty="0">
                <a:solidFill>
                  <a:srgbClr val="F1F2F2"/>
                </a:solidFill>
                <a:effectLst/>
                <a:latin typeface="-apple-system"/>
              </a:rPr>
              <a:t>, </a:t>
            </a:r>
            <a:r>
              <a:rPr lang="en-US" b="0" i="0" u="none" strike="noStrike" dirty="0">
                <a:solidFill>
                  <a:srgbClr val="F1F2F2"/>
                </a:solidFill>
                <a:effectLst/>
                <a:latin typeface="-apple-system"/>
              </a:rPr>
              <a:t>logistic regression</a:t>
            </a:r>
            <a:r>
              <a:rPr lang="en-US" b="0" i="0" dirty="0">
                <a:solidFill>
                  <a:srgbClr val="F1F2F2"/>
                </a:solidFill>
                <a:effectLst/>
                <a:latin typeface="-apple-system"/>
              </a:rPr>
              <a:t>, and polynomial regression. Linear regression is the most common type of regression analysis and is used when the relationship between the dependent variable and the independent variable(s) is linear. Regression analysis can be used to explore the relationship between variables, make predictions, and identify important predictors of the dependent variable.</a:t>
            </a:r>
          </a:p>
          <a:p>
            <a:br>
              <a:rPr lang="en-US" dirty="0"/>
            </a:br>
            <a:endParaRPr lang="en-US" dirty="0"/>
          </a:p>
        </p:txBody>
      </p:sp>
      <p:sp>
        <p:nvSpPr>
          <p:cNvPr id="4" name="Slide Number Placeholder 3"/>
          <p:cNvSpPr>
            <a:spLocks noGrp="1"/>
          </p:cNvSpPr>
          <p:nvPr>
            <p:ph type="sldNum" sz="quarter" idx="5"/>
          </p:nvPr>
        </p:nvSpPr>
        <p:spPr/>
        <p:txBody>
          <a:bodyPr/>
          <a:lstStyle/>
          <a:p>
            <a:fld id="{74C9528E-845F-41DE-94ED-7DA27BF64691}" type="slidenum">
              <a:rPr lang="en-US" smtClean="0"/>
              <a:t>24</a:t>
            </a:fld>
            <a:endParaRPr lang="en-US"/>
          </a:p>
        </p:txBody>
      </p:sp>
    </p:spTree>
    <p:extLst>
      <p:ext uri="{BB962C8B-B14F-4D97-AF65-F5344CB8AC3E}">
        <p14:creationId xmlns:p14="http://schemas.microsoft.com/office/powerpoint/2010/main" val="3286328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1F2F2"/>
                </a:solidFill>
                <a:effectLst/>
                <a:latin typeface="-apple-system"/>
              </a:rPr>
              <a:t>Here are some of the specific </a:t>
            </a:r>
            <a:r>
              <a:rPr lang="en-US" b="0" i="0" u="none" strike="noStrike" dirty="0">
                <a:solidFill>
                  <a:srgbClr val="F1F2F2"/>
                </a:solidFill>
                <a:effectLst/>
                <a:latin typeface="-apple-system"/>
              </a:rPr>
              <a:t>data characteristics</a:t>
            </a:r>
            <a:r>
              <a:rPr lang="en-US" b="0" i="0" dirty="0">
                <a:solidFill>
                  <a:srgbClr val="F1F2F2"/>
                </a:solidFill>
                <a:effectLst/>
                <a:latin typeface="-apple-system"/>
              </a:rPr>
              <a:t> that would be useful to collect:</a:t>
            </a:r>
          </a:p>
          <a:p>
            <a:pPr algn="l">
              <a:buFont typeface="+mj-lt"/>
              <a:buAutoNum type="arabicPeriod"/>
            </a:pPr>
            <a:r>
              <a:rPr lang="en-US" b="1" i="0" dirty="0">
                <a:solidFill>
                  <a:srgbClr val="F1F2F2"/>
                </a:solidFill>
                <a:effectLst/>
                <a:latin typeface="-apple-system"/>
              </a:rPr>
              <a:t>Customer demographics:</a:t>
            </a:r>
            <a:r>
              <a:rPr lang="en-US" b="0" i="0" dirty="0">
                <a:solidFill>
                  <a:srgbClr val="F1F2F2"/>
                </a:solidFill>
                <a:effectLst/>
                <a:latin typeface="-apple-system"/>
              </a:rPr>
              <a:t> This includes information such as age, gender, income, education, occupation, and location. Collecting this data can help identify patterns in </a:t>
            </a:r>
            <a:r>
              <a:rPr lang="en-US" b="0" i="0" u="none" strike="noStrike" dirty="0">
                <a:solidFill>
                  <a:srgbClr val="F1F2F2"/>
                </a:solidFill>
                <a:effectLst/>
                <a:latin typeface="-apple-system"/>
              </a:rPr>
              <a:t>purchasing behavior</a:t>
            </a:r>
            <a:r>
              <a:rPr lang="en-US" b="0" i="0" dirty="0">
                <a:solidFill>
                  <a:srgbClr val="F1F2F2"/>
                </a:solidFill>
                <a:effectLst/>
                <a:latin typeface="-apple-system"/>
              </a:rPr>
              <a:t> across different demographic groups, as well as help develop targeted marketing strategies.</a:t>
            </a:r>
          </a:p>
          <a:p>
            <a:pPr algn="l">
              <a:buFont typeface="+mj-lt"/>
              <a:buAutoNum type="arabicPeriod"/>
            </a:pPr>
            <a:r>
              <a:rPr lang="en-US" b="1" i="0" dirty="0">
                <a:solidFill>
                  <a:srgbClr val="F1F2F2"/>
                </a:solidFill>
                <a:effectLst/>
                <a:latin typeface="-apple-system"/>
              </a:rPr>
              <a:t>Purchasing history:</a:t>
            </a:r>
            <a:r>
              <a:rPr lang="en-US" b="0" i="0" dirty="0">
                <a:solidFill>
                  <a:srgbClr val="F1F2F2"/>
                </a:solidFill>
                <a:effectLst/>
                <a:latin typeface="-apple-system"/>
              </a:rPr>
              <a:t> This includes information on what products customers have purchased in the past, how often they have made purchases, and how much they have spent. Collecting this data can help identify </a:t>
            </a:r>
            <a:r>
              <a:rPr lang="en-US" b="0" i="0" u="none" strike="noStrike" dirty="0">
                <a:solidFill>
                  <a:srgbClr val="F1F2F2"/>
                </a:solidFill>
                <a:effectLst/>
                <a:latin typeface="-apple-system"/>
              </a:rPr>
              <a:t>customer preferences</a:t>
            </a:r>
            <a:r>
              <a:rPr lang="en-US" b="0" i="0" dirty="0">
                <a:solidFill>
                  <a:srgbClr val="F1F2F2"/>
                </a:solidFill>
                <a:effectLst/>
                <a:latin typeface="-apple-system"/>
              </a:rPr>
              <a:t> and trends in purchasing behavior over time.</a:t>
            </a:r>
          </a:p>
          <a:p>
            <a:pPr algn="l">
              <a:buFont typeface="+mj-lt"/>
              <a:buAutoNum type="arabicPeriod"/>
            </a:pPr>
            <a:r>
              <a:rPr lang="en-US" b="1" i="0" u="none" strike="noStrike" dirty="0">
                <a:solidFill>
                  <a:srgbClr val="F1F2F2"/>
                </a:solidFill>
                <a:effectLst/>
                <a:latin typeface="-apple-system"/>
              </a:rPr>
              <a:t>Product preferences</a:t>
            </a:r>
            <a:r>
              <a:rPr lang="en-US" b="1" i="0" dirty="0">
                <a:solidFill>
                  <a:srgbClr val="F1F2F2"/>
                </a:solidFill>
                <a:effectLst/>
                <a:latin typeface="-apple-system"/>
              </a:rPr>
              <a:t>:</a:t>
            </a:r>
            <a:r>
              <a:rPr lang="en-US" b="0" i="0" dirty="0">
                <a:solidFill>
                  <a:srgbClr val="F1F2F2"/>
                </a:solidFill>
                <a:effectLst/>
                <a:latin typeface="-apple-system"/>
              </a:rPr>
              <a:t> This includes information on what types of products customers are interested in, what features they value most, and what factors influence their purchasing decisions. Collecting this data can help identify which products are most popular among different customer segments, as well as help develop new products that meet customer needs.</a:t>
            </a:r>
          </a:p>
          <a:p>
            <a:pPr algn="l">
              <a:buFont typeface="+mj-lt"/>
              <a:buAutoNum type="arabicPeriod"/>
            </a:pPr>
            <a:r>
              <a:rPr lang="en-US" b="1" i="0" dirty="0">
                <a:solidFill>
                  <a:srgbClr val="F1F2F2"/>
                </a:solidFill>
                <a:effectLst/>
                <a:latin typeface="-apple-system"/>
              </a:rPr>
              <a:t>Transaction data:</a:t>
            </a:r>
            <a:r>
              <a:rPr lang="en-US" b="0" i="0" dirty="0">
                <a:solidFill>
                  <a:srgbClr val="F1F2F2"/>
                </a:solidFill>
                <a:effectLst/>
                <a:latin typeface="-apple-system"/>
              </a:rPr>
              <a:t> This includes information on the date, time, and location of each purchase, as well as the </a:t>
            </a:r>
            <a:r>
              <a:rPr lang="en-US" b="0" i="0" u="none" strike="noStrike" dirty="0">
                <a:solidFill>
                  <a:srgbClr val="F1F2F2"/>
                </a:solidFill>
                <a:effectLst/>
                <a:latin typeface="-apple-system"/>
              </a:rPr>
              <a:t>payment method</a:t>
            </a:r>
            <a:r>
              <a:rPr lang="en-US" b="0" i="0" dirty="0">
                <a:solidFill>
                  <a:srgbClr val="F1F2F2"/>
                </a:solidFill>
                <a:effectLst/>
                <a:latin typeface="-apple-system"/>
              </a:rPr>
              <a:t> used. Collecting this data can help identify patterns in purchasing behavior, such as </a:t>
            </a:r>
            <a:r>
              <a:rPr lang="en-US" b="0" i="0" u="none" strike="noStrike" dirty="0">
                <a:solidFill>
                  <a:srgbClr val="F1F2F2"/>
                </a:solidFill>
                <a:effectLst/>
                <a:latin typeface="-apple-system"/>
              </a:rPr>
              <a:t>peak buying times</a:t>
            </a:r>
            <a:r>
              <a:rPr lang="en-US" b="0" i="0" dirty="0">
                <a:solidFill>
                  <a:srgbClr val="F1F2F2"/>
                </a:solidFill>
                <a:effectLst/>
                <a:latin typeface="-apple-system"/>
              </a:rPr>
              <a:t> and preferred payment methods.</a:t>
            </a:r>
          </a:p>
          <a:p>
            <a:endParaRPr lang="en-US" dirty="0"/>
          </a:p>
        </p:txBody>
      </p:sp>
      <p:sp>
        <p:nvSpPr>
          <p:cNvPr id="4" name="Slide Number Placeholder 3"/>
          <p:cNvSpPr>
            <a:spLocks noGrp="1"/>
          </p:cNvSpPr>
          <p:nvPr>
            <p:ph type="sldNum" sz="quarter" idx="5"/>
          </p:nvPr>
        </p:nvSpPr>
        <p:spPr/>
        <p:txBody>
          <a:bodyPr/>
          <a:lstStyle/>
          <a:p>
            <a:fld id="{74C9528E-845F-41DE-94ED-7DA27BF64691}" type="slidenum">
              <a:rPr lang="en-US" smtClean="0"/>
              <a:t>7</a:t>
            </a:fld>
            <a:endParaRPr lang="en-US"/>
          </a:p>
        </p:txBody>
      </p:sp>
    </p:spTree>
    <p:extLst>
      <p:ext uri="{BB962C8B-B14F-4D97-AF65-F5344CB8AC3E}">
        <p14:creationId xmlns:p14="http://schemas.microsoft.com/office/powerpoint/2010/main" val="3532606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 we want to answer:</a:t>
            </a:r>
          </a:p>
          <a:p>
            <a:pPr marL="342900" lvl="0" indent="-342900">
              <a:buAutoNum type="arabicPeriod"/>
            </a:pPr>
            <a:r>
              <a:rPr lang="en-US" dirty="0">
                <a:latin typeface="Courier"/>
              </a:rPr>
              <a:t>What are the top 10 users based on the number of orders?</a:t>
            </a:r>
          </a:p>
          <a:p>
            <a:pPr marL="342900" lvl="0" indent="-342900">
              <a:buAutoNum type="arabicPeriod"/>
            </a:pPr>
            <a:r>
              <a:rPr lang="en-US" dirty="0">
                <a:latin typeface="Courier"/>
              </a:rPr>
              <a:t>What are the top 10 users based on the total purchases?</a:t>
            </a:r>
          </a:p>
          <a:p>
            <a:pPr marL="342900" lvl="0" indent="-342900">
              <a:buAutoNum type="arabicPeriod"/>
            </a:pPr>
            <a:r>
              <a:rPr lang="en-US" dirty="0">
                <a:latin typeface="Courier"/>
              </a:rPr>
              <a:t>What are the top 10 items sold on black Friday?</a:t>
            </a:r>
          </a:p>
          <a:p>
            <a:pPr marL="342900" lvl="0" indent="-342900">
              <a:buAutoNum type="arabicPeriod"/>
            </a:pPr>
            <a:r>
              <a:rPr lang="en-US" dirty="0">
                <a:latin typeface="Courier"/>
              </a:rPr>
              <a:t>What is the Gender that has the most orders on Black Friday?</a:t>
            </a:r>
          </a:p>
          <a:p>
            <a:pPr marL="342900" lvl="0" indent="-342900">
              <a:buAutoNum type="arabicPeriod"/>
            </a:pPr>
            <a:r>
              <a:rPr lang="en-US" dirty="0">
                <a:latin typeface="Courier"/>
              </a:rPr>
              <a:t>What is the Age range that has the most orders on Black Friday?</a:t>
            </a:r>
          </a:p>
          <a:p>
            <a:pPr marL="342900" lvl="0" indent="-342900">
              <a:buAutoNum type="arabicPeriod"/>
            </a:pPr>
            <a:r>
              <a:rPr lang="en-US" dirty="0">
                <a:latin typeface="Courier"/>
              </a:rPr>
              <a:t>What is the marital status that has the most orders on black Friday?</a:t>
            </a:r>
          </a:p>
          <a:p>
            <a:pPr marL="342900" lvl="0" indent="-342900">
              <a:buAutoNum type="arabicPeriod"/>
            </a:pPr>
            <a:r>
              <a:rPr lang="en-US" dirty="0">
                <a:latin typeface="Courier"/>
              </a:rPr>
              <a:t>What is the city that has the most orders on Black Friday?</a:t>
            </a:r>
          </a:p>
          <a:p>
            <a:pPr marL="342900" lvl="0" indent="-342900">
              <a:buAutoNum type="arabicPeriod"/>
            </a:pPr>
            <a:r>
              <a:rPr lang="en-US" dirty="0">
                <a:latin typeface="Courier"/>
              </a:rPr>
              <a:t>What is the occupation that has the most orders on Black Friday?</a:t>
            </a:r>
          </a:p>
          <a:p>
            <a:pPr marL="342900" lvl="0" indent="-342900">
              <a:buAutoNum type="arabicPeriod"/>
            </a:pPr>
            <a:r>
              <a:rPr lang="en-US" dirty="0">
                <a:latin typeface="Courier"/>
              </a:rPr>
              <a:t>What is the most common duration of stay in the current city  that has the most orders on Black Friday?</a:t>
            </a:r>
          </a:p>
          <a:p>
            <a:pPr marL="342900" lvl="0" indent="-342900">
              <a:buAutoNum type="arabicPeriod"/>
            </a:pPr>
            <a:r>
              <a:rPr lang="en-US" dirty="0">
                <a:latin typeface="Courier"/>
              </a:rPr>
              <a:t>Is the mean purchase amount statistically significantly different between the Gender, Age Groups?</a:t>
            </a:r>
          </a:p>
        </p:txBody>
      </p:sp>
      <p:sp>
        <p:nvSpPr>
          <p:cNvPr id="4" name="Slide Number Placeholder 3"/>
          <p:cNvSpPr>
            <a:spLocks noGrp="1"/>
          </p:cNvSpPr>
          <p:nvPr>
            <p:ph type="sldNum" sz="quarter" idx="5"/>
          </p:nvPr>
        </p:nvSpPr>
        <p:spPr/>
        <p:txBody>
          <a:bodyPr/>
          <a:lstStyle/>
          <a:p>
            <a:fld id="{74C9528E-845F-41DE-94ED-7DA27BF64691}" type="slidenum">
              <a:rPr lang="en-US" smtClean="0"/>
              <a:t>8</a:t>
            </a:fld>
            <a:endParaRPr lang="en-US"/>
          </a:p>
        </p:txBody>
      </p:sp>
    </p:spTree>
    <p:extLst>
      <p:ext uri="{BB962C8B-B14F-4D97-AF65-F5344CB8AC3E}">
        <p14:creationId xmlns:p14="http://schemas.microsoft.com/office/powerpoint/2010/main" val="283318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FFFFF"/>
                </a:solidFill>
                <a:effectLst/>
                <a:latin typeface="-apple-system"/>
              </a:rPr>
              <a:t>Open data refers to data that is freely available for anyone to access, use, and share without any legal, technical, or financial restrictions. </a:t>
            </a:r>
            <a:r>
              <a:rPr lang="en-US" b="0" i="0" u="none" strike="noStrike" dirty="0">
                <a:solidFill>
                  <a:srgbClr val="FFFFFF"/>
                </a:solidFill>
                <a:effectLst/>
                <a:latin typeface="-apple-system"/>
              </a:rPr>
              <a:t>Open data</a:t>
            </a:r>
            <a:r>
              <a:rPr lang="en-US" b="0" i="0" dirty="0">
                <a:solidFill>
                  <a:srgbClr val="FFFFFF"/>
                </a:solidFill>
                <a:effectLst/>
                <a:latin typeface="-apple-system"/>
              </a:rPr>
              <a:t> can come from a variety of sources, including governments, non-profit organizations, research institutions, and private companies.</a:t>
            </a:r>
          </a:p>
          <a:p>
            <a:endParaRPr lang="en-US" dirty="0"/>
          </a:p>
        </p:txBody>
      </p:sp>
      <p:sp>
        <p:nvSpPr>
          <p:cNvPr id="4" name="Slide Number Placeholder 3"/>
          <p:cNvSpPr>
            <a:spLocks noGrp="1"/>
          </p:cNvSpPr>
          <p:nvPr>
            <p:ph type="sldNum" sz="quarter" idx="5"/>
          </p:nvPr>
        </p:nvSpPr>
        <p:spPr/>
        <p:txBody>
          <a:bodyPr/>
          <a:lstStyle/>
          <a:p>
            <a:fld id="{74C9528E-845F-41DE-94ED-7DA27BF64691}" type="slidenum">
              <a:rPr lang="en-US" smtClean="0"/>
              <a:t>9</a:t>
            </a:fld>
            <a:endParaRPr lang="en-US"/>
          </a:p>
        </p:txBody>
      </p:sp>
    </p:spTree>
    <p:extLst>
      <p:ext uri="{BB962C8B-B14F-4D97-AF65-F5344CB8AC3E}">
        <p14:creationId xmlns:p14="http://schemas.microsoft.com/office/powerpoint/2010/main" val="3697191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nSpc>
                <a:spcPct val="90000"/>
              </a:lnSpc>
              <a:buNone/>
            </a:pPr>
            <a:r>
              <a:rPr lang="en-US" sz="800" dirty="0"/>
              <a:t>Some of the key variables included in the dataset are:</a:t>
            </a:r>
          </a:p>
          <a:p>
            <a:pPr marL="342900" lvl="0" indent="-342900">
              <a:lnSpc>
                <a:spcPct val="90000"/>
              </a:lnSpc>
              <a:buAutoNum type="arabicPeriod"/>
            </a:pPr>
            <a:r>
              <a:rPr lang="en-US" sz="800" dirty="0"/>
              <a:t>Customer demographics: This includes age, gender, marital status, city type, and other demographic information that can be used to segment customers and identify patterns in their purchasing behavior.</a:t>
            </a:r>
          </a:p>
          <a:p>
            <a:pPr marL="342900" lvl="0" indent="-342900">
              <a:lnSpc>
                <a:spcPct val="90000"/>
              </a:lnSpc>
              <a:buAutoNum type="arabicPeriod"/>
            </a:pPr>
            <a:r>
              <a:rPr lang="en-US" sz="800" dirty="0"/>
              <a:t>Product details: This includes product ID and product category, which can be used to analyze sales by category and identify popular products.</a:t>
            </a:r>
          </a:p>
          <a:p>
            <a:pPr marL="342900" lvl="0" indent="-342900">
              <a:lnSpc>
                <a:spcPct val="90000"/>
              </a:lnSpc>
              <a:buAutoNum type="arabicPeriod"/>
            </a:pPr>
            <a:r>
              <a:rPr lang="en-US" sz="800" dirty="0"/>
              <a:t>Purchase amount: This variable provides information on the amount that each customer spent on their purchases, which can be used to identify high-spending customers and analyze purchasing behavior over time.</a:t>
            </a:r>
          </a:p>
          <a:p>
            <a:pPr marL="0" lvl="0" indent="0">
              <a:lnSpc>
                <a:spcPct val="90000"/>
              </a:lnSpc>
              <a:buNone/>
            </a:pPr>
            <a:r>
              <a:rPr lang="en-US" sz="800" dirty="0"/>
              <a:t>By analyzing this Black Friday data, a retail company can gain insights into customer behavior and preferences, identify trends and patterns in purchasing behavior, and develop strategies to optimize sales and improve the customer experience.</a:t>
            </a:r>
          </a:p>
          <a:p>
            <a:endParaRPr lang="en-US" dirty="0"/>
          </a:p>
        </p:txBody>
      </p:sp>
      <p:sp>
        <p:nvSpPr>
          <p:cNvPr id="4" name="Slide Number Placeholder 3"/>
          <p:cNvSpPr>
            <a:spLocks noGrp="1"/>
          </p:cNvSpPr>
          <p:nvPr>
            <p:ph type="sldNum" sz="quarter" idx="5"/>
          </p:nvPr>
        </p:nvSpPr>
        <p:spPr/>
        <p:txBody>
          <a:bodyPr/>
          <a:lstStyle/>
          <a:p>
            <a:fld id="{74C9528E-845F-41DE-94ED-7DA27BF64691}" type="slidenum">
              <a:rPr lang="en-US" smtClean="0"/>
              <a:t>10</a:t>
            </a:fld>
            <a:endParaRPr lang="en-US"/>
          </a:p>
        </p:txBody>
      </p:sp>
    </p:spTree>
    <p:extLst>
      <p:ext uri="{BB962C8B-B14F-4D97-AF65-F5344CB8AC3E}">
        <p14:creationId xmlns:p14="http://schemas.microsoft.com/office/powerpoint/2010/main" val="3487409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1F2F2"/>
                </a:solidFill>
                <a:effectLst/>
                <a:latin typeface="-apple-system"/>
              </a:rPr>
              <a:t>Understanding the structure of the data is an important first step in any </a:t>
            </a:r>
            <a:r>
              <a:rPr lang="en-US" b="0" i="0" u="none" strike="noStrike" dirty="0">
                <a:solidFill>
                  <a:srgbClr val="F1F2F2"/>
                </a:solidFill>
                <a:effectLst/>
                <a:latin typeface="-apple-system"/>
              </a:rPr>
              <a:t>data analysis</a:t>
            </a:r>
            <a:r>
              <a:rPr lang="en-US" b="0" i="0" dirty="0">
                <a:solidFill>
                  <a:srgbClr val="F1F2F2"/>
                </a:solidFill>
                <a:effectLst/>
                <a:latin typeface="-apple-system"/>
              </a:rPr>
              <a:t> or </a:t>
            </a:r>
            <a:r>
              <a:rPr lang="en-US" b="0" i="0" u="none" strike="noStrike" dirty="0">
                <a:solidFill>
                  <a:srgbClr val="F1F2F2"/>
                </a:solidFill>
                <a:effectLst/>
                <a:latin typeface="-apple-system"/>
              </a:rPr>
              <a:t>machine learning</a:t>
            </a:r>
            <a:r>
              <a:rPr lang="en-US" b="0" i="0" dirty="0">
                <a:solidFill>
                  <a:srgbClr val="F1F2F2"/>
                </a:solidFill>
                <a:effectLst/>
                <a:latin typeface="-apple-system"/>
              </a:rPr>
              <a:t> project.</a:t>
            </a:r>
          </a:p>
          <a:p>
            <a:pPr algn="l"/>
            <a:r>
              <a:rPr lang="en-US" b="1" i="0" dirty="0">
                <a:solidFill>
                  <a:srgbClr val="F1F2F2"/>
                </a:solidFill>
                <a:effectLst/>
                <a:latin typeface="-apple-system"/>
              </a:rPr>
              <a:t>Data</a:t>
            </a:r>
            <a:r>
              <a:rPr lang="en-US" b="0" i="0" dirty="0">
                <a:solidFill>
                  <a:srgbClr val="F1F2F2"/>
                </a:solidFill>
                <a:effectLst/>
                <a:latin typeface="-apple-system"/>
              </a:rPr>
              <a:t>: This refers to the collection of observations or examples that you have available to analyze or model. </a:t>
            </a:r>
          </a:p>
          <a:p>
            <a:pPr marL="171450" indent="-171450" algn="l">
              <a:buFont typeface="Arial" panose="020B0604020202020204" pitchFamily="34" charset="0"/>
              <a:buChar char="•"/>
            </a:pPr>
            <a:r>
              <a:rPr lang="en-US" dirty="0"/>
              <a:t>The data frame has 550,068 observations (rows) and 12 variables (columns). </a:t>
            </a:r>
          </a:p>
          <a:p>
            <a:pPr marL="628650" lvl="1" indent="-171450" algn="l">
              <a:buFont typeface="Arial" panose="020B0604020202020204" pitchFamily="34" charset="0"/>
              <a:buChar char="•"/>
            </a:pPr>
            <a:endParaRPr lang="en-US" b="0" i="0" dirty="0">
              <a:solidFill>
                <a:srgbClr val="F1F2F2"/>
              </a:solidFill>
              <a:effectLst/>
              <a:latin typeface="-apple-system"/>
            </a:endParaRPr>
          </a:p>
          <a:p>
            <a:pPr algn="l">
              <a:buFont typeface="Arial" panose="020B0604020202020204" pitchFamily="34" charset="0"/>
              <a:buNone/>
            </a:pPr>
            <a:r>
              <a:rPr lang="en-US" b="1" i="0" dirty="0">
                <a:solidFill>
                  <a:srgbClr val="F1F2F2"/>
                </a:solidFill>
                <a:effectLst/>
                <a:latin typeface="-apple-system"/>
              </a:rPr>
              <a:t>Features</a:t>
            </a:r>
            <a:r>
              <a:rPr lang="en-US" b="0" i="0" dirty="0">
                <a:solidFill>
                  <a:srgbClr val="F1F2F2"/>
                </a:solidFill>
                <a:effectLst/>
                <a:latin typeface="-apple-system"/>
              </a:rPr>
              <a:t>: These are the variables or attributes that describe each observation in your data. </a:t>
            </a:r>
          </a:p>
          <a:p>
            <a:r>
              <a:rPr lang="en-US" dirty="0"/>
              <a:t>Here is a brief description of each variable:</a:t>
            </a:r>
          </a:p>
          <a:p>
            <a:pPr marL="171450" indent="-171450">
              <a:buFont typeface="Arial" panose="020B0604020202020204" pitchFamily="34" charset="0"/>
              <a:buChar char="•"/>
            </a:pPr>
            <a:r>
              <a:rPr lang="en-US" dirty="0" err="1"/>
              <a:t>User_ID</a:t>
            </a:r>
            <a:r>
              <a:rPr lang="en-US" dirty="0"/>
              <a:t>: A unique identifier for each customer.</a:t>
            </a:r>
          </a:p>
          <a:p>
            <a:pPr marL="171450" indent="-171450">
              <a:buFont typeface="Arial" panose="020B0604020202020204" pitchFamily="34" charset="0"/>
              <a:buChar char="•"/>
            </a:pPr>
            <a:r>
              <a:rPr lang="en-US" dirty="0" err="1"/>
              <a:t>Product_ID</a:t>
            </a:r>
            <a:r>
              <a:rPr lang="en-US" dirty="0"/>
              <a:t>: A unique identifier for each product.</a:t>
            </a:r>
          </a:p>
          <a:p>
            <a:pPr marL="171450" indent="-171450">
              <a:buFont typeface="Arial" panose="020B0604020202020204" pitchFamily="34" charset="0"/>
              <a:buChar char="•"/>
            </a:pPr>
            <a:r>
              <a:rPr lang="en-US" dirty="0"/>
              <a:t>Gender: The gender of the customer.</a:t>
            </a:r>
          </a:p>
          <a:p>
            <a:pPr marL="171450" indent="-171450">
              <a:buFont typeface="Arial" panose="020B0604020202020204" pitchFamily="34" charset="0"/>
              <a:buChar char="•"/>
            </a:pPr>
            <a:r>
              <a:rPr lang="en-US" dirty="0"/>
              <a:t>Age: The age range of the customer.</a:t>
            </a:r>
          </a:p>
          <a:p>
            <a:pPr marL="171450" indent="-171450">
              <a:buFont typeface="Arial" panose="020B0604020202020204" pitchFamily="34" charset="0"/>
              <a:buChar char="•"/>
            </a:pPr>
            <a:r>
              <a:rPr lang="en-US" dirty="0"/>
              <a:t>Occupation: The occupation of the customer.</a:t>
            </a:r>
          </a:p>
          <a:p>
            <a:pPr marL="171450" indent="-171450">
              <a:buFont typeface="Arial" panose="020B0604020202020204" pitchFamily="34" charset="0"/>
              <a:buChar char="•"/>
            </a:pPr>
            <a:r>
              <a:rPr lang="en-US" dirty="0" err="1"/>
              <a:t>City_Category</a:t>
            </a:r>
            <a:r>
              <a:rPr lang="en-US" dirty="0"/>
              <a:t>: The category of the city where the customer resides.</a:t>
            </a:r>
          </a:p>
          <a:p>
            <a:pPr marL="171450" indent="-171450">
              <a:buFont typeface="Arial" panose="020B0604020202020204" pitchFamily="34" charset="0"/>
              <a:buChar char="•"/>
            </a:pPr>
            <a:r>
              <a:rPr lang="en-US" dirty="0" err="1"/>
              <a:t>Stay_In_Current_City_Years</a:t>
            </a:r>
            <a:r>
              <a:rPr lang="en-US" dirty="0"/>
              <a:t>: The number of years the customer has lived in their current city.</a:t>
            </a:r>
          </a:p>
          <a:p>
            <a:pPr marL="171450" indent="-171450">
              <a:buFont typeface="Arial" panose="020B0604020202020204" pitchFamily="34" charset="0"/>
              <a:buChar char="•"/>
            </a:pPr>
            <a:r>
              <a:rPr lang="en-US" dirty="0" err="1"/>
              <a:t>Marital_Status</a:t>
            </a:r>
            <a:r>
              <a:rPr lang="en-US" dirty="0"/>
              <a:t>: The marital status of the customer.</a:t>
            </a:r>
          </a:p>
          <a:p>
            <a:pPr marL="171450" indent="-171450">
              <a:buFont typeface="Arial" panose="020B0604020202020204" pitchFamily="34" charset="0"/>
              <a:buChar char="•"/>
            </a:pPr>
            <a:r>
              <a:rPr lang="en-US" dirty="0"/>
              <a:t>Product_Category_1: The primary category of the product.</a:t>
            </a:r>
          </a:p>
          <a:p>
            <a:pPr marL="171450" indent="-171450">
              <a:buFont typeface="Arial" panose="020B0604020202020204" pitchFamily="34" charset="0"/>
              <a:buChar char="•"/>
            </a:pPr>
            <a:r>
              <a:rPr lang="en-US" dirty="0"/>
              <a:t>Product_Category_2: The secondary category of the product.</a:t>
            </a:r>
          </a:p>
          <a:p>
            <a:pPr marL="171450" indent="-171450">
              <a:buFont typeface="Arial" panose="020B0604020202020204" pitchFamily="34" charset="0"/>
              <a:buChar char="•"/>
            </a:pPr>
            <a:r>
              <a:rPr lang="en-US" dirty="0"/>
              <a:t>Product_Category_3: The tertiary category of the product.</a:t>
            </a:r>
          </a:p>
          <a:p>
            <a:pPr marL="171450" indent="-171450">
              <a:buFont typeface="Arial" panose="020B0604020202020204" pitchFamily="34" charset="0"/>
              <a:buChar char="•"/>
            </a:pPr>
            <a:r>
              <a:rPr lang="en-US" dirty="0"/>
              <a:t>Purchase: The amount spent by the customer on the product.</a:t>
            </a:r>
          </a:p>
          <a:p>
            <a:pPr lvl="1" algn="l">
              <a:buFont typeface="Arial" panose="020B0604020202020204" pitchFamily="34" charset="0"/>
              <a:buChar char="•"/>
            </a:pPr>
            <a:endParaRPr lang="en-US" b="0" i="0" dirty="0">
              <a:solidFill>
                <a:srgbClr val="F1F2F2"/>
              </a:solidFill>
              <a:effectLst/>
              <a:latin typeface="-apple-system"/>
            </a:endParaRPr>
          </a:p>
          <a:p>
            <a:pPr algn="l">
              <a:buFont typeface="Arial" panose="020B0604020202020204" pitchFamily="34" charset="0"/>
              <a:buNone/>
            </a:pPr>
            <a:r>
              <a:rPr lang="en-US" b="1" i="0" dirty="0">
                <a:solidFill>
                  <a:srgbClr val="F1F2F2"/>
                </a:solidFill>
                <a:effectLst/>
                <a:latin typeface="-apple-system"/>
              </a:rPr>
              <a:t>Data types</a:t>
            </a:r>
            <a:r>
              <a:rPr lang="en-US" b="0" i="0" dirty="0">
                <a:solidFill>
                  <a:srgbClr val="F1F2F2"/>
                </a:solidFill>
                <a:effectLst/>
                <a:latin typeface="-apple-system"/>
              </a:rPr>
              <a:t>: Each feature in the dataset will have a data type, which determines how the feature is stored and processed by the analysis or modeling tools. Common data types include numeric (e.g. integers or floating-point numbers), categorical (e.g. strings or </a:t>
            </a:r>
            <a:r>
              <a:rPr lang="en-US" b="0" i="0" dirty="0" err="1">
                <a:solidFill>
                  <a:srgbClr val="F1F2F2"/>
                </a:solidFill>
                <a:effectLst/>
                <a:latin typeface="-apple-system"/>
              </a:rPr>
              <a:t>boolean</a:t>
            </a:r>
            <a:r>
              <a:rPr lang="en-US" b="0" i="0" dirty="0">
                <a:solidFill>
                  <a:srgbClr val="F1F2F2"/>
                </a:solidFill>
                <a:effectLst/>
                <a:latin typeface="-apple-system"/>
              </a:rPr>
              <a:t> values), and datetime (e.g. timestamps or dates).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err="1"/>
              <a:t>User_ID</a:t>
            </a:r>
            <a:r>
              <a:rPr lang="en-US" dirty="0"/>
              <a:t>, Occupation, </a:t>
            </a:r>
            <a:r>
              <a:rPr lang="en-US" dirty="0" err="1"/>
              <a:t>Marital_Status</a:t>
            </a:r>
            <a:r>
              <a:rPr lang="en-US" dirty="0"/>
              <a:t>, Product_Category_1, Product_Category_2, Product_Category_3, and Purchase are integer variables, </a:t>
            </a:r>
            <a:r>
              <a:rPr lang="en-US" dirty="0" err="1"/>
              <a:t>Product_ID</a:t>
            </a:r>
            <a:r>
              <a:rPr lang="en-US" dirty="0"/>
              <a:t>, Gender, Age, </a:t>
            </a:r>
            <a:r>
              <a:rPr lang="en-US" dirty="0" err="1"/>
              <a:t>City_Category</a:t>
            </a:r>
            <a:r>
              <a:rPr lang="en-US" dirty="0"/>
              <a:t>, and </a:t>
            </a:r>
            <a:r>
              <a:rPr lang="en-US" dirty="0" err="1"/>
              <a:t>Stay_In_Current_City_Years</a:t>
            </a:r>
            <a:r>
              <a:rPr lang="en-US" dirty="0"/>
              <a:t> are character variables. We need to convert most of them to factor type.</a:t>
            </a:r>
          </a:p>
          <a:p>
            <a:pPr algn="l">
              <a:buFont typeface="Arial" panose="020B0604020202020204" pitchFamily="34" charset="0"/>
              <a:buNone/>
            </a:pPr>
            <a:endParaRPr lang="en-US" b="0" i="0" dirty="0">
              <a:solidFill>
                <a:srgbClr val="F1F2F2"/>
              </a:solidFill>
              <a:effectLst/>
              <a:latin typeface="-apple-system"/>
            </a:endParaRPr>
          </a:p>
          <a:p>
            <a:pPr algn="l">
              <a:buFont typeface="Arial" panose="020B0604020202020204" pitchFamily="34" charset="0"/>
              <a:buNone/>
            </a:pPr>
            <a:r>
              <a:rPr lang="en-US" b="1" i="0" dirty="0">
                <a:solidFill>
                  <a:srgbClr val="F1F2F2"/>
                </a:solidFill>
                <a:effectLst/>
                <a:latin typeface="-apple-system"/>
              </a:rPr>
              <a:t>Missing values</a:t>
            </a:r>
            <a:r>
              <a:rPr lang="en-US" b="0" i="0" dirty="0">
                <a:solidFill>
                  <a:srgbClr val="F1F2F2"/>
                </a:solidFill>
                <a:effectLst/>
                <a:latin typeface="-apple-system"/>
              </a:rPr>
              <a:t>: It's common for real-world datasets to have </a:t>
            </a:r>
            <a:r>
              <a:rPr lang="en-US" b="0" i="0" u="none" strike="noStrike" dirty="0">
                <a:solidFill>
                  <a:srgbClr val="F1F2F2"/>
                </a:solidFill>
                <a:effectLst/>
                <a:latin typeface="-apple-system"/>
              </a:rPr>
              <a:t>missing values</a:t>
            </a:r>
            <a:r>
              <a:rPr lang="en-US" b="0" i="0" dirty="0">
                <a:solidFill>
                  <a:srgbClr val="F1F2F2"/>
                </a:solidFill>
                <a:effectLst/>
                <a:latin typeface="-apple-system"/>
              </a:rPr>
              <a:t>, which occur when there is no data available for a particular feature in a particular observation. Identifying and handling missing values is an important part of data cleaning and preprocessing, as missing values can cause problems for many analysis and modeling techniques.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tells us that there are 173,638 missing values in the Product_Category_2 column and 383,247 missing values in the Product_Category_3 column. All the other columns have no missing values.</a:t>
            </a:r>
          </a:p>
          <a:p>
            <a:pPr algn="l">
              <a:buFont typeface="Arial" panose="020B0604020202020204" pitchFamily="34" charset="0"/>
              <a:buChar char="•"/>
            </a:pPr>
            <a:endParaRPr lang="en-US" b="0" i="0" dirty="0">
              <a:solidFill>
                <a:srgbClr val="F1F2F2"/>
              </a:solidFill>
              <a:effectLst/>
              <a:latin typeface="-apple-system"/>
            </a:endParaRPr>
          </a:p>
          <a:p>
            <a:pPr algn="l">
              <a:buFont typeface="Arial" panose="020B0604020202020204" pitchFamily="34" charset="0"/>
              <a:buNone/>
            </a:pPr>
            <a:endParaRPr lang="en-US" b="0" i="0" dirty="0">
              <a:solidFill>
                <a:srgbClr val="F1F2F2"/>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74C9528E-845F-41DE-94ED-7DA27BF64691}" type="slidenum">
              <a:rPr lang="en-US" smtClean="0"/>
              <a:t>11</a:t>
            </a:fld>
            <a:endParaRPr lang="en-US"/>
          </a:p>
        </p:txBody>
      </p:sp>
    </p:spTree>
    <p:extLst>
      <p:ext uri="{BB962C8B-B14F-4D97-AF65-F5344CB8AC3E}">
        <p14:creationId xmlns:p14="http://schemas.microsoft.com/office/powerpoint/2010/main" val="2780699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step, we cleaned our data, changed the column type, and fill in missing values, and errors. We transformed the data into an organized version for analysis.</a:t>
            </a:r>
          </a:p>
          <a:p>
            <a:r>
              <a:rPr lang="en-US" b="1" dirty="0"/>
              <a:t>Missing values:</a:t>
            </a:r>
          </a:p>
          <a:p>
            <a:r>
              <a:rPr lang="en-US" dirty="0"/>
              <a:t>We want to fill the missing values in the columns: Product_Category_2, and Product_Category_3 with 0. Because this indicates that this product is not included in multiple categories.</a:t>
            </a:r>
          </a:p>
          <a:p>
            <a:r>
              <a:rPr lang="en-US" b="1" dirty="0"/>
              <a:t>Type Casting:</a:t>
            </a:r>
          </a:p>
          <a:p>
            <a:r>
              <a:rPr lang="en-US" dirty="0"/>
              <a:t>We want to convert all the columns type to Factor type unless the purchase column.</a:t>
            </a:r>
          </a:p>
          <a:p>
            <a:endParaRPr lang="en-US" dirty="0"/>
          </a:p>
          <a:p>
            <a:endParaRPr lang="en-US" dirty="0"/>
          </a:p>
        </p:txBody>
      </p:sp>
      <p:sp>
        <p:nvSpPr>
          <p:cNvPr id="4" name="Slide Number Placeholder 3"/>
          <p:cNvSpPr>
            <a:spLocks noGrp="1"/>
          </p:cNvSpPr>
          <p:nvPr>
            <p:ph type="sldNum" sz="quarter" idx="5"/>
          </p:nvPr>
        </p:nvSpPr>
        <p:spPr/>
        <p:txBody>
          <a:bodyPr/>
          <a:lstStyle/>
          <a:p>
            <a:fld id="{74C9528E-845F-41DE-94ED-7DA27BF64691}" type="slidenum">
              <a:rPr lang="en-US" smtClean="0"/>
              <a:t>12</a:t>
            </a:fld>
            <a:endParaRPr lang="en-US"/>
          </a:p>
        </p:txBody>
      </p:sp>
    </p:spTree>
    <p:extLst>
      <p:ext uri="{BB962C8B-B14F-4D97-AF65-F5344CB8AC3E}">
        <p14:creationId xmlns:p14="http://schemas.microsoft.com/office/powerpoint/2010/main" val="2133910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1F2F2"/>
                </a:solidFill>
                <a:effectLst/>
                <a:latin typeface="-apple-system"/>
              </a:rPr>
              <a:t>Descriptive statistics are a set of techniques used to summarize and describe characteristics of a dataset. They provide a way to understand the main features of the data, such as its central tendency, variability, and distribution. Here are some common </a:t>
            </a:r>
            <a:r>
              <a:rPr lang="en-US" b="0" i="0" u="none" strike="noStrike" dirty="0">
                <a:solidFill>
                  <a:srgbClr val="F1F2F2"/>
                </a:solidFill>
                <a:effectLst/>
                <a:latin typeface="-apple-system"/>
              </a:rPr>
              <a:t>descriptive statistics</a:t>
            </a:r>
            <a:r>
              <a:rPr lang="en-US" b="0" i="0" dirty="0">
                <a:solidFill>
                  <a:srgbClr val="F1F2F2"/>
                </a:solidFill>
                <a:effectLst/>
                <a:latin typeface="-apple-system"/>
              </a:rPr>
              <a:t>:</a:t>
            </a:r>
          </a:p>
          <a:p>
            <a:pPr algn="l">
              <a:buFont typeface="Arial" panose="020B0604020202020204" pitchFamily="34" charset="0"/>
              <a:buChar char="•"/>
            </a:pPr>
            <a:r>
              <a:rPr lang="en-US" b="1" i="0" dirty="0">
                <a:solidFill>
                  <a:srgbClr val="F1F2F2"/>
                </a:solidFill>
                <a:effectLst/>
                <a:latin typeface="-apple-system"/>
              </a:rPr>
              <a:t>Central tendency:</a:t>
            </a:r>
            <a:r>
              <a:rPr lang="en-US" b="0" i="0" dirty="0">
                <a:solidFill>
                  <a:srgbClr val="F1F2F2"/>
                </a:solidFill>
                <a:effectLst/>
                <a:latin typeface="-apple-system"/>
              </a:rPr>
              <a:t> This describes the typical or central value of the data. The most common measures of central tendency are the mean, median, and mode.</a:t>
            </a:r>
          </a:p>
          <a:p>
            <a:pPr algn="l">
              <a:buFont typeface="Arial" panose="020B0604020202020204" pitchFamily="34" charset="0"/>
              <a:buChar char="•"/>
            </a:pPr>
            <a:r>
              <a:rPr lang="en-US" b="1" i="0" dirty="0">
                <a:solidFill>
                  <a:srgbClr val="F1F2F2"/>
                </a:solidFill>
                <a:effectLst/>
                <a:latin typeface="-apple-system"/>
              </a:rPr>
              <a:t>Variability:</a:t>
            </a:r>
            <a:r>
              <a:rPr lang="en-US" b="0" i="0" dirty="0">
                <a:solidFill>
                  <a:srgbClr val="F1F2F2"/>
                </a:solidFill>
                <a:effectLst/>
                <a:latin typeface="-apple-system"/>
              </a:rPr>
              <a:t> This describes how spread out or dispersed the data is. Common measures of variability include the range, variance, and standard deviation.</a:t>
            </a:r>
          </a:p>
          <a:p>
            <a:pPr algn="l">
              <a:buFont typeface="Arial" panose="020B0604020202020204" pitchFamily="34" charset="0"/>
              <a:buChar char="•"/>
            </a:pPr>
            <a:r>
              <a:rPr lang="en-US" b="1" i="0" dirty="0">
                <a:solidFill>
                  <a:srgbClr val="F1F2F2"/>
                </a:solidFill>
                <a:effectLst/>
                <a:latin typeface="-apple-system"/>
              </a:rPr>
              <a:t>Distribution:</a:t>
            </a:r>
            <a:r>
              <a:rPr lang="en-US" b="0" i="0" dirty="0">
                <a:solidFill>
                  <a:srgbClr val="F1F2F2"/>
                </a:solidFill>
                <a:effectLst/>
                <a:latin typeface="-apple-system"/>
              </a:rPr>
              <a:t> This describes the shape of the data. </a:t>
            </a:r>
            <a:r>
              <a:rPr lang="en-US" b="0" i="0" u="none" strike="noStrike" dirty="0">
                <a:solidFill>
                  <a:srgbClr val="F1F2F2"/>
                </a:solidFill>
                <a:effectLst/>
                <a:latin typeface="-apple-system"/>
              </a:rPr>
              <a:t>Common distributions</a:t>
            </a:r>
            <a:r>
              <a:rPr lang="en-US" b="0" i="0" dirty="0">
                <a:solidFill>
                  <a:srgbClr val="F1F2F2"/>
                </a:solidFill>
                <a:effectLst/>
                <a:latin typeface="-apple-system"/>
              </a:rPr>
              <a:t> include normal, skewed, and bimodal.</a:t>
            </a:r>
          </a:p>
          <a:p>
            <a:pPr algn="l">
              <a:buFont typeface="Arial" panose="020B0604020202020204" pitchFamily="34" charset="0"/>
              <a:buChar char="•"/>
            </a:pPr>
            <a:r>
              <a:rPr lang="en-US" b="1" i="0" dirty="0">
                <a:solidFill>
                  <a:srgbClr val="F1F2F2"/>
                </a:solidFill>
                <a:effectLst/>
                <a:latin typeface="-apple-system"/>
              </a:rPr>
              <a:t>Frequency:</a:t>
            </a:r>
            <a:r>
              <a:rPr lang="en-US" b="0" i="0" dirty="0">
                <a:solidFill>
                  <a:srgbClr val="F1F2F2"/>
                </a:solidFill>
                <a:effectLst/>
                <a:latin typeface="-apple-system"/>
              </a:rPr>
              <a:t> This describes how often each value appears in the data. A </a:t>
            </a:r>
            <a:r>
              <a:rPr lang="en-US" b="0" i="0" u="none" strike="noStrike" dirty="0">
                <a:solidFill>
                  <a:srgbClr val="F1F2F2"/>
                </a:solidFill>
                <a:effectLst/>
                <a:latin typeface="-apple-system"/>
              </a:rPr>
              <a:t>frequency table</a:t>
            </a:r>
            <a:r>
              <a:rPr lang="en-US" b="0" i="0" dirty="0">
                <a:solidFill>
                  <a:srgbClr val="F1F2F2"/>
                </a:solidFill>
                <a:effectLst/>
                <a:latin typeface="-apple-system"/>
              </a:rPr>
              <a:t> or histogram is a common way to visualize frequency.</a:t>
            </a:r>
          </a:p>
          <a:p>
            <a:pPr algn="l">
              <a:buFont typeface="Arial" panose="020B0604020202020204" pitchFamily="34" charset="0"/>
              <a:buChar char="•"/>
            </a:pPr>
            <a:r>
              <a:rPr lang="en-US" b="1" i="0" dirty="0">
                <a:solidFill>
                  <a:srgbClr val="F1F2F2"/>
                </a:solidFill>
                <a:effectLst/>
                <a:latin typeface="-apple-system"/>
              </a:rPr>
              <a:t>Correlation:</a:t>
            </a:r>
            <a:r>
              <a:rPr lang="en-US" b="0" i="0" dirty="0">
                <a:solidFill>
                  <a:srgbClr val="F1F2F2"/>
                </a:solidFill>
                <a:effectLst/>
                <a:latin typeface="-apple-system"/>
              </a:rPr>
              <a:t> This describes the relationship between two variables. </a:t>
            </a:r>
            <a:r>
              <a:rPr lang="en-US" b="0" i="0" u="none" strike="noStrike" dirty="0">
                <a:solidFill>
                  <a:srgbClr val="F1F2F2"/>
                </a:solidFill>
                <a:effectLst/>
                <a:latin typeface="-apple-system"/>
              </a:rPr>
              <a:t>Correlation coefficients</a:t>
            </a:r>
            <a:r>
              <a:rPr lang="en-US" b="0" i="0" dirty="0">
                <a:solidFill>
                  <a:srgbClr val="F1F2F2"/>
                </a:solidFill>
                <a:effectLst/>
                <a:latin typeface="-apple-system"/>
              </a:rPr>
              <a:t>, such as Pearson's r or Spearman's rho, are common measures of correlation.</a:t>
            </a:r>
          </a:p>
          <a:p>
            <a:pPr algn="l"/>
            <a:r>
              <a:rPr lang="en-US" b="0" i="0" dirty="0">
                <a:solidFill>
                  <a:srgbClr val="F1F2F2"/>
                </a:solidFill>
                <a:effectLst/>
                <a:latin typeface="-apple-system"/>
              </a:rPr>
              <a:t>Descriptive statistics can be computed for individual variables or for pairs of variables. They are often used to explore the data and identify patterns, outliers, and relationships between variables. Descriptive statistics can also be used to summarize the data in a way that is easy to communicate to others, such as by creating tables, charts, or graphs.</a:t>
            </a:r>
          </a:p>
          <a:p>
            <a:endParaRPr lang="en-US" dirty="0"/>
          </a:p>
        </p:txBody>
      </p:sp>
      <p:sp>
        <p:nvSpPr>
          <p:cNvPr id="4" name="Slide Number Placeholder 3"/>
          <p:cNvSpPr>
            <a:spLocks noGrp="1"/>
          </p:cNvSpPr>
          <p:nvPr>
            <p:ph type="sldNum" sz="quarter" idx="5"/>
          </p:nvPr>
        </p:nvSpPr>
        <p:spPr/>
        <p:txBody>
          <a:bodyPr/>
          <a:lstStyle/>
          <a:p>
            <a:fld id="{74C9528E-845F-41DE-94ED-7DA27BF64691}" type="slidenum">
              <a:rPr lang="en-US" smtClean="0"/>
              <a:t>13</a:t>
            </a:fld>
            <a:endParaRPr lang="en-US"/>
          </a:p>
        </p:txBody>
      </p:sp>
    </p:spTree>
    <p:extLst>
      <p:ext uri="{BB962C8B-B14F-4D97-AF65-F5344CB8AC3E}">
        <p14:creationId xmlns:p14="http://schemas.microsoft.com/office/powerpoint/2010/main" val="2772046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1F2F2"/>
                </a:solidFill>
                <a:effectLst/>
                <a:latin typeface="-apple-system"/>
              </a:rPr>
              <a:t>Descriptive statistics are a set of techniques used to summarize and describe characteristics of a dataset. They provide a way to understand the main features of the data, such as its central tendency, variability, and distribution. Here are some common </a:t>
            </a:r>
            <a:r>
              <a:rPr lang="en-US" b="0" i="0" u="none" strike="noStrike" dirty="0">
                <a:solidFill>
                  <a:srgbClr val="F1F2F2"/>
                </a:solidFill>
                <a:effectLst/>
                <a:latin typeface="-apple-system"/>
              </a:rPr>
              <a:t>descriptive statistics</a:t>
            </a:r>
            <a:r>
              <a:rPr lang="en-US" b="0" i="0" dirty="0">
                <a:solidFill>
                  <a:srgbClr val="F1F2F2"/>
                </a:solidFill>
                <a:effectLst/>
                <a:latin typeface="-apple-system"/>
              </a:rPr>
              <a:t>:</a:t>
            </a:r>
          </a:p>
          <a:p>
            <a:pPr algn="l">
              <a:buFont typeface="Arial" panose="020B0604020202020204" pitchFamily="34" charset="0"/>
              <a:buChar char="•"/>
            </a:pPr>
            <a:r>
              <a:rPr lang="en-US" b="1" i="0" dirty="0">
                <a:solidFill>
                  <a:srgbClr val="F1F2F2"/>
                </a:solidFill>
                <a:effectLst/>
                <a:latin typeface="-apple-system"/>
              </a:rPr>
              <a:t>Central tendency:</a:t>
            </a:r>
            <a:r>
              <a:rPr lang="en-US" b="0" i="0" dirty="0">
                <a:solidFill>
                  <a:srgbClr val="F1F2F2"/>
                </a:solidFill>
                <a:effectLst/>
                <a:latin typeface="-apple-system"/>
              </a:rPr>
              <a:t> This describes the typical or central value of the data. The most common measures of central tendency are the mean, median, and mode.</a:t>
            </a:r>
          </a:p>
          <a:p>
            <a:pPr algn="l">
              <a:buFont typeface="Arial" panose="020B0604020202020204" pitchFamily="34" charset="0"/>
              <a:buChar char="•"/>
            </a:pPr>
            <a:r>
              <a:rPr lang="en-US" b="1" i="0" dirty="0">
                <a:solidFill>
                  <a:srgbClr val="F1F2F2"/>
                </a:solidFill>
                <a:effectLst/>
                <a:latin typeface="-apple-system"/>
              </a:rPr>
              <a:t>Variability:</a:t>
            </a:r>
            <a:r>
              <a:rPr lang="en-US" b="0" i="0" dirty="0">
                <a:solidFill>
                  <a:srgbClr val="F1F2F2"/>
                </a:solidFill>
                <a:effectLst/>
                <a:latin typeface="-apple-system"/>
              </a:rPr>
              <a:t> This describes how spread out or dispersed the data is. Common measures of variability include the range, variance, and standard deviation.</a:t>
            </a:r>
          </a:p>
          <a:p>
            <a:pPr algn="l">
              <a:buFont typeface="Arial" panose="020B0604020202020204" pitchFamily="34" charset="0"/>
              <a:buChar char="•"/>
            </a:pPr>
            <a:r>
              <a:rPr lang="en-US" b="1" i="0" dirty="0">
                <a:solidFill>
                  <a:srgbClr val="F1F2F2"/>
                </a:solidFill>
                <a:effectLst/>
                <a:latin typeface="-apple-system"/>
              </a:rPr>
              <a:t>Distribution:</a:t>
            </a:r>
            <a:r>
              <a:rPr lang="en-US" b="0" i="0" dirty="0">
                <a:solidFill>
                  <a:srgbClr val="F1F2F2"/>
                </a:solidFill>
                <a:effectLst/>
                <a:latin typeface="-apple-system"/>
              </a:rPr>
              <a:t> This describes the shape of the data. </a:t>
            </a:r>
            <a:r>
              <a:rPr lang="en-US" b="0" i="0" u="none" strike="noStrike" dirty="0">
                <a:solidFill>
                  <a:srgbClr val="F1F2F2"/>
                </a:solidFill>
                <a:effectLst/>
                <a:latin typeface="-apple-system"/>
              </a:rPr>
              <a:t>Common distributions</a:t>
            </a:r>
            <a:r>
              <a:rPr lang="en-US" b="0" i="0" dirty="0">
                <a:solidFill>
                  <a:srgbClr val="F1F2F2"/>
                </a:solidFill>
                <a:effectLst/>
                <a:latin typeface="-apple-system"/>
              </a:rPr>
              <a:t> include normal, skewed, and bimodal.</a:t>
            </a:r>
          </a:p>
          <a:p>
            <a:pPr algn="l">
              <a:buFont typeface="Arial" panose="020B0604020202020204" pitchFamily="34" charset="0"/>
              <a:buChar char="•"/>
            </a:pPr>
            <a:r>
              <a:rPr lang="en-US" b="1" i="0" dirty="0">
                <a:solidFill>
                  <a:srgbClr val="F1F2F2"/>
                </a:solidFill>
                <a:effectLst/>
                <a:latin typeface="-apple-system"/>
              </a:rPr>
              <a:t>Frequency:</a:t>
            </a:r>
            <a:r>
              <a:rPr lang="en-US" b="0" i="0" dirty="0">
                <a:solidFill>
                  <a:srgbClr val="F1F2F2"/>
                </a:solidFill>
                <a:effectLst/>
                <a:latin typeface="-apple-system"/>
              </a:rPr>
              <a:t> This describes how often each value appears in the data. A </a:t>
            </a:r>
            <a:r>
              <a:rPr lang="en-US" b="0" i="0" u="none" strike="noStrike" dirty="0">
                <a:solidFill>
                  <a:srgbClr val="F1F2F2"/>
                </a:solidFill>
                <a:effectLst/>
                <a:latin typeface="-apple-system"/>
              </a:rPr>
              <a:t>frequency table</a:t>
            </a:r>
            <a:r>
              <a:rPr lang="en-US" b="0" i="0" dirty="0">
                <a:solidFill>
                  <a:srgbClr val="F1F2F2"/>
                </a:solidFill>
                <a:effectLst/>
                <a:latin typeface="-apple-system"/>
              </a:rPr>
              <a:t> or histogram is a common way to visualize frequency.</a:t>
            </a:r>
          </a:p>
          <a:p>
            <a:pPr algn="l">
              <a:buFont typeface="Arial" panose="020B0604020202020204" pitchFamily="34" charset="0"/>
              <a:buChar char="•"/>
            </a:pPr>
            <a:r>
              <a:rPr lang="en-US" b="1" i="0" dirty="0">
                <a:solidFill>
                  <a:srgbClr val="F1F2F2"/>
                </a:solidFill>
                <a:effectLst/>
                <a:latin typeface="-apple-system"/>
              </a:rPr>
              <a:t>Correlation:</a:t>
            </a:r>
            <a:r>
              <a:rPr lang="en-US" b="0" i="0" dirty="0">
                <a:solidFill>
                  <a:srgbClr val="F1F2F2"/>
                </a:solidFill>
                <a:effectLst/>
                <a:latin typeface="-apple-system"/>
              </a:rPr>
              <a:t> This describes the relationship between two variables. </a:t>
            </a:r>
            <a:r>
              <a:rPr lang="en-US" b="0" i="0" u="none" strike="noStrike" dirty="0">
                <a:solidFill>
                  <a:srgbClr val="F1F2F2"/>
                </a:solidFill>
                <a:effectLst/>
                <a:latin typeface="-apple-system"/>
              </a:rPr>
              <a:t>Correlation coefficients</a:t>
            </a:r>
            <a:r>
              <a:rPr lang="en-US" b="0" i="0" dirty="0">
                <a:solidFill>
                  <a:srgbClr val="F1F2F2"/>
                </a:solidFill>
                <a:effectLst/>
                <a:latin typeface="-apple-system"/>
              </a:rPr>
              <a:t>, such as Pearson's r or Spearman's rho, are common measures of correlation.</a:t>
            </a:r>
          </a:p>
          <a:p>
            <a:pPr algn="l"/>
            <a:r>
              <a:rPr lang="en-US" b="0" i="0" dirty="0">
                <a:solidFill>
                  <a:srgbClr val="F1F2F2"/>
                </a:solidFill>
                <a:effectLst/>
                <a:latin typeface="-apple-system"/>
              </a:rPr>
              <a:t>Descriptive statistics can be computed for individual variables or for pairs of variables. They are often used to explore the data and identify patterns, outliers, and relationships between variables. Descriptive statistics can also be used to summarize the data in a way that is easy to communicate to others, such as by creating tables, charts, or graphs.</a:t>
            </a:r>
          </a:p>
          <a:p>
            <a:endParaRPr lang="en-US" dirty="0"/>
          </a:p>
          <a:p>
            <a:endParaRPr lang="en-US" dirty="0"/>
          </a:p>
        </p:txBody>
      </p:sp>
      <p:sp>
        <p:nvSpPr>
          <p:cNvPr id="4" name="Slide Number Placeholder 3"/>
          <p:cNvSpPr>
            <a:spLocks noGrp="1"/>
          </p:cNvSpPr>
          <p:nvPr>
            <p:ph type="sldNum" sz="quarter" idx="5"/>
          </p:nvPr>
        </p:nvSpPr>
        <p:spPr/>
        <p:txBody>
          <a:bodyPr/>
          <a:lstStyle/>
          <a:p>
            <a:fld id="{74C9528E-845F-41DE-94ED-7DA27BF64691}" type="slidenum">
              <a:rPr lang="en-US" smtClean="0"/>
              <a:t>14</a:t>
            </a:fld>
            <a:endParaRPr lang="en-US"/>
          </a:p>
        </p:txBody>
      </p:sp>
    </p:spTree>
    <p:extLst>
      <p:ext uri="{BB962C8B-B14F-4D97-AF65-F5344CB8AC3E}">
        <p14:creationId xmlns:p14="http://schemas.microsoft.com/office/powerpoint/2010/main" val="2261772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5/20/2023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Black_Friday_(shopping)" TargetMode="External"/><Relationship Id="rId7" Type="http://schemas.openxmlformats.org/officeDocument/2006/relationships/image" Target="../media/image21.jpeg"/><Relationship Id="rId2" Type="http://schemas.openxmlformats.org/officeDocument/2006/relationships/hyperlink" Target="https://www.kaggle.com/datasets/rajeshrampure/black-friday-sale" TargetMode="External"/><Relationship Id="rId1" Type="http://schemas.openxmlformats.org/officeDocument/2006/relationships/slideLayout" Target="../slideLayouts/slideLayout2.xml"/><Relationship Id="rId6" Type="http://schemas.openxmlformats.org/officeDocument/2006/relationships/hyperlink" Target="https://www.scribbr.com/statistics/t-test/#:~:text=A%20t%20test%20is%20a,are%20different%20from%20one%20another." TargetMode="External"/><Relationship Id="rId5" Type="http://schemas.openxmlformats.org/officeDocument/2006/relationships/hyperlink" Target="https://www.tibco.com/reference-center/what-is-analysis-of-variance-anova#:~:text=Analysis%20of%20Variance%20(ANOVA)%20is,the%20means%20of%20different%20groups." TargetMode="External"/><Relationship Id="rId4" Type="http://schemas.openxmlformats.org/officeDocument/2006/relationships/hyperlink" Target="https://en.wikipedia.org/wiki/Black_Friday_%281869%29"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973321" y="480060"/>
            <a:ext cx="4688333" cy="2674620"/>
          </a:xfrm>
        </p:spPr>
        <p:txBody>
          <a:bodyPr anchor="b">
            <a:normAutofit/>
          </a:bodyPr>
          <a:lstStyle/>
          <a:p>
            <a:pPr marL="0" lvl="0" indent="0" algn="l">
              <a:buNone/>
            </a:pPr>
            <a:r>
              <a:rPr lang="en-US" sz="4100" dirty="0"/>
              <a:t>Black Friday analysis</a:t>
            </a:r>
          </a:p>
        </p:txBody>
      </p:sp>
      <p:sp>
        <p:nvSpPr>
          <p:cNvPr id="3" name="Subtitle 2"/>
          <p:cNvSpPr>
            <a:spLocks noGrp="1"/>
          </p:cNvSpPr>
          <p:nvPr>
            <p:ph type="subTitle" idx="1"/>
          </p:nvPr>
        </p:nvSpPr>
        <p:spPr>
          <a:xfrm>
            <a:off x="3973320" y="3477006"/>
            <a:ext cx="4688333" cy="1179576"/>
          </a:xfrm>
        </p:spPr>
        <p:txBody>
          <a:bodyPr>
            <a:normAutofit/>
          </a:bodyPr>
          <a:lstStyle/>
          <a:p>
            <a:pPr marL="0" lvl="0" indent="0" algn="l">
              <a:lnSpc>
                <a:spcPct val="90000"/>
              </a:lnSpc>
              <a:buNone/>
            </a:pPr>
            <a:br/>
            <a:br/>
            <a:endParaRPr lang="en-US"/>
          </a:p>
        </p:txBody>
      </p:sp>
      <p:pic>
        <p:nvPicPr>
          <p:cNvPr id="6" name="Picture 5">
            <a:extLst>
              <a:ext uri="{FF2B5EF4-FFF2-40B4-BE49-F238E27FC236}">
                <a16:creationId xmlns:a16="http://schemas.microsoft.com/office/drawing/2014/main" id="{7AB8801A-44F7-456D-66B3-7E558CDA3F9A}"/>
              </a:ext>
            </a:extLst>
          </p:cNvPr>
          <p:cNvPicPr>
            <a:picLocks noChangeAspect="1"/>
          </p:cNvPicPr>
          <p:nvPr/>
        </p:nvPicPr>
        <p:blipFill rotWithShape="1">
          <a:blip r:embed="rId3"/>
          <a:srcRect l="19409" r="12682" b="2"/>
          <a:stretch/>
        </p:blipFill>
        <p:spPr>
          <a:xfrm>
            <a:off x="20" y="10"/>
            <a:ext cx="3492988" cy="51434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646" y="3306950"/>
            <a:ext cx="3182692" cy="13716"/>
          </a:xfrm>
          <a:custGeom>
            <a:avLst/>
            <a:gdLst>
              <a:gd name="connsiteX0" fmla="*/ 0 w 3182692"/>
              <a:gd name="connsiteY0" fmla="*/ 0 h 13716"/>
              <a:gd name="connsiteX1" fmla="*/ 604711 w 3182692"/>
              <a:gd name="connsiteY1" fmla="*/ 0 h 13716"/>
              <a:gd name="connsiteX2" fmla="*/ 1241250 w 3182692"/>
              <a:gd name="connsiteY2" fmla="*/ 0 h 13716"/>
              <a:gd name="connsiteX3" fmla="*/ 1909615 w 3182692"/>
              <a:gd name="connsiteY3" fmla="*/ 0 h 13716"/>
              <a:gd name="connsiteX4" fmla="*/ 2577981 w 3182692"/>
              <a:gd name="connsiteY4" fmla="*/ 0 h 13716"/>
              <a:gd name="connsiteX5" fmla="*/ 3182692 w 3182692"/>
              <a:gd name="connsiteY5" fmla="*/ 0 h 13716"/>
              <a:gd name="connsiteX6" fmla="*/ 3182692 w 3182692"/>
              <a:gd name="connsiteY6" fmla="*/ 13716 h 13716"/>
              <a:gd name="connsiteX7" fmla="*/ 2482500 w 3182692"/>
              <a:gd name="connsiteY7" fmla="*/ 13716 h 13716"/>
              <a:gd name="connsiteX8" fmla="*/ 1782308 w 3182692"/>
              <a:gd name="connsiteY8" fmla="*/ 13716 h 13716"/>
              <a:gd name="connsiteX9" fmla="*/ 1145769 w 3182692"/>
              <a:gd name="connsiteY9" fmla="*/ 13716 h 13716"/>
              <a:gd name="connsiteX10" fmla="*/ 0 w 3182692"/>
              <a:gd name="connsiteY10" fmla="*/ 13716 h 13716"/>
              <a:gd name="connsiteX11" fmla="*/ 0 w 3182692"/>
              <a:gd name="connsiteY11" fmla="*/ 0 h 13716"/>
              <a:gd name="connsiteX0" fmla="*/ 0 w 3182692"/>
              <a:gd name="connsiteY0" fmla="*/ 0 h 13716"/>
              <a:gd name="connsiteX1" fmla="*/ 604711 w 3182692"/>
              <a:gd name="connsiteY1" fmla="*/ 0 h 13716"/>
              <a:gd name="connsiteX2" fmla="*/ 1145769 w 3182692"/>
              <a:gd name="connsiteY2" fmla="*/ 0 h 13716"/>
              <a:gd name="connsiteX3" fmla="*/ 1845961 w 3182692"/>
              <a:gd name="connsiteY3" fmla="*/ 0 h 13716"/>
              <a:gd name="connsiteX4" fmla="*/ 2450673 w 3182692"/>
              <a:gd name="connsiteY4" fmla="*/ 0 h 13716"/>
              <a:gd name="connsiteX5" fmla="*/ 3182692 w 3182692"/>
              <a:gd name="connsiteY5" fmla="*/ 0 h 13716"/>
              <a:gd name="connsiteX6" fmla="*/ 3182692 w 3182692"/>
              <a:gd name="connsiteY6" fmla="*/ 13716 h 13716"/>
              <a:gd name="connsiteX7" fmla="*/ 2546154 w 3182692"/>
              <a:gd name="connsiteY7" fmla="*/ 13716 h 13716"/>
              <a:gd name="connsiteX8" fmla="*/ 1845961 w 3182692"/>
              <a:gd name="connsiteY8" fmla="*/ 13716 h 13716"/>
              <a:gd name="connsiteX9" fmla="*/ 1304904 w 3182692"/>
              <a:gd name="connsiteY9" fmla="*/ 13716 h 13716"/>
              <a:gd name="connsiteX10" fmla="*/ 668365 w 3182692"/>
              <a:gd name="connsiteY10" fmla="*/ 13716 h 13716"/>
              <a:gd name="connsiteX11" fmla="*/ 0 w 3182692"/>
              <a:gd name="connsiteY11" fmla="*/ 13716 h 13716"/>
              <a:gd name="connsiteX12" fmla="*/ 0 w 3182692"/>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3716" fill="none" extrusionOk="0">
                <a:moveTo>
                  <a:pt x="0" y="0"/>
                </a:moveTo>
                <a:cubicBezTo>
                  <a:pt x="145195" y="-37571"/>
                  <a:pt x="472618" y="-13696"/>
                  <a:pt x="604711" y="0"/>
                </a:cubicBezTo>
                <a:cubicBezTo>
                  <a:pt x="706652" y="-3280"/>
                  <a:pt x="1039328" y="-8567"/>
                  <a:pt x="1241250" y="0"/>
                </a:cubicBezTo>
                <a:cubicBezTo>
                  <a:pt x="1405712" y="-7891"/>
                  <a:pt x="1711158" y="8053"/>
                  <a:pt x="1909615" y="0"/>
                </a:cubicBezTo>
                <a:cubicBezTo>
                  <a:pt x="2107436" y="-40150"/>
                  <a:pt x="2247192" y="19443"/>
                  <a:pt x="2577981" y="0"/>
                </a:cubicBezTo>
                <a:cubicBezTo>
                  <a:pt x="2894393" y="-5855"/>
                  <a:pt x="3041563" y="17846"/>
                  <a:pt x="3182692" y="0"/>
                </a:cubicBezTo>
                <a:cubicBezTo>
                  <a:pt x="3182187" y="3577"/>
                  <a:pt x="3182507" y="9896"/>
                  <a:pt x="3182692" y="13716"/>
                </a:cubicBezTo>
                <a:cubicBezTo>
                  <a:pt x="2975928" y="52878"/>
                  <a:pt x="2667693" y="14834"/>
                  <a:pt x="2482500" y="13716"/>
                </a:cubicBezTo>
                <a:cubicBezTo>
                  <a:pt x="2299734" y="32340"/>
                  <a:pt x="1925962" y="4731"/>
                  <a:pt x="1782308" y="13716"/>
                </a:cubicBezTo>
                <a:cubicBezTo>
                  <a:pt x="1635580" y="15974"/>
                  <a:pt x="1257854" y="-8235"/>
                  <a:pt x="1145769" y="13716"/>
                </a:cubicBezTo>
                <a:cubicBezTo>
                  <a:pt x="1025065" y="52002"/>
                  <a:pt x="247799" y="-16108"/>
                  <a:pt x="0" y="13716"/>
                </a:cubicBezTo>
                <a:cubicBezTo>
                  <a:pt x="77" y="9528"/>
                  <a:pt x="-88" y="4529"/>
                  <a:pt x="0" y="0"/>
                </a:cubicBezTo>
                <a:close/>
              </a:path>
              <a:path w="3182692" h="13716" stroke="0" extrusionOk="0">
                <a:moveTo>
                  <a:pt x="0" y="0"/>
                </a:moveTo>
                <a:cubicBezTo>
                  <a:pt x="288308" y="19724"/>
                  <a:pt x="431183" y="-26509"/>
                  <a:pt x="604711" y="0"/>
                </a:cubicBezTo>
                <a:cubicBezTo>
                  <a:pt x="795174" y="4405"/>
                  <a:pt x="950067" y="22541"/>
                  <a:pt x="1145769" y="0"/>
                </a:cubicBezTo>
                <a:cubicBezTo>
                  <a:pt x="1301850" y="7702"/>
                  <a:pt x="1499974" y="-70469"/>
                  <a:pt x="1845961" y="0"/>
                </a:cubicBezTo>
                <a:cubicBezTo>
                  <a:pt x="2191264" y="15313"/>
                  <a:pt x="2307232" y="-97"/>
                  <a:pt x="2450673" y="0"/>
                </a:cubicBezTo>
                <a:cubicBezTo>
                  <a:pt x="2596405" y="-19465"/>
                  <a:pt x="3033067" y="-31048"/>
                  <a:pt x="3182692" y="0"/>
                </a:cubicBezTo>
                <a:cubicBezTo>
                  <a:pt x="3181785" y="2997"/>
                  <a:pt x="3182452" y="8915"/>
                  <a:pt x="3182692" y="13716"/>
                </a:cubicBezTo>
                <a:cubicBezTo>
                  <a:pt x="3091120" y="-27594"/>
                  <a:pt x="2811074" y="57121"/>
                  <a:pt x="2546154" y="13716"/>
                </a:cubicBezTo>
                <a:cubicBezTo>
                  <a:pt x="2285186" y="22957"/>
                  <a:pt x="2090205" y="-26893"/>
                  <a:pt x="1845961" y="13716"/>
                </a:cubicBezTo>
                <a:cubicBezTo>
                  <a:pt x="1599794" y="26921"/>
                  <a:pt x="1466284" y="32875"/>
                  <a:pt x="1304904" y="13716"/>
                </a:cubicBezTo>
                <a:cubicBezTo>
                  <a:pt x="1189365" y="39203"/>
                  <a:pt x="952251" y="18889"/>
                  <a:pt x="668365" y="13716"/>
                </a:cubicBezTo>
                <a:cubicBezTo>
                  <a:pt x="407868" y="39023"/>
                  <a:pt x="284672" y="-13977"/>
                  <a:pt x="0" y="13716"/>
                </a:cubicBezTo>
                <a:cubicBezTo>
                  <a:pt x="-131" y="10721"/>
                  <a:pt x="1210" y="5539"/>
                  <a:pt x="0" y="0"/>
                </a:cubicBezTo>
                <a:close/>
              </a:path>
              <a:path w="3182692" h="13716" fill="none" stroke="0" extrusionOk="0">
                <a:moveTo>
                  <a:pt x="0" y="0"/>
                </a:moveTo>
                <a:cubicBezTo>
                  <a:pt x="108839" y="-32375"/>
                  <a:pt x="447732" y="16552"/>
                  <a:pt x="604711" y="0"/>
                </a:cubicBezTo>
                <a:cubicBezTo>
                  <a:pt x="781899" y="-548"/>
                  <a:pt x="1052060" y="7118"/>
                  <a:pt x="1241250" y="0"/>
                </a:cubicBezTo>
                <a:cubicBezTo>
                  <a:pt x="1399482" y="14083"/>
                  <a:pt x="1706293" y="54730"/>
                  <a:pt x="1909615" y="0"/>
                </a:cubicBezTo>
                <a:cubicBezTo>
                  <a:pt x="2085313" y="-24404"/>
                  <a:pt x="2264415" y="16988"/>
                  <a:pt x="2577981" y="0"/>
                </a:cubicBezTo>
                <a:cubicBezTo>
                  <a:pt x="2926098" y="-10318"/>
                  <a:pt x="3036314" y="-14769"/>
                  <a:pt x="3182692" y="0"/>
                </a:cubicBezTo>
                <a:cubicBezTo>
                  <a:pt x="3181757" y="2919"/>
                  <a:pt x="3181706" y="10491"/>
                  <a:pt x="3182692" y="13716"/>
                </a:cubicBezTo>
                <a:cubicBezTo>
                  <a:pt x="2996012" y="-5803"/>
                  <a:pt x="2669008" y="22823"/>
                  <a:pt x="2482500" y="13716"/>
                </a:cubicBezTo>
                <a:cubicBezTo>
                  <a:pt x="2296543" y="16674"/>
                  <a:pt x="1935236" y="3366"/>
                  <a:pt x="1782308" y="13716"/>
                </a:cubicBezTo>
                <a:cubicBezTo>
                  <a:pt x="1607683" y="20918"/>
                  <a:pt x="1291498" y="-3203"/>
                  <a:pt x="1145769" y="13716"/>
                </a:cubicBezTo>
                <a:cubicBezTo>
                  <a:pt x="1015407" y="50753"/>
                  <a:pt x="262557" y="21999"/>
                  <a:pt x="0" y="13716"/>
                </a:cubicBezTo>
                <a:cubicBezTo>
                  <a:pt x="304" y="9505"/>
                  <a:pt x="1021" y="5946"/>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custGeom>
                    <a:avLst/>
                    <a:gdLst>
                      <a:gd name="connsiteX0" fmla="*/ 0 w 3182692"/>
                      <a:gd name="connsiteY0" fmla="*/ 0 h 13716"/>
                      <a:gd name="connsiteX1" fmla="*/ 604711 w 3182692"/>
                      <a:gd name="connsiteY1" fmla="*/ 0 h 13716"/>
                      <a:gd name="connsiteX2" fmla="*/ 1241250 w 3182692"/>
                      <a:gd name="connsiteY2" fmla="*/ 0 h 13716"/>
                      <a:gd name="connsiteX3" fmla="*/ 1909615 w 3182692"/>
                      <a:gd name="connsiteY3" fmla="*/ 0 h 13716"/>
                      <a:gd name="connsiteX4" fmla="*/ 2577981 w 3182692"/>
                      <a:gd name="connsiteY4" fmla="*/ 0 h 13716"/>
                      <a:gd name="connsiteX5" fmla="*/ 3182692 w 3182692"/>
                      <a:gd name="connsiteY5" fmla="*/ 0 h 13716"/>
                      <a:gd name="connsiteX6" fmla="*/ 3182692 w 3182692"/>
                      <a:gd name="connsiteY6" fmla="*/ 13716 h 13716"/>
                      <a:gd name="connsiteX7" fmla="*/ 2482500 w 3182692"/>
                      <a:gd name="connsiteY7" fmla="*/ 13716 h 13716"/>
                      <a:gd name="connsiteX8" fmla="*/ 1782308 w 3182692"/>
                      <a:gd name="connsiteY8" fmla="*/ 13716 h 13716"/>
                      <a:gd name="connsiteX9" fmla="*/ 1145769 w 3182692"/>
                      <a:gd name="connsiteY9" fmla="*/ 13716 h 13716"/>
                      <a:gd name="connsiteX10" fmla="*/ 0 w 3182692"/>
                      <a:gd name="connsiteY10" fmla="*/ 13716 h 13716"/>
                      <a:gd name="connsiteX11" fmla="*/ 0 w 3182692"/>
                      <a:gd name="connsiteY11"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3716"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2212" y="2989"/>
                          <a:pt x="3182051" y="10166"/>
                          <a:pt x="3182692" y="13716"/>
                        </a:cubicBezTo>
                        <a:cubicBezTo>
                          <a:pt x="2998421" y="17170"/>
                          <a:pt x="2675038" y="14442"/>
                          <a:pt x="2482500" y="13716"/>
                        </a:cubicBezTo>
                        <a:cubicBezTo>
                          <a:pt x="2289962" y="12990"/>
                          <a:pt x="1930644" y="2262"/>
                          <a:pt x="1782308" y="13716"/>
                        </a:cubicBezTo>
                        <a:cubicBezTo>
                          <a:pt x="1633972" y="25170"/>
                          <a:pt x="1287388" y="-6564"/>
                          <a:pt x="1145769" y="13716"/>
                        </a:cubicBezTo>
                        <a:cubicBezTo>
                          <a:pt x="1004150" y="33996"/>
                          <a:pt x="256377" y="-42010"/>
                          <a:pt x="0" y="13716"/>
                        </a:cubicBezTo>
                        <a:cubicBezTo>
                          <a:pt x="182" y="9317"/>
                          <a:pt x="482" y="5285"/>
                          <a:pt x="0" y="0"/>
                        </a:cubicBezTo>
                        <a:close/>
                      </a:path>
                      <a:path w="3182692" h="13716"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200" y="2764"/>
                          <a:pt x="3182390" y="8747"/>
                          <a:pt x="3182692" y="13716"/>
                        </a:cubicBezTo>
                        <a:cubicBezTo>
                          <a:pt x="3039109" y="-17273"/>
                          <a:pt x="2823860" y="9276"/>
                          <a:pt x="2546154" y="13716"/>
                        </a:cubicBezTo>
                        <a:cubicBezTo>
                          <a:pt x="2268448" y="18156"/>
                          <a:pt x="2098674" y="719"/>
                          <a:pt x="1845961" y="13716"/>
                        </a:cubicBezTo>
                        <a:cubicBezTo>
                          <a:pt x="1593248" y="26713"/>
                          <a:pt x="1456743" y="22988"/>
                          <a:pt x="1304904" y="13716"/>
                        </a:cubicBezTo>
                        <a:cubicBezTo>
                          <a:pt x="1153065" y="4444"/>
                          <a:pt x="947204" y="6554"/>
                          <a:pt x="668365" y="13716"/>
                        </a:cubicBezTo>
                        <a:cubicBezTo>
                          <a:pt x="389526" y="20878"/>
                          <a:pt x="288244" y="-9200"/>
                          <a:pt x="0" y="13716"/>
                        </a:cubicBezTo>
                        <a:cubicBezTo>
                          <a:pt x="614" y="9981"/>
                          <a:pt x="600" y="54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a:xfrm>
            <a:off x="628650" y="4767262"/>
            <a:ext cx="2057400" cy="273844"/>
          </a:xfrm>
        </p:spPr>
        <p:txBody>
          <a:bodyPr>
            <a:normAutofit/>
          </a:bodyPr>
          <a:lstStyle/>
          <a:p>
            <a:pPr marL="0" lvl="0" indent="0">
              <a:spcAft>
                <a:spcPts val="600"/>
              </a:spcAft>
              <a:buNone/>
            </a:pPr>
            <a:r>
              <a:rPr lang="en-US">
                <a:solidFill>
                  <a:srgbClr val="FFFFFF"/>
                </a:solidFill>
              </a:rPr>
              <a:t>2023-05-20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244026"/>
            <a:ext cx="3276451" cy="1467631"/>
          </a:xfrm>
        </p:spPr>
        <p:txBody>
          <a:bodyPr anchor="b">
            <a:normAutofit/>
          </a:bodyPr>
          <a:lstStyle/>
          <a:p>
            <a:pPr marL="0" lvl="0" indent="0" algn="l">
              <a:buNone/>
            </a:pPr>
            <a:r>
              <a:rPr lang="en-US" sz="4100" b="1" dirty="0"/>
              <a:t>About Data</a:t>
            </a:r>
          </a:p>
        </p:txBody>
      </p:sp>
      <p:sp>
        <p:nvSpPr>
          <p:cNvPr id="2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 name="connsiteX0" fmla="*/ 0 w 2606040"/>
              <a:gd name="connsiteY0" fmla="*/ 0 h 13716"/>
              <a:gd name="connsiteX1" fmla="*/ 599389 w 2606040"/>
              <a:gd name="connsiteY1" fmla="*/ 0 h 13716"/>
              <a:gd name="connsiteX2" fmla="*/ 1303020 w 2606040"/>
              <a:gd name="connsiteY2" fmla="*/ 0 h 13716"/>
              <a:gd name="connsiteX3" fmla="*/ 1876349 w 2606040"/>
              <a:gd name="connsiteY3" fmla="*/ 0 h 13716"/>
              <a:gd name="connsiteX4" fmla="*/ 2606040 w 2606040"/>
              <a:gd name="connsiteY4" fmla="*/ 0 h 13716"/>
              <a:gd name="connsiteX5" fmla="*/ 2606040 w 2606040"/>
              <a:gd name="connsiteY5" fmla="*/ 13716 h 13716"/>
              <a:gd name="connsiteX6" fmla="*/ 1980590 w 2606040"/>
              <a:gd name="connsiteY6" fmla="*/ 13716 h 13716"/>
              <a:gd name="connsiteX7" fmla="*/ 1276960 w 2606040"/>
              <a:gd name="connsiteY7" fmla="*/ 13716 h 13716"/>
              <a:gd name="connsiteX8" fmla="*/ 65151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5838" y="5689"/>
                  <a:pt x="2605775" y="8075"/>
                  <a:pt x="2606040" y="13716"/>
                </a:cubicBezTo>
                <a:cubicBezTo>
                  <a:pt x="2260204" y="24770"/>
                  <a:pt x="2175708" y="1042"/>
                  <a:pt x="1902409" y="13716"/>
                </a:cubicBezTo>
                <a:cubicBezTo>
                  <a:pt x="1638502" y="36492"/>
                  <a:pt x="1460923" y="-20841"/>
                  <a:pt x="1276960" y="13716"/>
                </a:cubicBezTo>
                <a:cubicBezTo>
                  <a:pt x="1057717" y="9789"/>
                  <a:pt x="867956" y="-2252"/>
                  <a:pt x="677570" y="13716"/>
                </a:cubicBezTo>
                <a:cubicBezTo>
                  <a:pt x="457951" y="28801"/>
                  <a:pt x="189752" y="50816"/>
                  <a:pt x="0" y="13716"/>
                </a:cubicBezTo>
                <a:cubicBezTo>
                  <a:pt x="468" y="10483"/>
                  <a:pt x="836" y="5117"/>
                  <a:pt x="0" y="0"/>
                </a:cubicBezTo>
                <a:close/>
              </a:path>
              <a:path w="2606040" h="13716"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7080" y="4836"/>
                  <a:pt x="2606317" y="7740"/>
                  <a:pt x="2606040" y="13716"/>
                </a:cubicBezTo>
                <a:cubicBezTo>
                  <a:pt x="2347059" y="-1948"/>
                  <a:pt x="2192004" y="4234"/>
                  <a:pt x="1980590" y="13716"/>
                </a:cubicBezTo>
                <a:cubicBezTo>
                  <a:pt x="1783984" y="-14317"/>
                  <a:pt x="1487673" y="41336"/>
                  <a:pt x="1276960" y="13716"/>
                </a:cubicBezTo>
                <a:cubicBezTo>
                  <a:pt x="1087111" y="-41823"/>
                  <a:pt x="879204" y="42195"/>
                  <a:pt x="651510" y="13716"/>
                </a:cubicBezTo>
                <a:cubicBezTo>
                  <a:pt x="430798" y="-32336"/>
                  <a:pt x="132889" y="-38039"/>
                  <a:pt x="0" y="13716"/>
                </a:cubicBezTo>
                <a:cubicBezTo>
                  <a:pt x="1109" y="8984"/>
                  <a:pt x="330" y="5748"/>
                  <a:pt x="0" y="0"/>
                </a:cubicBezTo>
                <a:close/>
              </a:path>
              <a:path w="2606040" h="13716"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5859" y="5467"/>
                  <a:pt x="2605677" y="7416"/>
                  <a:pt x="2606040" y="13716"/>
                </a:cubicBezTo>
                <a:cubicBezTo>
                  <a:pt x="2234648" y="22404"/>
                  <a:pt x="2180202" y="-14933"/>
                  <a:pt x="1902409" y="13716"/>
                </a:cubicBezTo>
                <a:cubicBezTo>
                  <a:pt x="1635562" y="42622"/>
                  <a:pt x="1477339" y="222"/>
                  <a:pt x="1276960" y="13716"/>
                </a:cubicBezTo>
                <a:cubicBezTo>
                  <a:pt x="1058094" y="62350"/>
                  <a:pt x="904206" y="-25208"/>
                  <a:pt x="677570" y="13716"/>
                </a:cubicBezTo>
                <a:cubicBezTo>
                  <a:pt x="485746" y="10141"/>
                  <a:pt x="195925" y="28433"/>
                  <a:pt x="0" y="13716"/>
                </a:cubicBezTo>
                <a:cubicBezTo>
                  <a:pt x="406" y="10107"/>
                  <a:pt x="891" y="450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0060" y="2154674"/>
            <a:ext cx="3182691" cy="2490501"/>
          </a:xfrm>
        </p:spPr>
        <p:txBody>
          <a:bodyPr>
            <a:normAutofit/>
          </a:bodyPr>
          <a:lstStyle/>
          <a:p>
            <a:pPr marL="0" lvl="0" indent="0">
              <a:lnSpc>
                <a:spcPct val="90000"/>
              </a:lnSpc>
              <a:buNone/>
            </a:pPr>
            <a:r>
              <a:rPr lang="en-US" sz="1400" dirty="0"/>
              <a:t>The dataset provided by “ABC Private Limited” is a valuable resource for understanding customer purchase behavior for various products within different categories. The dataset includes purchase summaries for selected high-volume products, as well as customer demographics, product details, and total purchase amounts from the previous month.</a:t>
            </a:r>
          </a:p>
        </p:txBody>
      </p:sp>
      <p:pic>
        <p:nvPicPr>
          <p:cNvPr id="20" name="Picture 19" descr="Graph on document with pen">
            <a:extLst>
              <a:ext uri="{FF2B5EF4-FFF2-40B4-BE49-F238E27FC236}">
                <a16:creationId xmlns:a16="http://schemas.microsoft.com/office/drawing/2014/main" id="{C4AACFEF-6A4A-99A5-98E9-92B1AD7E5F88}"/>
              </a:ext>
            </a:extLst>
          </p:cNvPr>
          <p:cNvPicPr>
            <a:picLocks noChangeAspect="1"/>
          </p:cNvPicPr>
          <p:nvPr/>
        </p:nvPicPr>
        <p:blipFill rotWithShape="1">
          <a:blip r:embed="rId3"/>
          <a:srcRect l="23384" r="9663"/>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244026"/>
            <a:ext cx="3276451" cy="1467631"/>
          </a:xfrm>
        </p:spPr>
        <p:txBody>
          <a:bodyPr anchor="b">
            <a:normAutofit/>
          </a:bodyPr>
          <a:lstStyle/>
          <a:p>
            <a:pPr marL="0" lvl="0" indent="0" algn="l">
              <a:buNone/>
            </a:pPr>
            <a:r>
              <a:rPr lang="en-US" sz="4100" b="1" dirty="0"/>
              <a:t>Data Exploration</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 name="connsiteX0" fmla="*/ 0 w 2606040"/>
              <a:gd name="connsiteY0" fmla="*/ 0 h 13716"/>
              <a:gd name="connsiteX1" fmla="*/ 599389 w 2606040"/>
              <a:gd name="connsiteY1" fmla="*/ 0 h 13716"/>
              <a:gd name="connsiteX2" fmla="*/ 1303020 w 2606040"/>
              <a:gd name="connsiteY2" fmla="*/ 0 h 13716"/>
              <a:gd name="connsiteX3" fmla="*/ 1876349 w 2606040"/>
              <a:gd name="connsiteY3" fmla="*/ 0 h 13716"/>
              <a:gd name="connsiteX4" fmla="*/ 2606040 w 2606040"/>
              <a:gd name="connsiteY4" fmla="*/ 0 h 13716"/>
              <a:gd name="connsiteX5" fmla="*/ 2606040 w 2606040"/>
              <a:gd name="connsiteY5" fmla="*/ 13716 h 13716"/>
              <a:gd name="connsiteX6" fmla="*/ 1980590 w 2606040"/>
              <a:gd name="connsiteY6" fmla="*/ 13716 h 13716"/>
              <a:gd name="connsiteX7" fmla="*/ 1276960 w 2606040"/>
              <a:gd name="connsiteY7" fmla="*/ 13716 h 13716"/>
              <a:gd name="connsiteX8" fmla="*/ 65151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5838" y="5689"/>
                  <a:pt x="2605775" y="8075"/>
                  <a:pt x="2606040" y="13716"/>
                </a:cubicBezTo>
                <a:cubicBezTo>
                  <a:pt x="2260204" y="24770"/>
                  <a:pt x="2175708" y="1042"/>
                  <a:pt x="1902409" y="13716"/>
                </a:cubicBezTo>
                <a:cubicBezTo>
                  <a:pt x="1638502" y="36492"/>
                  <a:pt x="1460923" y="-20841"/>
                  <a:pt x="1276960" y="13716"/>
                </a:cubicBezTo>
                <a:cubicBezTo>
                  <a:pt x="1057717" y="9789"/>
                  <a:pt x="867956" y="-2252"/>
                  <a:pt x="677570" y="13716"/>
                </a:cubicBezTo>
                <a:cubicBezTo>
                  <a:pt x="457951" y="28801"/>
                  <a:pt x="189752" y="50816"/>
                  <a:pt x="0" y="13716"/>
                </a:cubicBezTo>
                <a:cubicBezTo>
                  <a:pt x="468" y="10483"/>
                  <a:pt x="836" y="5117"/>
                  <a:pt x="0" y="0"/>
                </a:cubicBezTo>
                <a:close/>
              </a:path>
              <a:path w="2606040" h="13716"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7080" y="4836"/>
                  <a:pt x="2606317" y="7740"/>
                  <a:pt x="2606040" y="13716"/>
                </a:cubicBezTo>
                <a:cubicBezTo>
                  <a:pt x="2347059" y="-1948"/>
                  <a:pt x="2192004" y="4234"/>
                  <a:pt x="1980590" y="13716"/>
                </a:cubicBezTo>
                <a:cubicBezTo>
                  <a:pt x="1783984" y="-14317"/>
                  <a:pt x="1487673" y="41336"/>
                  <a:pt x="1276960" y="13716"/>
                </a:cubicBezTo>
                <a:cubicBezTo>
                  <a:pt x="1087111" y="-41823"/>
                  <a:pt x="879204" y="42195"/>
                  <a:pt x="651510" y="13716"/>
                </a:cubicBezTo>
                <a:cubicBezTo>
                  <a:pt x="430798" y="-32336"/>
                  <a:pt x="132889" y="-38039"/>
                  <a:pt x="0" y="13716"/>
                </a:cubicBezTo>
                <a:cubicBezTo>
                  <a:pt x="1109" y="8984"/>
                  <a:pt x="330" y="5748"/>
                  <a:pt x="0" y="0"/>
                </a:cubicBezTo>
                <a:close/>
              </a:path>
              <a:path w="2606040" h="13716"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5859" y="5467"/>
                  <a:pt x="2605677" y="7416"/>
                  <a:pt x="2606040" y="13716"/>
                </a:cubicBezTo>
                <a:cubicBezTo>
                  <a:pt x="2234648" y="22404"/>
                  <a:pt x="2180202" y="-14933"/>
                  <a:pt x="1902409" y="13716"/>
                </a:cubicBezTo>
                <a:cubicBezTo>
                  <a:pt x="1635562" y="42622"/>
                  <a:pt x="1477339" y="222"/>
                  <a:pt x="1276960" y="13716"/>
                </a:cubicBezTo>
                <a:cubicBezTo>
                  <a:pt x="1058094" y="62350"/>
                  <a:pt x="904206" y="-25208"/>
                  <a:pt x="677570" y="13716"/>
                </a:cubicBezTo>
                <a:cubicBezTo>
                  <a:pt x="485746" y="10141"/>
                  <a:pt x="195925" y="28433"/>
                  <a:pt x="0" y="13716"/>
                </a:cubicBezTo>
                <a:cubicBezTo>
                  <a:pt x="406" y="10107"/>
                  <a:pt x="891" y="450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0060" y="2154674"/>
            <a:ext cx="3182691" cy="2490501"/>
          </a:xfrm>
        </p:spPr>
        <p:txBody>
          <a:bodyPr>
            <a:normAutofit/>
          </a:bodyPr>
          <a:lstStyle/>
          <a:p>
            <a:pPr marL="0" indent="0">
              <a:buNone/>
            </a:pPr>
            <a:r>
              <a:rPr lang="en-US" sz="1700" dirty="0"/>
              <a:t>In this step we discovered the structure of:  </a:t>
            </a:r>
          </a:p>
          <a:p>
            <a:r>
              <a:rPr lang="en-US" sz="1700" dirty="0"/>
              <a:t>Data </a:t>
            </a:r>
          </a:p>
          <a:p>
            <a:r>
              <a:rPr lang="en-US" sz="1700" dirty="0"/>
              <a:t>Features</a:t>
            </a:r>
          </a:p>
          <a:p>
            <a:r>
              <a:rPr lang="en-US" sz="1700" dirty="0"/>
              <a:t>Data types </a:t>
            </a:r>
          </a:p>
          <a:p>
            <a:r>
              <a:rPr lang="en-US" sz="1700" dirty="0"/>
              <a:t>Missing values</a:t>
            </a:r>
          </a:p>
          <a:p>
            <a:pPr marL="0" lvl="0" indent="0">
              <a:buNone/>
            </a:pPr>
            <a:endParaRPr lang="en-US" sz="1700" dirty="0">
              <a:latin typeface="Courier"/>
            </a:endParaRPr>
          </a:p>
        </p:txBody>
      </p:sp>
      <p:pic>
        <p:nvPicPr>
          <p:cNvPr id="13" name="Picture 12" descr="3D box skeletons">
            <a:extLst>
              <a:ext uri="{FF2B5EF4-FFF2-40B4-BE49-F238E27FC236}">
                <a16:creationId xmlns:a16="http://schemas.microsoft.com/office/drawing/2014/main" id="{2C2CEDD7-5C1F-3647-5A33-FBF8997219A9}"/>
              </a:ext>
            </a:extLst>
          </p:cNvPr>
          <p:cNvPicPr>
            <a:picLocks noChangeAspect="1"/>
          </p:cNvPicPr>
          <p:nvPr/>
        </p:nvPicPr>
        <p:blipFill rotWithShape="1">
          <a:blip r:embed="rId3"/>
          <a:srcRect l="18240" r="1480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244026"/>
            <a:ext cx="3276451" cy="1467631"/>
          </a:xfrm>
        </p:spPr>
        <p:txBody>
          <a:bodyPr anchor="b">
            <a:normAutofit/>
          </a:bodyPr>
          <a:lstStyle/>
          <a:p>
            <a:pPr marL="0" lvl="0" indent="0">
              <a:buNone/>
            </a:pPr>
            <a:r>
              <a:rPr lang="en-US" sz="4100" b="1" dirty="0"/>
              <a:t>Data Cleaning</a:t>
            </a:r>
          </a:p>
        </p:txBody>
      </p:sp>
      <p:sp>
        <p:nvSpPr>
          <p:cNvPr id="3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 name="connsiteX0" fmla="*/ 0 w 2606040"/>
              <a:gd name="connsiteY0" fmla="*/ 0 h 13716"/>
              <a:gd name="connsiteX1" fmla="*/ 599389 w 2606040"/>
              <a:gd name="connsiteY1" fmla="*/ 0 h 13716"/>
              <a:gd name="connsiteX2" fmla="*/ 1303020 w 2606040"/>
              <a:gd name="connsiteY2" fmla="*/ 0 h 13716"/>
              <a:gd name="connsiteX3" fmla="*/ 1876349 w 2606040"/>
              <a:gd name="connsiteY3" fmla="*/ 0 h 13716"/>
              <a:gd name="connsiteX4" fmla="*/ 2606040 w 2606040"/>
              <a:gd name="connsiteY4" fmla="*/ 0 h 13716"/>
              <a:gd name="connsiteX5" fmla="*/ 2606040 w 2606040"/>
              <a:gd name="connsiteY5" fmla="*/ 13716 h 13716"/>
              <a:gd name="connsiteX6" fmla="*/ 1980590 w 2606040"/>
              <a:gd name="connsiteY6" fmla="*/ 13716 h 13716"/>
              <a:gd name="connsiteX7" fmla="*/ 1276960 w 2606040"/>
              <a:gd name="connsiteY7" fmla="*/ 13716 h 13716"/>
              <a:gd name="connsiteX8" fmla="*/ 65151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5838" y="5689"/>
                  <a:pt x="2605775" y="8075"/>
                  <a:pt x="2606040" y="13716"/>
                </a:cubicBezTo>
                <a:cubicBezTo>
                  <a:pt x="2260204" y="24770"/>
                  <a:pt x="2175708" y="1042"/>
                  <a:pt x="1902409" y="13716"/>
                </a:cubicBezTo>
                <a:cubicBezTo>
                  <a:pt x="1638502" y="36492"/>
                  <a:pt x="1460923" y="-20841"/>
                  <a:pt x="1276960" y="13716"/>
                </a:cubicBezTo>
                <a:cubicBezTo>
                  <a:pt x="1057717" y="9789"/>
                  <a:pt x="867956" y="-2252"/>
                  <a:pt x="677570" y="13716"/>
                </a:cubicBezTo>
                <a:cubicBezTo>
                  <a:pt x="457951" y="28801"/>
                  <a:pt x="189752" y="50816"/>
                  <a:pt x="0" y="13716"/>
                </a:cubicBezTo>
                <a:cubicBezTo>
                  <a:pt x="468" y="10483"/>
                  <a:pt x="836" y="5117"/>
                  <a:pt x="0" y="0"/>
                </a:cubicBezTo>
                <a:close/>
              </a:path>
              <a:path w="2606040" h="13716"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7080" y="4836"/>
                  <a:pt x="2606317" y="7740"/>
                  <a:pt x="2606040" y="13716"/>
                </a:cubicBezTo>
                <a:cubicBezTo>
                  <a:pt x="2347059" y="-1948"/>
                  <a:pt x="2192004" y="4234"/>
                  <a:pt x="1980590" y="13716"/>
                </a:cubicBezTo>
                <a:cubicBezTo>
                  <a:pt x="1783984" y="-14317"/>
                  <a:pt x="1487673" y="41336"/>
                  <a:pt x="1276960" y="13716"/>
                </a:cubicBezTo>
                <a:cubicBezTo>
                  <a:pt x="1087111" y="-41823"/>
                  <a:pt x="879204" y="42195"/>
                  <a:pt x="651510" y="13716"/>
                </a:cubicBezTo>
                <a:cubicBezTo>
                  <a:pt x="430798" y="-32336"/>
                  <a:pt x="132889" y="-38039"/>
                  <a:pt x="0" y="13716"/>
                </a:cubicBezTo>
                <a:cubicBezTo>
                  <a:pt x="1109" y="8984"/>
                  <a:pt x="330" y="5748"/>
                  <a:pt x="0" y="0"/>
                </a:cubicBezTo>
                <a:close/>
              </a:path>
              <a:path w="2606040" h="13716"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5859" y="5467"/>
                  <a:pt x="2605677" y="7416"/>
                  <a:pt x="2606040" y="13716"/>
                </a:cubicBezTo>
                <a:cubicBezTo>
                  <a:pt x="2234648" y="22404"/>
                  <a:pt x="2180202" y="-14933"/>
                  <a:pt x="1902409" y="13716"/>
                </a:cubicBezTo>
                <a:cubicBezTo>
                  <a:pt x="1635562" y="42622"/>
                  <a:pt x="1477339" y="222"/>
                  <a:pt x="1276960" y="13716"/>
                </a:cubicBezTo>
                <a:cubicBezTo>
                  <a:pt x="1058094" y="62350"/>
                  <a:pt x="904206" y="-25208"/>
                  <a:pt x="677570" y="13716"/>
                </a:cubicBezTo>
                <a:cubicBezTo>
                  <a:pt x="485746" y="10141"/>
                  <a:pt x="195925" y="28433"/>
                  <a:pt x="0" y="13716"/>
                </a:cubicBezTo>
                <a:cubicBezTo>
                  <a:pt x="406" y="10107"/>
                  <a:pt x="891" y="450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0060" y="2154674"/>
            <a:ext cx="3182691" cy="2490501"/>
          </a:xfrm>
        </p:spPr>
        <p:txBody>
          <a:bodyPr>
            <a:normAutofit/>
          </a:bodyPr>
          <a:lstStyle/>
          <a:p>
            <a:pPr marL="0" indent="0">
              <a:buNone/>
            </a:pPr>
            <a:r>
              <a:rPr lang="en-US" sz="1700" dirty="0"/>
              <a:t>We address the issues we discovered:  </a:t>
            </a:r>
          </a:p>
          <a:p>
            <a:r>
              <a:rPr lang="en-US" sz="1700" dirty="0"/>
              <a:t>Incorrect Datatypes </a:t>
            </a:r>
          </a:p>
          <a:p>
            <a:r>
              <a:rPr lang="en-US" sz="1700" dirty="0"/>
              <a:t>Impute the missing values with 0 value.</a:t>
            </a:r>
          </a:p>
          <a:p>
            <a:pPr marL="0" lvl="0" indent="0">
              <a:buNone/>
            </a:pPr>
            <a:endParaRPr lang="en-US" sz="1700" dirty="0">
              <a:latin typeface="Courier"/>
            </a:endParaRPr>
          </a:p>
        </p:txBody>
      </p:sp>
      <p:pic>
        <p:nvPicPr>
          <p:cNvPr id="29" name="Picture 28" descr="Exclamation mark on a yellow background">
            <a:extLst>
              <a:ext uri="{FF2B5EF4-FFF2-40B4-BE49-F238E27FC236}">
                <a16:creationId xmlns:a16="http://schemas.microsoft.com/office/drawing/2014/main" id="{7D09B798-68F4-495A-92EB-A65FA9B5DFFF}"/>
              </a:ext>
            </a:extLst>
          </p:cNvPr>
          <p:cNvPicPr>
            <a:picLocks noChangeAspect="1"/>
          </p:cNvPicPr>
          <p:nvPr/>
        </p:nvPicPr>
        <p:blipFill rotWithShape="1">
          <a:blip r:embed="rId3"/>
          <a:srcRect l="18845" r="5928"/>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607745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244026"/>
            <a:ext cx="3276451" cy="1467631"/>
          </a:xfrm>
        </p:spPr>
        <p:txBody>
          <a:bodyPr anchor="b">
            <a:normAutofit/>
          </a:bodyPr>
          <a:lstStyle/>
          <a:p>
            <a:pPr marL="0" lvl="0" indent="0" algn="l">
              <a:buNone/>
            </a:pPr>
            <a:r>
              <a:rPr lang="en-US" sz="4100" b="1" dirty="0"/>
              <a:t>Descriptive Statistics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 name="connsiteX0" fmla="*/ 0 w 2606040"/>
              <a:gd name="connsiteY0" fmla="*/ 0 h 13716"/>
              <a:gd name="connsiteX1" fmla="*/ 599389 w 2606040"/>
              <a:gd name="connsiteY1" fmla="*/ 0 h 13716"/>
              <a:gd name="connsiteX2" fmla="*/ 1303020 w 2606040"/>
              <a:gd name="connsiteY2" fmla="*/ 0 h 13716"/>
              <a:gd name="connsiteX3" fmla="*/ 1876349 w 2606040"/>
              <a:gd name="connsiteY3" fmla="*/ 0 h 13716"/>
              <a:gd name="connsiteX4" fmla="*/ 2606040 w 2606040"/>
              <a:gd name="connsiteY4" fmla="*/ 0 h 13716"/>
              <a:gd name="connsiteX5" fmla="*/ 2606040 w 2606040"/>
              <a:gd name="connsiteY5" fmla="*/ 13716 h 13716"/>
              <a:gd name="connsiteX6" fmla="*/ 1980590 w 2606040"/>
              <a:gd name="connsiteY6" fmla="*/ 13716 h 13716"/>
              <a:gd name="connsiteX7" fmla="*/ 1276960 w 2606040"/>
              <a:gd name="connsiteY7" fmla="*/ 13716 h 13716"/>
              <a:gd name="connsiteX8" fmla="*/ 65151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5838" y="5689"/>
                  <a:pt x="2605775" y="8075"/>
                  <a:pt x="2606040" y="13716"/>
                </a:cubicBezTo>
                <a:cubicBezTo>
                  <a:pt x="2260204" y="24770"/>
                  <a:pt x="2175708" y="1042"/>
                  <a:pt x="1902409" y="13716"/>
                </a:cubicBezTo>
                <a:cubicBezTo>
                  <a:pt x="1638502" y="36492"/>
                  <a:pt x="1460923" y="-20841"/>
                  <a:pt x="1276960" y="13716"/>
                </a:cubicBezTo>
                <a:cubicBezTo>
                  <a:pt x="1057717" y="9789"/>
                  <a:pt x="867956" y="-2252"/>
                  <a:pt x="677570" y="13716"/>
                </a:cubicBezTo>
                <a:cubicBezTo>
                  <a:pt x="457951" y="28801"/>
                  <a:pt x="189752" y="50816"/>
                  <a:pt x="0" y="13716"/>
                </a:cubicBezTo>
                <a:cubicBezTo>
                  <a:pt x="468" y="10483"/>
                  <a:pt x="836" y="5117"/>
                  <a:pt x="0" y="0"/>
                </a:cubicBezTo>
                <a:close/>
              </a:path>
              <a:path w="2606040" h="13716"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7080" y="4836"/>
                  <a:pt x="2606317" y="7740"/>
                  <a:pt x="2606040" y="13716"/>
                </a:cubicBezTo>
                <a:cubicBezTo>
                  <a:pt x="2347059" y="-1948"/>
                  <a:pt x="2192004" y="4234"/>
                  <a:pt x="1980590" y="13716"/>
                </a:cubicBezTo>
                <a:cubicBezTo>
                  <a:pt x="1783984" y="-14317"/>
                  <a:pt x="1487673" y="41336"/>
                  <a:pt x="1276960" y="13716"/>
                </a:cubicBezTo>
                <a:cubicBezTo>
                  <a:pt x="1087111" y="-41823"/>
                  <a:pt x="879204" y="42195"/>
                  <a:pt x="651510" y="13716"/>
                </a:cubicBezTo>
                <a:cubicBezTo>
                  <a:pt x="430798" y="-32336"/>
                  <a:pt x="132889" y="-38039"/>
                  <a:pt x="0" y="13716"/>
                </a:cubicBezTo>
                <a:cubicBezTo>
                  <a:pt x="1109" y="8984"/>
                  <a:pt x="330" y="5748"/>
                  <a:pt x="0" y="0"/>
                </a:cubicBezTo>
                <a:close/>
              </a:path>
              <a:path w="2606040" h="13716"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5859" y="5467"/>
                  <a:pt x="2605677" y="7416"/>
                  <a:pt x="2606040" y="13716"/>
                </a:cubicBezTo>
                <a:cubicBezTo>
                  <a:pt x="2234648" y="22404"/>
                  <a:pt x="2180202" y="-14933"/>
                  <a:pt x="1902409" y="13716"/>
                </a:cubicBezTo>
                <a:cubicBezTo>
                  <a:pt x="1635562" y="42622"/>
                  <a:pt x="1477339" y="222"/>
                  <a:pt x="1276960" y="13716"/>
                </a:cubicBezTo>
                <a:cubicBezTo>
                  <a:pt x="1058094" y="62350"/>
                  <a:pt x="904206" y="-25208"/>
                  <a:pt x="677570" y="13716"/>
                </a:cubicBezTo>
                <a:cubicBezTo>
                  <a:pt x="485746" y="10141"/>
                  <a:pt x="195925" y="28433"/>
                  <a:pt x="0" y="13716"/>
                </a:cubicBezTo>
                <a:cubicBezTo>
                  <a:pt x="406" y="10107"/>
                  <a:pt x="891" y="450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0060" y="2154674"/>
            <a:ext cx="3182691" cy="2490501"/>
          </a:xfrm>
        </p:spPr>
        <p:txBody>
          <a:bodyPr>
            <a:normAutofit/>
          </a:bodyPr>
          <a:lstStyle/>
          <a:p>
            <a:pPr marL="0" lvl="0" indent="0">
              <a:buNone/>
            </a:pPr>
            <a:r>
              <a:rPr lang="en-US" sz="1700">
                <a:latin typeface="Courier"/>
              </a:rPr>
              <a:t>
</a:t>
            </a:r>
            <a:endParaRPr lang="en-US" sz="1700"/>
          </a:p>
        </p:txBody>
      </p:sp>
      <p:pic>
        <p:nvPicPr>
          <p:cNvPr id="5" name="Picture 4" descr="Graphs and plots layered on a blue digital screen">
            <a:extLst>
              <a:ext uri="{FF2B5EF4-FFF2-40B4-BE49-F238E27FC236}">
                <a16:creationId xmlns:a16="http://schemas.microsoft.com/office/drawing/2014/main" id="{9399192B-5C8D-42D3-9907-1E180594EC20}"/>
              </a:ext>
            </a:extLst>
          </p:cNvPr>
          <p:cNvPicPr>
            <a:picLocks noChangeAspect="1"/>
          </p:cNvPicPr>
          <p:nvPr/>
        </p:nvPicPr>
        <p:blipFill rotWithShape="1">
          <a:blip r:embed="rId3"/>
          <a:srcRect l="10754" r="14019"/>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 name="TextBox 5">
            <a:extLst>
              <a:ext uri="{FF2B5EF4-FFF2-40B4-BE49-F238E27FC236}">
                <a16:creationId xmlns:a16="http://schemas.microsoft.com/office/drawing/2014/main" id="{3A51D0ED-AFB0-52FD-78EE-13DD5B63BD72}"/>
              </a:ext>
            </a:extLst>
          </p:cNvPr>
          <p:cNvSpPr txBox="1"/>
          <p:nvPr/>
        </p:nvSpPr>
        <p:spPr>
          <a:xfrm>
            <a:off x="188843" y="2484782"/>
            <a:ext cx="3794933" cy="2523768"/>
          </a:xfrm>
          <a:prstGeom prst="rect">
            <a:avLst/>
          </a:prstGeom>
          <a:noFill/>
        </p:spPr>
        <p:txBody>
          <a:bodyPr wrap="square" rtlCol="0">
            <a:spAutoFit/>
          </a:bodyPr>
          <a:lstStyle/>
          <a:p>
            <a:r>
              <a:rPr lang="en-US" sz="1400" dirty="0"/>
              <a:t>Here are some insights based on the summary of the Black Friday data:</a:t>
            </a:r>
          </a:p>
          <a:p>
            <a:pPr marL="285750" indent="-285750">
              <a:buFont typeface="Arial" panose="020B0604020202020204" pitchFamily="34" charset="0"/>
              <a:buChar char="•"/>
            </a:pPr>
            <a:r>
              <a:rPr lang="en-US" sz="1400" dirty="0"/>
              <a:t>User ID 1001680 appears the most frequently in the data, with a count of 1026.</a:t>
            </a:r>
          </a:p>
          <a:p>
            <a:pPr marL="285750" indent="-285750">
              <a:buFont typeface="Arial" panose="020B0604020202020204" pitchFamily="34" charset="0"/>
              <a:buChar char="•"/>
            </a:pPr>
            <a:r>
              <a:rPr lang="en-US" sz="1400" dirty="0"/>
              <a:t>Product ID P00265242 appears the most frequently in the data, with a count of 1880.</a:t>
            </a:r>
          </a:p>
          <a:p>
            <a:pPr marL="285750" indent="-285750">
              <a:buFont typeface="Arial" panose="020B0604020202020204" pitchFamily="34" charset="0"/>
              <a:buChar char="•"/>
            </a:pPr>
            <a:r>
              <a:rPr lang="en-US" sz="1400" dirty="0"/>
              <a:t>There are 135809 female users and 414259 male users in the data. This suggests that there are more male users than female users in the data.</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244026"/>
            <a:ext cx="3276451" cy="1467631"/>
          </a:xfrm>
        </p:spPr>
        <p:txBody>
          <a:bodyPr anchor="b">
            <a:normAutofit/>
          </a:bodyPr>
          <a:lstStyle/>
          <a:p>
            <a:pPr marL="0" lvl="0" indent="0" algn="l">
              <a:buNone/>
            </a:pPr>
            <a:r>
              <a:rPr lang="en-US" sz="4100" b="1" dirty="0"/>
              <a:t>Descriptive Statistics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 name="connsiteX0" fmla="*/ 0 w 2606040"/>
              <a:gd name="connsiteY0" fmla="*/ 0 h 13716"/>
              <a:gd name="connsiteX1" fmla="*/ 599389 w 2606040"/>
              <a:gd name="connsiteY1" fmla="*/ 0 h 13716"/>
              <a:gd name="connsiteX2" fmla="*/ 1303020 w 2606040"/>
              <a:gd name="connsiteY2" fmla="*/ 0 h 13716"/>
              <a:gd name="connsiteX3" fmla="*/ 1876349 w 2606040"/>
              <a:gd name="connsiteY3" fmla="*/ 0 h 13716"/>
              <a:gd name="connsiteX4" fmla="*/ 2606040 w 2606040"/>
              <a:gd name="connsiteY4" fmla="*/ 0 h 13716"/>
              <a:gd name="connsiteX5" fmla="*/ 2606040 w 2606040"/>
              <a:gd name="connsiteY5" fmla="*/ 13716 h 13716"/>
              <a:gd name="connsiteX6" fmla="*/ 1980590 w 2606040"/>
              <a:gd name="connsiteY6" fmla="*/ 13716 h 13716"/>
              <a:gd name="connsiteX7" fmla="*/ 1276960 w 2606040"/>
              <a:gd name="connsiteY7" fmla="*/ 13716 h 13716"/>
              <a:gd name="connsiteX8" fmla="*/ 65151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5838" y="5689"/>
                  <a:pt x="2605775" y="8075"/>
                  <a:pt x="2606040" y="13716"/>
                </a:cubicBezTo>
                <a:cubicBezTo>
                  <a:pt x="2260204" y="24770"/>
                  <a:pt x="2175708" y="1042"/>
                  <a:pt x="1902409" y="13716"/>
                </a:cubicBezTo>
                <a:cubicBezTo>
                  <a:pt x="1638502" y="36492"/>
                  <a:pt x="1460923" y="-20841"/>
                  <a:pt x="1276960" y="13716"/>
                </a:cubicBezTo>
                <a:cubicBezTo>
                  <a:pt x="1057717" y="9789"/>
                  <a:pt x="867956" y="-2252"/>
                  <a:pt x="677570" y="13716"/>
                </a:cubicBezTo>
                <a:cubicBezTo>
                  <a:pt x="457951" y="28801"/>
                  <a:pt x="189752" y="50816"/>
                  <a:pt x="0" y="13716"/>
                </a:cubicBezTo>
                <a:cubicBezTo>
                  <a:pt x="468" y="10483"/>
                  <a:pt x="836" y="5117"/>
                  <a:pt x="0" y="0"/>
                </a:cubicBezTo>
                <a:close/>
              </a:path>
              <a:path w="2606040" h="13716"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7080" y="4836"/>
                  <a:pt x="2606317" y="7740"/>
                  <a:pt x="2606040" y="13716"/>
                </a:cubicBezTo>
                <a:cubicBezTo>
                  <a:pt x="2347059" y="-1948"/>
                  <a:pt x="2192004" y="4234"/>
                  <a:pt x="1980590" y="13716"/>
                </a:cubicBezTo>
                <a:cubicBezTo>
                  <a:pt x="1783984" y="-14317"/>
                  <a:pt x="1487673" y="41336"/>
                  <a:pt x="1276960" y="13716"/>
                </a:cubicBezTo>
                <a:cubicBezTo>
                  <a:pt x="1087111" y="-41823"/>
                  <a:pt x="879204" y="42195"/>
                  <a:pt x="651510" y="13716"/>
                </a:cubicBezTo>
                <a:cubicBezTo>
                  <a:pt x="430798" y="-32336"/>
                  <a:pt x="132889" y="-38039"/>
                  <a:pt x="0" y="13716"/>
                </a:cubicBezTo>
                <a:cubicBezTo>
                  <a:pt x="1109" y="8984"/>
                  <a:pt x="330" y="5748"/>
                  <a:pt x="0" y="0"/>
                </a:cubicBezTo>
                <a:close/>
              </a:path>
              <a:path w="2606040" h="13716"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5859" y="5467"/>
                  <a:pt x="2605677" y="7416"/>
                  <a:pt x="2606040" y="13716"/>
                </a:cubicBezTo>
                <a:cubicBezTo>
                  <a:pt x="2234648" y="22404"/>
                  <a:pt x="2180202" y="-14933"/>
                  <a:pt x="1902409" y="13716"/>
                </a:cubicBezTo>
                <a:cubicBezTo>
                  <a:pt x="1635562" y="42622"/>
                  <a:pt x="1477339" y="222"/>
                  <a:pt x="1276960" y="13716"/>
                </a:cubicBezTo>
                <a:cubicBezTo>
                  <a:pt x="1058094" y="62350"/>
                  <a:pt x="904206" y="-25208"/>
                  <a:pt x="677570" y="13716"/>
                </a:cubicBezTo>
                <a:cubicBezTo>
                  <a:pt x="485746" y="10141"/>
                  <a:pt x="195925" y="28433"/>
                  <a:pt x="0" y="13716"/>
                </a:cubicBezTo>
                <a:cubicBezTo>
                  <a:pt x="406" y="10107"/>
                  <a:pt x="891" y="450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0060" y="2154674"/>
            <a:ext cx="3182691" cy="2490501"/>
          </a:xfrm>
        </p:spPr>
        <p:txBody>
          <a:bodyPr>
            <a:normAutofit/>
          </a:bodyPr>
          <a:lstStyle/>
          <a:p>
            <a:pPr marL="0" lvl="0" indent="0">
              <a:buNone/>
            </a:pPr>
            <a:r>
              <a:rPr lang="en-US" sz="1700">
                <a:latin typeface="Courier"/>
              </a:rPr>
              <a:t>
</a:t>
            </a:r>
            <a:endParaRPr lang="en-US" sz="1700"/>
          </a:p>
        </p:txBody>
      </p:sp>
      <p:pic>
        <p:nvPicPr>
          <p:cNvPr id="5" name="Picture 4" descr="Graphs and plots layered on a blue digital screen">
            <a:extLst>
              <a:ext uri="{FF2B5EF4-FFF2-40B4-BE49-F238E27FC236}">
                <a16:creationId xmlns:a16="http://schemas.microsoft.com/office/drawing/2014/main" id="{9399192B-5C8D-42D3-9907-1E180594EC20}"/>
              </a:ext>
            </a:extLst>
          </p:cNvPr>
          <p:cNvPicPr>
            <a:picLocks noChangeAspect="1"/>
          </p:cNvPicPr>
          <p:nvPr/>
        </p:nvPicPr>
        <p:blipFill rotWithShape="1">
          <a:blip r:embed="rId3"/>
          <a:srcRect l="10754" r="14019"/>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 name="TextBox 5">
            <a:extLst>
              <a:ext uri="{FF2B5EF4-FFF2-40B4-BE49-F238E27FC236}">
                <a16:creationId xmlns:a16="http://schemas.microsoft.com/office/drawing/2014/main" id="{3A51D0ED-AFB0-52FD-78EE-13DD5B63BD72}"/>
              </a:ext>
            </a:extLst>
          </p:cNvPr>
          <p:cNvSpPr txBox="1"/>
          <p:nvPr/>
        </p:nvSpPr>
        <p:spPr>
          <a:xfrm>
            <a:off x="188843" y="2484782"/>
            <a:ext cx="3794933" cy="2462213"/>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most common age group is 26-35, with a count of 219587, while the least common age group is 0-17, with a count of 15102.</a:t>
            </a:r>
          </a:p>
          <a:p>
            <a:pPr marL="285750" indent="-285750">
              <a:buFont typeface="Arial" panose="020B0604020202020204" pitchFamily="34" charset="0"/>
              <a:buChar char="•"/>
            </a:pPr>
            <a:r>
              <a:rPr lang="en-US" sz="1400" dirty="0"/>
              <a:t>The most common occupation is 4, with a count of 72308.</a:t>
            </a:r>
          </a:p>
          <a:p>
            <a:pPr marL="285750" indent="-285750">
              <a:buFont typeface="Arial" panose="020B0604020202020204" pitchFamily="34" charset="0"/>
              <a:buChar char="•"/>
            </a:pPr>
            <a:r>
              <a:rPr lang="en-US" sz="1400" dirty="0"/>
              <a:t>The most common city category is B, with a count of 231173, while the least common city category is A, with a count of 147720.</a:t>
            </a:r>
          </a:p>
          <a:p>
            <a:pPr marL="285750" indent="-285750">
              <a:buFont typeface="Arial" panose="020B0604020202020204" pitchFamily="34" charset="0"/>
              <a:buChar char="•"/>
            </a:pPr>
            <a:r>
              <a:rPr lang="en-US" sz="1400" dirty="0"/>
              <a:t>Most users in the data are single with a count of 324731, while the remaining users are married.</a:t>
            </a:r>
          </a:p>
        </p:txBody>
      </p:sp>
    </p:spTree>
    <p:extLst>
      <p:ext uri="{BB962C8B-B14F-4D97-AF65-F5344CB8AC3E}">
        <p14:creationId xmlns:p14="http://schemas.microsoft.com/office/powerpoint/2010/main" val="191537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244026"/>
            <a:ext cx="3276451" cy="1467631"/>
          </a:xfrm>
        </p:spPr>
        <p:txBody>
          <a:bodyPr anchor="b">
            <a:normAutofit/>
          </a:bodyPr>
          <a:lstStyle/>
          <a:p>
            <a:pPr marL="0" lvl="0" indent="0" algn="l">
              <a:buNone/>
            </a:pPr>
            <a:r>
              <a:rPr lang="en-US" sz="4100" b="1" dirty="0"/>
              <a:t>Descriptive Statistics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 name="connsiteX0" fmla="*/ 0 w 2606040"/>
              <a:gd name="connsiteY0" fmla="*/ 0 h 13716"/>
              <a:gd name="connsiteX1" fmla="*/ 599389 w 2606040"/>
              <a:gd name="connsiteY1" fmla="*/ 0 h 13716"/>
              <a:gd name="connsiteX2" fmla="*/ 1303020 w 2606040"/>
              <a:gd name="connsiteY2" fmla="*/ 0 h 13716"/>
              <a:gd name="connsiteX3" fmla="*/ 1876349 w 2606040"/>
              <a:gd name="connsiteY3" fmla="*/ 0 h 13716"/>
              <a:gd name="connsiteX4" fmla="*/ 2606040 w 2606040"/>
              <a:gd name="connsiteY4" fmla="*/ 0 h 13716"/>
              <a:gd name="connsiteX5" fmla="*/ 2606040 w 2606040"/>
              <a:gd name="connsiteY5" fmla="*/ 13716 h 13716"/>
              <a:gd name="connsiteX6" fmla="*/ 1980590 w 2606040"/>
              <a:gd name="connsiteY6" fmla="*/ 13716 h 13716"/>
              <a:gd name="connsiteX7" fmla="*/ 1276960 w 2606040"/>
              <a:gd name="connsiteY7" fmla="*/ 13716 h 13716"/>
              <a:gd name="connsiteX8" fmla="*/ 65151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5838" y="5689"/>
                  <a:pt x="2605775" y="8075"/>
                  <a:pt x="2606040" y="13716"/>
                </a:cubicBezTo>
                <a:cubicBezTo>
                  <a:pt x="2260204" y="24770"/>
                  <a:pt x="2175708" y="1042"/>
                  <a:pt x="1902409" y="13716"/>
                </a:cubicBezTo>
                <a:cubicBezTo>
                  <a:pt x="1638502" y="36492"/>
                  <a:pt x="1460923" y="-20841"/>
                  <a:pt x="1276960" y="13716"/>
                </a:cubicBezTo>
                <a:cubicBezTo>
                  <a:pt x="1057717" y="9789"/>
                  <a:pt x="867956" y="-2252"/>
                  <a:pt x="677570" y="13716"/>
                </a:cubicBezTo>
                <a:cubicBezTo>
                  <a:pt x="457951" y="28801"/>
                  <a:pt x="189752" y="50816"/>
                  <a:pt x="0" y="13716"/>
                </a:cubicBezTo>
                <a:cubicBezTo>
                  <a:pt x="468" y="10483"/>
                  <a:pt x="836" y="5117"/>
                  <a:pt x="0" y="0"/>
                </a:cubicBezTo>
                <a:close/>
              </a:path>
              <a:path w="2606040" h="13716"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7080" y="4836"/>
                  <a:pt x="2606317" y="7740"/>
                  <a:pt x="2606040" y="13716"/>
                </a:cubicBezTo>
                <a:cubicBezTo>
                  <a:pt x="2347059" y="-1948"/>
                  <a:pt x="2192004" y="4234"/>
                  <a:pt x="1980590" y="13716"/>
                </a:cubicBezTo>
                <a:cubicBezTo>
                  <a:pt x="1783984" y="-14317"/>
                  <a:pt x="1487673" y="41336"/>
                  <a:pt x="1276960" y="13716"/>
                </a:cubicBezTo>
                <a:cubicBezTo>
                  <a:pt x="1087111" y="-41823"/>
                  <a:pt x="879204" y="42195"/>
                  <a:pt x="651510" y="13716"/>
                </a:cubicBezTo>
                <a:cubicBezTo>
                  <a:pt x="430798" y="-32336"/>
                  <a:pt x="132889" y="-38039"/>
                  <a:pt x="0" y="13716"/>
                </a:cubicBezTo>
                <a:cubicBezTo>
                  <a:pt x="1109" y="8984"/>
                  <a:pt x="330" y="5748"/>
                  <a:pt x="0" y="0"/>
                </a:cubicBezTo>
                <a:close/>
              </a:path>
              <a:path w="2606040" h="13716"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5859" y="5467"/>
                  <a:pt x="2605677" y="7416"/>
                  <a:pt x="2606040" y="13716"/>
                </a:cubicBezTo>
                <a:cubicBezTo>
                  <a:pt x="2234648" y="22404"/>
                  <a:pt x="2180202" y="-14933"/>
                  <a:pt x="1902409" y="13716"/>
                </a:cubicBezTo>
                <a:cubicBezTo>
                  <a:pt x="1635562" y="42622"/>
                  <a:pt x="1477339" y="222"/>
                  <a:pt x="1276960" y="13716"/>
                </a:cubicBezTo>
                <a:cubicBezTo>
                  <a:pt x="1058094" y="62350"/>
                  <a:pt x="904206" y="-25208"/>
                  <a:pt x="677570" y="13716"/>
                </a:cubicBezTo>
                <a:cubicBezTo>
                  <a:pt x="485746" y="10141"/>
                  <a:pt x="195925" y="28433"/>
                  <a:pt x="0" y="13716"/>
                </a:cubicBezTo>
                <a:cubicBezTo>
                  <a:pt x="406" y="10107"/>
                  <a:pt x="891" y="450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0060" y="2154674"/>
            <a:ext cx="3182691" cy="2490501"/>
          </a:xfrm>
        </p:spPr>
        <p:txBody>
          <a:bodyPr>
            <a:normAutofit/>
          </a:bodyPr>
          <a:lstStyle/>
          <a:p>
            <a:pPr marL="0" lvl="0" indent="0">
              <a:buNone/>
            </a:pPr>
            <a:r>
              <a:rPr lang="en-US" sz="1700">
                <a:latin typeface="Courier"/>
              </a:rPr>
              <a:t>
</a:t>
            </a:r>
            <a:endParaRPr lang="en-US" sz="1700"/>
          </a:p>
        </p:txBody>
      </p:sp>
      <p:pic>
        <p:nvPicPr>
          <p:cNvPr id="5" name="Picture 4" descr="Graphs and plots layered on a blue digital screen">
            <a:extLst>
              <a:ext uri="{FF2B5EF4-FFF2-40B4-BE49-F238E27FC236}">
                <a16:creationId xmlns:a16="http://schemas.microsoft.com/office/drawing/2014/main" id="{9399192B-5C8D-42D3-9907-1E180594EC20}"/>
              </a:ext>
            </a:extLst>
          </p:cNvPr>
          <p:cNvPicPr>
            <a:picLocks noChangeAspect="1"/>
          </p:cNvPicPr>
          <p:nvPr/>
        </p:nvPicPr>
        <p:blipFill rotWithShape="1">
          <a:blip r:embed="rId3"/>
          <a:srcRect l="10754" r="14019"/>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 name="TextBox 5">
            <a:extLst>
              <a:ext uri="{FF2B5EF4-FFF2-40B4-BE49-F238E27FC236}">
                <a16:creationId xmlns:a16="http://schemas.microsoft.com/office/drawing/2014/main" id="{3A51D0ED-AFB0-52FD-78EE-13DD5B63BD72}"/>
              </a:ext>
            </a:extLst>
          </p:cNvPr>
          <p:cNvSpPr txBox="1"/>
          <p:nvPr/>
        </p:nvSpPr>
        <p:spPr>
          <a:xfrm>
            <a:off x="188843" y="2484782"/>
            <a:ext cx="3794933" cy="2677656"/>
          </a:xfrm>
          <a:prstGeom prst="rect">
            <a:avLst/>
          </a:prstGeom>
          <a:noFill/>
        </p:spPr>
        <p:txBody>
          <a:bodyPr wrap="square" rtlCol="0">
            <a:spAutoFit/>
          </a:bodyPr>
          <a:lstStyle/>
          <a:p>
            <a:pPr marL="285750" indent="-285750">
              <a:buFont typeface="Arial" panose="020B0604020202020204" pitchFamily="34" charset="0"/>
              <a:buChar char="•"/>
            </a:pPr>
            <a:r>
              <a:rPr lang="en-US" sz="1400" dirty="0"/>
              <a:t>The most common duration of stay in the current city is one year, with a count of 193821 users. There are also significant numbers of users who have stayed for two years (101838), three years (95285), four or more years (84726), and by zero years with a count of 74398 users</a:t>
            </a:r>
          </a:p>
          <a:p>
            <a:pPr marL="285750" indent="-285750">
              <a:buFont typeface="Arial" panose="020B0604020202020204" pitchFamily="34" charset="0"/>
              <a:buChar char="•"/>
            </a:pPr>
            <a:r>
              <a:rPr lang="en-US" sz="1400" dirty="0"/>
              <a:t>The average purchase amount is 9264 dollars, while the minimum and maximum purchase amounts are 12 dollars and 23961 dollars , respectively.</a:t>
            </a:r>
          </a:p>
          <a:p>
            <a:endParaRPr lang="en-US" sz="1400" dirty="0"/>
          </a:p>
        </p:txBody>
      </p:sp>
    </p:spTree>
    <p:extLst>
      <p:ext uri="{BB962C8B-B14F-4D97-AF65-F5344CB8AC3E}">
        <p14:creationId xmlns:p14="http://schemas.microsoft.com/office/powerpoint/2010/main" val="240475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244026"/>
            <a:ext cx="3276451" cy="1467631"/>
          </a:xfrm>
        </p:spPr>
        <p:txBody>
          <a:bodyPr anchor="b">
            <a:normAutofit/>
          </a:bodyPr>
          <a:lstStyle/>
          <a:p>
            <a:pPr marL="0" lvl="0" indent="0" algn="l">
              <a:buNone/>
            </a:pPr>
            <a:r>
              <a:rPr lang="en-US" sz="4100" b="1" dirty="0"/>
              <a:t>Descriptive Statistics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 name="connsiteX0" fmla="*/ 0 w 2606040"/>
              <a:gd name="connsiteY0" fmla="*/ 0 h 13716"/>
              <a:gd name="connsiteX1" fmla="*/ 599389 w 2606040"/>
              <a:gd name="connsiteY1" fmla="*/ 0 h 13716"/>
              <a:gd name="connsiteX2" fmla="*/ 1303020 w 2606040"/>
              <a:gd name="connsiteY2" fmla="*/ 0 h 13716"/>
              <a:gd name="connsiteX3" fmla="*/ 1876349 w 2606040"/>
              <a:gd name="connsiteY3" fmla="*/ 0 h 13716"/>
              <a:gd name="connsiteX4" fmla="*/ 2606040 w 2606040"/>
              <a:gd name="connsiteY4" fmla="*/ 0 h 13716"/>
              <a:gd name="connsiteX5" fmla="*/ 2606040 w 2606040"/>
              <a:gd name="connsiteY5" fmla="*/ 13716 h 13716"/>
              <a:gd name="connsiteX6" fmla="*/ 1980590 w 2606040"/>
              <a:gd name="connsiteY6" fmla="*/ 13716 h 13716"/>
              <a:gd name="connsiteX7" fmla="*/ 1276960 w 2606040"/>
              <a:gd name="connsiteY7" fmla="*/ 13716 h 13716"/>
              <a:gd name="connsiteX8" fmla="*/ 65151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5838" y="5689"/>
                  <a:pt x="2605775" y="8075"/>
                  <a:pt x="2606040" y="13716"/>
                </a:cubicBezTo>
                <a:cubicBezTo>
                  <a:pt x="2260204" y="24770"/>
                  <a:pt x="2175708" y="1042"/>
                  <a:pt x="1902409" y="13716"/>
                </a:cubicBezTo>
                <a:cubicBezTo>
                  <a:pt x="1638502" y="36492"/>
                  <a:pt x="1460923" y="-20841"/>
                  <a:pt x="1276960" y="13716"/>
                </a:cubicBezTo>
                <a:cubicBezTo>
                  <a:pt x="1057717" y="9789"/>
                  <a:pt x="867956" y="-2252"/>
                  <a:pt x="677570" y="13716"/>
                </a:cubicBezTo>
                <a:cubicBezTo>
                  <a:pt x="457951" y="28801"/>
                  <a:pt x="189752" y="50816"/>
                  <a:pt x="0" y="13716"/>
                </a:cubicBezTo>
                <a:cubicBezTo>
                  <a:pt x="468" y="10483"/>
                  <a:pt x="836" y="5117"/>
                  <a:pt x="0" y="0"/>
                </a:cubicBezTo>
                <a:close/>
              </a:path>
              <a:path w="2606040" h="13716"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7080" y="4836"/>
                  <a:pt x="2606317" y="7740"/>
                  <a:pt x="2606040" y="13716"/>
                </a:cubicBezTo>
                <a:cubicBezTo>
                  <a:pt x="2347059" y="-1948"/>
                  <a:pt x="2192004" y="4234"/>
                  <a:pt x="1980590" y="13716"/>
                </a:cubicBezTo>
                <a:cubicBezTo>
                  <a:pt x="1783984" y="-14317"/>
                  <a:pt x="1487673" y="41336"/>
                  <a:pt x="1276960" y="13716"/>
                </a:cubicBezTo>
                <a:cubicBezTo>
                  <a:pt x="1087111" y="-41823"/>
                  <a:pt x="879204" y="42195"/>
                  <a:pt x="651510" y="13716"/>
                </a:cubicBezTo>
                <a:cubicBezTo>
                  <a:pt x="430798" y="-32336"/>
                  <a:pt x="132889" y="-38039"/>
                  <a:pt x="0" y="13716"/>
                </a:cubicBezTo>
                <a:cubicBezTo>
                  <a:pt x="1109" y="8984"/>
                  <a:pt x="330" y="5748"/>
                  <a:pt x="0" y="0"/>
                </a:cubicBezTo>
                <a:close/>
              </a:path>
              <a:path w="2606040" h="13716"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5859" y="5467"/>
                  <a:pt x="2605677" y="7416"/>
                  <a:pt x="2606040" y="13716"/>
                </a:cubicBezTo>
                <a:cubicBezTo>
                  <a:pt x="2234648" y="22404"/>
                  <a:pt x="2180202" y="-14933"/>
                  <a:pt x="1902409" y="13716"/>
                </a:cubicBezTo>
                <a:cubicBezTo>
                  <a:pt x="1635562" y="42622"/>
                  <a:pt x="1477339" y="222"/>
                  <a:pt x="1276960" y="13716"/>
                </a:cubicBezTo>
                <a:cubicBezTo>
                  <a:pt x="1058094" y="62350"/>
                  <a:pt x="904206" y="-25208"/>
                  <a:pt x="677570" y="13716"/>
                </a:cubicBezTo>
                <a:cubicBezTo>
                  <a:pt x="485746" y="10141"/>
                  <a:pt x="195925" y="28433"/>
                  <a:pt x="0" y="13716"/>
                </a:cubicBezTo>
                <a:cubicBezTo>
                  <a:pt x="406" y="10107"/>
                  <a:pt x="891" y="450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0060" y="2154674"/>
            <a:ext cx="3182691" cy="2490501"/>
          </a:xfrm>
        </p:spPr>
        <p:txBody>
          <a:bodyPr>
            <a:normAutofit/>
          </a:bodyPr>
          <a:lstStyle/>
          <a:p>
            <a:pPr marL="0" lvl="0" indent="0">
              <a:buNone/>
            </a:pPr>
            <a:r>
              <a:rPr lang="en-US" sz="1700" dirty="0">
                <a:latin typeface="Courier"/>
              </a:rPr>
              <a:t>
</a:t>
            </a:r>
            <a:endParaRPr lang="en-US" sz="1700" dirty="0"/>
          </a:p>
        </p:txBody>
      </p:sp>
      <p:sp>
        <p:nvSpPr>
          <p:cNvPr id="6" name="TextBox 5">
            <a:extLst>
              <a:ext uri="{FF2B5EF4-FFF2-40B4-BE49-F238E27FC236}">
                <a16:creationId xmlns:a16="http://schemas.microsoft.com/office/drawing/2014/main" id="{3A51D0ED-AFB0-52FD-78EE-13DD5B63BD72}"/>
              </a:ext>
            </a:extLst>
          </p:cNvPr>
          <p:cNvSpPr txBox="1"/>
          <p:nvPr/>
        </p:nvSpPr>
        <p:spPr>
          <a:xfrm>
            <a:off x="188843" y="2484782"/>
            <a:ext cx="3794933" cy="1815882"/>
          </a:xfrm>
          <a:prstGeom prst="rect">
            <a:avLst/>
          </a:prstGeom>
          <a:noFill/>
        </p:spPr>
        <p:txBody>
          <a:bodyPr wrap="square" rtlCol="0">
            <a:spAutoFit/>
          </a:bodyPr>
          <a:lstStyle/>
          <a:p>
            <a:r>
              <a:rPr lang="en-US" sz="1400" b="1" dirty="0"/>
              <a:t>What is the Gender that has the most orders Gender on Black Friday?</a:t>
            </a:r>
          </a:p>
          <a:p>
            <a:endParaRPr lang="en-US" sz="1400" dirty="0"/>
          </a:p>
          <a:p>
            <a:pPr marL="285750" indent="-285750">
              <a:buFont typeface="Arial" panose="020B0604020202020204" pitchFamily="34" charset="0"/>
              <a:buChar char="•"/>
            </a:pPr>
            <a:r>
              <a:rPr lang="en-US" sz="1400" dirty="0"/>
              <a:t>Based on this chart, it appears that males made up most purchases on Black Friday, with 75% of all purchases, while females made up 25% of all purchases.</a:t>
            </a:r>
          </a:p>
          <a:p>
            <a:endParaRPr lang="en-US" sz="1400" dirty="0"/>
          </a:p>
        </p:txBody>
      </p:sp>
      <p:pic>
        <p:nvPicPr>
          <p:cNvPr id="4" name="Picture 3" descr="Black-Friday_files/figure-pptx/unnamed-chunk-12-1.png">
            <a:extLst>
              <a:ext uri="{FF2B5EF4-FFF2-40B4-BE49-F238E27FC236}">
                <a16:creationId xmlns:a16="http://schemas.microsoft.com/office/drawing/2014/main" id="{81CC4964-FBBF-DE98-D705-07A1FB40F3ED}"/>
              </a:ext>
            </a:extLst>
          </p:cNvPr>
          <p:cNvPicPr>
            <a:picLocks noGrp="1" noChangeAspect="1"/>
          </p:cNvPicPr>
          <p:nvPr/>
        </p:nvPicPr>
        <p:blipFill>
          <a:blip r:embed="rId3"/>
          <a:stretch>
            <a:fillRect/>
          </a:stretch>
        </p:blipFill>
        <p:spPr bwMode="auto">
          <a:xfrm>
            <a:off x="4010045" y="916873"/>
            <a:ext cx="5105400" cy="4089400"/>
          </a:xfrm>
          <a:prstGeom prst="rect">
            <a:avLst/>
          </a:prstGeom>
          <a:noFill/>
          <a:ln w="9525">
            <a:noFill/>
            <a:headEnd/>
            <a:tailEnd/>
          </a:ln>
        </p:spPr>
      </p:pic>
    </p:spTree>
    <p:extLst>
      <p:ext uri="{BB962C8B-B14F-4D97-AF65-F5344CB8AC3E}">
        <p14:creationId xmlns:p14="http://schemas.microsoft.com/office/powerpoint/2010/main" val="299278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244026"/>
            <a:ext cx="3276451" cy="1467631"/>
          </a:xfrm>
        </p:spPr>
        <p:txBody>
          <a:bodyPr anchor="b">
            <a:normAutofit/>
          </a:bodyPr>
          <a:lstStyle/>
          <a:p>
            <a:pPr marL="0" lvl="0" indent="0" algn="l">
              <a:buNone/>
            </a:pPr>
            <a:r>
              <a:rPr lang="en-US" sz="4100" b="1" dirty="0"/>
              <a:t>Descriptive Statistics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 name="connsiteX0" fmla="*/ 0 w 2606040"/>
              <a:gd name="connsiteY0" fmla="*/ 0 h 13716"/>
              <a:gd name="connsiteX1" fmla="*/ 599389 w 2606040"/>
              <a:gd name="connsiteY1" fmla="*/ 0 h 13716"/>
              <a:gd name="connsiteX2" fmla="*/ 1303020 w 2606040"/>
              <a:gd name="connsiteY2" fmla="*/ 0 h 13716"/>
              <a:gd name="connsiteX3" fmla="*/ 1876349 w 2606040"/>
              <a:gd name="connsiteY3" fmla="*/ 0 h 13716"/>
              <a:gd name="connsiteX4" fmla="*/ 2606040 w 2606040"/>
              <a:gd name="connsiteY4" fmla="*/ 0 h 13716"/>
              <a:gd name="connsiteX5" fmla="*/ 2606040 w 2606040"/>
              <a:gd name="connsiteY5" fmla="*/ 13716 h 13716"/>
              <a:gd name="connsiteX6" fmla="*/ 1980590 w 2606040"/>
              <a:gd name="connsiteY6" fmla="*/ 13716 h 13716"/>
              <a:gd name="connsiteX7" fmla="*/ 1276960 w 2606040"/>
              <a:gd name="connsiteY7" fmla="*/ 13716 h 13716"/>
              <a:gd name="connsiteX8" fmla="*/ 65151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5838" y="5689"/>
                  <a:pt x="2605775" y="8075"/>
                  <a:pt x="2606040" y="13716"/>
                </a:cubicBezTo>
                <a:cubicBezTo>
                  <a:pt x="2260204" y="24770"/>
                  <a:pt x="2175708" y="1042"/>
                  <a:pt x="1902409" y="13716"/>
                </a:cubicBezTo>
                <a:cubicBezTo>
                  <a:pt x="1638502" y="36492"/>
                  <a:pt x="1460923" y="-20841"/>
                  <a:pt x="1276960" y="13716"/>
                </a:cubicBezTo>
                <a:cubicBezTo>
                  <a:pt x="1057717" y="9789"/>
                  <a:pt x="867956" y="-2252"/>
                  <a:pt x="677570" y="13716"/>
                </a:cubicBezTo>
                <a:cubicBezTo>
                  <a:pt x="457951" y="28801"/>
                  <a:pt x="189752" y="50816"/>
                  <a:pt x="0" y="13716"/>
                </a:cubicBezTo>
                <a:cubicBezTo>
                  <a:pt x="468" y="10483"/>
                  <a:pt x="836" y="5117"/>
                  <a:pt x="0" y="0"/>
                </a:cubicBezTo>
                <a:close/>
              </a:path>
              <a:path w="2606040" h="13716"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7080" y="4836"/>
                  <a:pt x="2606317" y="7740"/>
                  <a:pt x="2606040" y="13716"/>
                </a:cubicBezTo>
                <a:cubicBezTo>
                  <a:pt x="2347059" y="-1948"/>
                  <a:pt x="2192004" y="4234"/>
                  <a:pt x="1980590" y="13716"/>
                </a:cubicBezTo>
                <a:cubicBezTo>
                  <a:pt x="1783984" y="-14317"/>
                  <a:pt x="1487673" y="41336"/>
                  <a:pt x="1276960" y="13716"/>
                </a:cubicBezTo>
                <a:cubicBezTo>
                  <a:pt x="1087111" y="-41823"/>
                  <a:pt x="879204" y="42195"/>
                  <a:pt x="651510" y="13716"/>
                </a:cubicBezTo>
                <a:cubicBezTo>
                  <a:pt x="430798" y="-32336"/>
                  <a:pt x="132889" y="-38039"/>
                  <a:pt x="0" y="13716"/>
                </a:cubicBezTo>
                <a:cubicBezTo>
                  <a:pt x="1109" y="8984"/>
                  <a:pt x="330" y="5748"/>
                  <a:pt x="0" y="0"/>
                </a:cubicBezTo>
                <a:close/>
              </a:path>
              <a:path w="2606040" h="13716"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5859" y="5467"/>
                  <a:pt x="2605677" y="7416"/>
                  <a:pt x="2606040" y="13716"/>
                </a:cubicBezTo>
                <a:cubicBezTo>
                  <a:pt x="2234648" y="22404"/>
                  <a:pt x="2180202" y="-14933"/>
                  <a:pt x="1902409" y="13716"/>
                </a:cubicBezTo>
                <a:cubicBezTo>
                  <a:pt x="1635562" y="42622"/>
                  <a:pt x="1477339" y="222"/>
                  <a:pt x="1276960" y="13716"/>
                </a:cubicBezTo>
                <a:cubicBezTo>
                  <a:pt x="1058094" y="62350"/>
                  <a:pt x="904206" y="-25208"/>
                  <a:pt x="677570" y="13716"/>
                </a:cubicBezTo>
                <a:cubicBezTo>
                  <a:pt x="485746" y="10141"/>
                  <a:pt x="195925" y="28433"/>
                  <a:pt x="0" y="13716"/>
                </a:cubicBezTo>
                <a:cubicBezTo>
                  <a:pt x="406" y="10107"/>
                  <a:pt x="891" y="450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0060" y="2154674"/>
            <a:ext cx="3182691" cy="2490501"/>
          </a:xfrm>
        </p:spPr>
        <p:txBody>
          <a:bodyPr>
            <a:normAutofit/>
          </a:bodyPr>
          <a:lstStyle/>
          <a:p>
            <a:pPr marL="0" lvl="0" indent="0">
              <a:buNone/>
            </a:pPr>
            <a:r>
              <a:rPr lang="en-US" sz="1700" dirty="0">
                <a:latin typeface="Courier"/>
              </a:rPr>
              <a:t>
</a:t>
            </a:r>
            <a:endParaRPr lang="en-US" sz="1700" dirty="0"/>
          </a:p>
        </p:txBody>
      </p:sp>
      <p:sp>
        <p:nvSpPr>
          <p:cNvPr id="6" name="TextBox 5">
            <a:extLst>
              <a:ext uri="{FF2B5EF4-FFF2-40B4-BE49-F238E27FC236}">
                <a16:creationId xmlns:a16="http://schemas.microsoft.com/office/drawing/2014/main" id="{3A51D0ED-AFB0-52FD-78EE-13DD5B63BD72}"/>
              </a:ext>
            </a:extLst>
          </p:cNvPr>
          <p:cNvSpPr txBox="1"/>
          <p:nvPr/>
        </p:nvSpPr>
        <p:spPr>
          <a:xfrm>
            <a:off x="188843" y="2484782"/>
            <a:ext cx="3794933" cy="2246769"/>
          </a:xfrm>
          <a:prstGeom prst="rect">
            <a:avLst/>
          </a:prstGeom>
          <a:noFill/>
        </p:spPr>
        <p:txBody>
          <a:bodyPr wrap="square" rtlCol="0">
            <a:spAutoFit/>
          </a:bodyPr>
          <a:lstStyle/>
          <a:p>
            <a:r>
              <a:rPr lang="en-US" sz="1400" b="1" dirty="0"/>
              <a:t>What are the top 10 users based on the number of orders?</a:t>
            </a:r>
          </a:p>
          <a:p>
            <a:endParaRPr lang="en-US" sz="1400" dirty="0"/>
          </a:p>
          <a:p>
            <a:pPr marL="285750" indent="-285750">
              <a:buFont typeface="Arial" panose="020B0604020202020204" pitchFamily="34" charset="0"/>
              <a:buChar char="•"/>
            </a:pPr>
            <a:r>
              <a:rPr lang="en-US" sz="1400" dirty="0"/>
              <a:t>We can see that users 1001680 and user 979 were the most active customers on black Friday.</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range of the orders of the top 10 active customers range from 1026 to 727 order.</a:t>
            </a:r>
          </a:p>
          <a:p>
            <a:endParaRPr lang="en-US" sz="1400" dirty="0"/>
          </a:p>
        </p:txBody>
      </p:sp>
      <p:pic>
        <p:nvPicPr>
          <p:cNvPr id="7" name="Picture 1" descr="Black-Friday_files/figure-pptx/unnamed-chunk-9-1.png">
            <a:extLst>
              <a:ext uri="{FF2B5EF4-FFF2-40B4-BE49-F238E27FC236}">
                <a16:creationId xmlns:a16="http://schemas.microsoft.com/office/drawing/2014/main" id="{C8AC7DCF-2D9D-6273-7176-E919EE79CBFD}"/>
              </a:ext>
            </a:extLst>
          </p:cNvPr>
          <p:cNvPicPr>
            <a:picLocks noGrp="1" noChangeAspect="1"/>
          </p:cNvPicPr>
          <p:nvPr/>
        </p:nvPicPr>
        <p:blipFill>
          <a:blip r:embed="rId3"/>
          <a:stretch>
            <a:fillRect/>
          </a:stretch>
        </p:blipFill>
        <p:spPr bwMode="auto">
          <a:xfrm>
            <a:off x="3849532" y="747859"/>
            <a:ext cx="5105400" cy="4089400"/>
          </a:xfrm>
          <a:prstGeom prst="rect">
            <a:avLst/>
          </a:prstGeom>
          <a:noFill/>
          <a:ln w="9525">
            <a:noFill/>
            <a:headEnd/>
            <a:tailEnd/>
          </a:ln>
        </p:spPr>
      </p:pic>
    </p:spTree>
    <p:extLst>
      <p:ext uri="{BB962C8B-B14F-4D97-AF65-F5344CB8AC3E}">
        <p14:creationId xmlns:p14="http://schemas.microsoft.com/office/powerpoint/2010/main" val="84730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244026"/>
            <a:ext cx="3276451" cy="1467631"/>
          </a:xfrm>
        </p:spPr>
        <p:txBody>
          <a:bodyPr anchor="b">
            <a:normAutofit/>
          </a:bodyPr>
          <a:lstStyle/>
          <a:p>
            <a:pPr marL="0" lvl="0" indent="0" algn="l">
              <a:buNone/>
            </a:pPr>
            <a:r>
              <a:rPr lang="en-US" sz="4100" b="1" dirty="0"/>
              <a:t>Descriptive Statistics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 name="connsiteX0" fmla="*/ 0 w 2606040"/>
              <a:gd name="connsiteY0" fmla="*/ 0 h 13716"/>
              <a:gd name="connsiteX1" fmla="*/ 599389 w 2606040"/>
              <a:gd name="connsiteY1" fmla="*/ 0 h 13716"/>
              <a:gd name="connsiteX2" fmla="*/ 1303020 w 2606040"/>
              <a:gd name="connsiteY2" fmla="*/ 0 h 13716"/>
              <a:gd name="connsiteX3" fmla="*/ 1876349 w 2606040"/>
              <a:gd name="connsiteY3" fmla="*/ 0 h 13716"/>
              <a:gd name="connsiteX4" fmla="*/ 2606040 w 2606040"/>
              <a:gd name="connsiteY4" fmla="*/ 0 h 13716"/>
              <a:gd name="connsiteX5" fmla="*/ 2606040 w 2606040"/>
              <a:gd name="connsiteY5" fmla="*/ 13716 h 13716"/>
              <a:gd name="connsiteX6" fmla="*/ 1980590 w 2606040"/>
              <a:gd name="connsiteY6" fmla="*/ 13716 h 13716"/>
              <a:gd name="connsiteX7" fmla="*/ 1276960 w 2606040"/>
              <a:gd name="connsiteY7" fmla="*/ 13716 h 13716"/>
              <a:gd name="connsiteX8" fmla="*/ 65151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5838" y="5689"/>
                  <a:pt x="2605775" y="8075"/>
                  <a:pt x="2606040" y="13716"/>
                </a:cubicBezTo>
                <a:cubicBezTo>
                  <a:pt x="2260204" y="24770"/>
                  <a:pt x="2175708" y="1042"/>
                  <a:pt x="1902409" y="13716"/>
                </a:cubicBezTo>
                <a:cubicBezTo>
                  <a:pt x="1638502" y="36492"/>
                  <a:pt x="1460923" y="-20841"/>
                  <a:pt x="1276960" y="13716"/>
                </a:cubicBezTo>
                <a:cubicBezTo>
                  <a:pt x="1057717" y="9789"/>
                  <a:pt x="867956" y="-2252"/>
                  <a:pt x="677570" y="13716"/>
                </a:cubicBezTo>
                <a:cubicBezTo>
                  <a:pt x="457951" y="28801"/>
                  <a:pt x="189752" y="50816"/>
                  <a:pt x="0" y="13716"/>
                </a:cubicBezTo>
                <a:cubicBezTo>
                  <a:pt x="468" y="10483"/>
                  <a:pt x="836" y="5117"/>
                  <a:pt x="0" y="0"/>
                </a:cubicBezTo>
                <a:close/>
              </a:path>
              <a:path w="2606040" h="13716"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7080" y="4836"/>
                  <a:pt x="2606317" y="7740"/>
                  <a:pt x="2606040" y="13716"/>
                </a:cubicBezTo>
                <a:cubicBezTo>
                  <a:pt x="2347059" y="-1948"/>
                  <a:pt x="2192004" y="4234"/>
                  <a:pt x="1980590" y="13716"/>
                </a:cubicBezTo>
                <a:cubicBezTo>
                  <a:pt x="1783984" y="-14317"/>
                  <a:pt x="1487673" y="41336"/>
                  <a:pt x="1276960" y="13716"/>
                </a:cubicBezTo>
                <a:cubicBezTo>
                  <a:pt x="1087111" y="-41823"/>
                  <a:pt x="879204" y="42195"/>
                  <a:pt x="651510" y="13716"/>
                </a:cubicBezTo>
                <a:cubicBezTo>
                  <a:pt x="430798" y="-32336"/>
                  <a:pt x="132889" y="-38039"/>
                  <a:pt x="0" y="13716"/>
                </a:cubicBezTo>
                <a:cubicBezTo>
                  <a:pt x="1109" y="8984"/>
                  <a:pt x="330" y="5748"/>
                  <a:pt x="0" y="0"/>
                </a:cubicBezTo>
                <a:close/>
              </a:path>
              <a:path w="2606040" h="13716"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5859" y="5467"/>
                  <a:pt x="2605677" y="7416"/>
                  <a:pt x="2606040" y="13716"/>
                </a:cubicBezTo>
                <a:cubicBezTo>
                  <a:pt x="2234648" y="22404"/>
                  <a:pt x="2180202" y="-14933"/>
                  <a:pt x="1902409" y="13716"/>
                </a:cubicBezTo>
                <a:cubicBezTo>
                  <a:pt x="1635562" y="42622"/>
                  <a:pt x="1477339" y="222"/>
                  <a:pt x="1276960" y="13716"/>
                </a:cubicBezTo>
                <a:cubicBezTo>
                  <a:pt x="1058094" y="62350"/>
                  <a:pt x="904206" y="-25208"/>
                  <a:pt x="677570" y="13716"/>
                </a:cubicBezTo>
                <a:cubicBezTo>
                  <a:pt x="485746" y="10141"/>
                  <a:pt x="195925" y="28433"/>
                  <a:pt x="0" y="13716"/>
                </a:cubicBezTo>
                <a:cubicBezTo>
                  <a:pt x="406" y="10107"/>
                  <a:pt x="891" y="450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0060" y="2154674"/>
            <a:ext cx="3182691" cy="2490501"/>
          </a:xfrm>
        </p:spPr>
        <p:txBody>
          <a:bodyPr>
            <a:normAutofit/>
          </a:bodyPr>
          <a:lstStyle/>
          <a:p>
            <a:pPr marL="0" lvl="0" indent="0">
              <a:buNone/>
            </a:pPr>
            <a:r>
              <a:rPr lang="en-US" sz="1700" dirty="0">
                <a:latin typeface="Courier"/>
              </a:rPr>
              <a:t>
</a:t>
            </a:r>
            <a:endParaRPr lang="en-US" sz="1700" dirty="0"/>
          </a:p>
        </p:txBody>
      </p:sp>
      <p:sp>
        <p:nvSpPr>
          <p:cNvPr id="6" name="TextBox 5">
            <a:extLst>
              <a:ext uri="{FF2B5EF4-FFF2-40B4-BE49-F238E27FC236}">
                <a16:creationId xmlns:a16="http://schemas.microsoft.com/office/drawing/2014/main" id="{3A51D0ED-AFB0-52FD-78EE-13DD5B63BD72}"/>
              </a:ext>
            </a:extLst>
          </p:cNvPr>
          <p:cNvSpPr txBox="1"/>
          <p:nvPr/>
        </p:nvSpPr>
        <p:spPr>
          <a:xfrm>
            <a:off x="188843" y="2484782"/>
            <a:ext cx="3794933" cy="1600438"/>
          </a:xfrm>
          <a:prstGeom prst="rect">
            <a:avLst/>
          </a:prstGeom>
          <a:noFill/>
        </p:spPr>
        <p:txBody>
          <a:bodyPr wrap="square" rtlCol="0">
            <a:spAutoFit/>
          </a:bodyPr>
          <a:lstStyle/>
          <a:p>
            <a:r>
              <a:rPr lang="en-US" sz="1400" b="1" dirty="0"/>
              <a:t>What is the marital status that has the most orders on black Friday?</a:t>
            </a:r>
          </a:p>
          <a:p>
            <a:endParaRPr lang="en-US" sz="1400" dirty="0"/>
          </a:p>
          <a:p>
            <a:pPr marL="285750" indent="-285750">
              <a:buFont typeface="Arial" panose="020B0604020202020204" pitchFamily="34" charset="0"/>
              <a:buChar char="•"/>
            </a:pPr>
            <a:r>
              <a:rPr lang="en-US" sz="1400" dirty="0"/>
              <a:t>There were 59% of purchases made by customers who were single and 41% of purchases made by customers who were married.</a:t>
            </a:r>
          </a:p>
        </p:txBody>
      </p:sp>
      <p:pic>
        <p:nvPicPr>
          <p:cNvPr id="4" name="Picture 3" descr="Black-Friday_files/figure-pptx/unnamed-chunk-14-1.png">
            <a:extLst>
              <a:ext uri="{FF2B5EF4-FFF2-40B4-BE49-F238E27FC236}">
                <a16:creationId xmlns:a16="http://schemas.microsoft.com/office/drawing/2014/main" id="{DB986072-AF1E-4ED0-0C8E-EB6E4FFCA22F}"/>
              </a:ext>
            </a:extLst>
          </p:cNvPr>
          <p:cNvPicPr>
            <a:picLocks noGrp="1" noChangeAspect="1"/>
          </p:cNvPicPr>
          <p:nvPr/>
        </p:nvPicPr>
        <p:blipFill>
          <a:blip r:embed="rId3"/>
          <a:stretch>
            <a:fillRect/>
          </a:stretch>
        </p:blipFill>
        <p:spPr bwMode="auto">
          <a:xfrm>
            <a:off x="3896412" y="977841"/>
            <a:ext cx="5105400" cy="4089400"/>
          </a:xfrm>
          <a:prstGeom prst="rect">
            <a:avLst/>
          </a:prstGeom>
          <a:noFill/>
          <a:ln w="9525">
            <a:noFill/>
            <a:headEnd/>
            <a:tailEnd/>
          </a:ln>
        </p:spPr>
      </p:pic>
    </p:spTree>
    <p:extLst>
      <p:ext uri="{BB962C8B-B14F-4D97-AF65-F5344CB8AC3E}">
        <p14:creationId xmlns:p14="http://schemas.microsoft.com/office/powerpoint/2010/main" val="105369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244026"/>
            <a:ext cx="3276451" cy="1467631"/>
          </a:xfrm>
        </p:spPr>
        <p:txBody>
          <a:bodyPr anchor="b">
            <a:normAutofit/>
          </a:bodyPr>
          <a:lstStyle/>
          <a:p>
            <a:pPr marL="0" lvl="0" indent="0" algn="l">
              <a:buNone/>
            </a:pPr>
            <a:r>
              <a:rPr lang="en-US" sz="4100" b="1" dirty="0"/>
              <a:t>Descriptive Statistics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 name="connsiteX0" fmla="*/ 0 w 2606040"/>
              <a:gd name="connsiteY0" fmla="*/ 0 h 13716"/>
              <a:gd name="connsiteX1" fmla="*/ 599389 w 2606040"/>
              <a:gd name="connsiteY1" fmla="*/ 0 h 13716"/>
              <a:gd name="connsiteX2" fmla="*/ 1303020 w 2606040"/>
              <a:gd name="connsiteY2" fmla="*/ 0 h 13716"/>
              <a:gd name="connsiteX3" fmla="*/ 1876349 w 2606040"/>
              <a:gd name="connsiteY3" fmla="*/ 0 h 13716"/>
              <a:gd name="connsiteX4" fmla="*/ 2606040 w 2606040"/>
              <a:gd name="connsiteY4" fmla="*/ 0 h 13716"/>
              <a:gd name="connsiteX5" fmla="*/ 2606040 w 2606040"/>
              <a:gd name="connsiteY5" fmla="*/ 13716 h 13716"/>
              <a:gd name="connsiteX6" fmla="*/ 1980590 w 2606040"/>
              <a:gd name="connsiteY6" fmla="*/ 13716 h 13716"/>
              <a:gd name="connsiteX7" fmla="*/ 1276960 w 2606040"/>
              <a:gd name="connsiteY7" fmla="*/ 13716 h 13716"/>
              <a:gd name="connsiteX8" fmla="*/ 65151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5838" y="5689"/>
                  <a:pt x="2605775" y="8075"/>
                  <a:pt x="2606040" y="13716"/>
                </a:cubicBezTo>
                <a:cubicBezTo>
                  <a:pt x="2260204" y="24770"/>
                  <a:pt x="2175708" y="1042"/>
                  <a:pt x="1902409" y="13716"/>
                </a:cubicBezTo>
                <a:cubicBezTo>
                  <a:pt x="1638502" y="36492"/>
                  <a:pt x="1460923" y="-20841"/>
                  <a:pt x="1276960" y="13716"/>
                </a:cubicBezTo>
                <a:cubicBezTo>
                  <a:pt x="1057717" y="9789"/>
                  <a:pt x="867956" y="-2252"/>
                  <a:pt x="677570" y="13716"/>
                </a:cubicBezTo>
                <a:cubicBezTo>
                  <a:pt x="457951" y="28801"/>
                  <a:pt x="189752" y="50816"/>
                  <a:pt x="0" y="13716"/>
                </a:cubicBezTo>
                <a:cubicBezTo>
                  <a:pt x="468" y="10483"/>
                  <a:pt x="836" y="5117"/>
                  <a:pt x="0" y="0"/>
                </a:cubicBezTo>
                <a:close/>
              </a:path>
              <a:path w="2606040" h="13716"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7080" y="4836"/>
                  <a:pt x="2606317" y="7740"/>
                  <a:pt x="2606040" y="13716"/>
                </a:cubicBezTo>
                <a:cubicBezTo>
                  <a:pt x="2347059" y="-1948"/>
                  <a:pt x="2192004" y="4234"/>
                  <a:pt x="1980590" y="13716"/>
                </a:cubicBezTo>
                <a:cubicBezTo>
                  <a:pt x="1783984" y="-14317"/>
                  <a:pt x="1487673" y="41336"/>
                  <a:pt x="1276960" y="13716"/>
                </a:cubicBezTo>
                <a:cubicBezTo>
                  <a:pt x="1087111" y="-41823"/>
                  <a:pt x="879204" y="42195"/>
                  <a:pt x="651510" y="13716"/>
                </a:cubicBezTo>
                <a:cubicBezTo>
                  <a:pt x="430798" y="-32336"/>
                  <a:pt x="132889" y="-38039"/>
                  <a:pt x="0" y="13716"/>
                </a:cubicBezTo>
                <a:cubicBezTo>
                  <a:pt x="1109" y="8984"/>
                  <a:pt x="330" y="5748"/>
                  <a:pt x="0" y="0"/>
                </a:cubicBezTo>
                <a:close/>
              </a:path>
              <a:path w="2606040" h="13716"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5859" y="5467"/>
                  <a:pt x="2605677" y="7416"/>
                  <a:pt x="2606040" y="13716"/>
                </a:cubicBezTo>
                <a:cubicBezTo>
                  <a:pt x="2234648" y="22404"/>
                  <a:pt x="2180202" y="-14933"/>
                  <a:pt x="1902409" y="13716"/>
                </a:cubicBezTo>
                <a:cubicBezTo>
                  <a:pt x="1635562" y="42622"/>
                  <a:pt x="1477339" y="222"/>
                  <a:pt x="1276960" y="13716"/>
                </a:cubicBezTo>
                <a:cubicBezTo>
                  <a:pt x="1058094" y="62350"/>
                  <a:pt x="904206" y="-25208"/>
                  <a:pt x="677570" y="13716"/>
                </a:cubicBezTo>
                <a:cubicBezTo>
                  <a:pt x="485746" y="10141"/>
                  <a:pt x="195925" y="28433"/>
                  <a:pt x="0" y="13716"/>
                </a:cubicBezTo>
                <a:cubicBezTo>
                  <a:pt x="406" y="10107"/>
                  <a:pt x="891" y="450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0060" y="2154674"/>
            <a:ext cx="3182691" cy="2490501"/>
          </a:xfrm>
        </p:spPr>
        <p:txBody>
          <a:bodyPr>
            <a:normAutofit/>
          </a:bodyPr>
          <a:lstStyle/>
          <a:p>
            <a:pPr marL="0" lvl="0" indent="0">
              <a:buNone/>
            </a:pPr>
            <a:r>
              <a:rPr lang="en-US" sz="1700" dirty="0">
                <a:latin typeface="Courier"/>
              </a:rPr>
              <a:t>
</a:t>
            </a:r>
            <a:endParaRPr lang="en-US" sz="1700" dirty="0"/>
          </a:p>
        </p:txBody>
      </p:sp>
      <p:sp>
        <p:nvSpPr>
          <p:cNvPr id="6" name="TextBox 5">
            <a:extLst>
              <a:ext uri="{FF2B5EF4-FFF2-40B4-BE49-F238E27FC236}">
                <a16:creationId xmlns:a16="http://schemas.microsoft.com/office/drawing/2014/main" id="{3A51D0ED-AFB0-52FD-78EE-13DD5B63BD72}"/>
              </a:ext>
            </a:extLst>
          </p:cNvPr>
          <p:cNvSpPr txBox="1"/>
          <p:nvPr/>
        </p:nvSpPr>
        <p:spPr>
          <a:xfrm>
            <a:off x="188843" y="2484782"/>
            <a:ext cx="3794933" cy="2031325"/>
          </a:xfrm>
          <a:prstGeom prst="rect">
            <a:avLst/>
          </a:prstGeom>
          <a:noFill/>
        </p:spPr>
        <p:txBody>
          <a:bodyPr wrap="square" rtlCol="0">
            <a:spAutoFit/>
          </a:bodyPr>
          <a:lstStyle/>
          <a:p>
            <a:r>
              <a:rPr lang="en-US" sz="1400" b="1" dirty="0"/>
              <a:t>What is the Age range that has the most orders on Black Friday?</a:t>
            </a:r>
          </a:p>
          <a:p>
            <a:endParaRPr lang="en-US" sz="1400" dirty="0"/>
          </a:p>
          <a:p>
            <a:pPr marL="285750" indent="-285750">
              <a:buFont typeface="Arial" panose="020B0604020202020204" pitchFamily="34" charset="0"/>
              <a:buChar char="•"/>
            </a:pPr>
            <a:r>
              <a:rPr lang="en-US" sz="1400" dirty="0"/>
              <a:t>It looks like there were 219,587 purchases made by the age group of 26-35, followed by 110,013 purchases made by the age group of 36-45, and 99,660 purchases made by the age group of 18-25.</a:t>
            </a:r>
          </a:p>
          <a:p>
            <a:endParaRPr lang="en-US" sz="1400" dirty="0"/>
          </a:p>
        </p:txBody>
      </p:sp>
      <p:pic>
        <p:nvPicPr>
          <p:cNvPr id="5" name="Picture 4" descr="Black-Friday_files/figure-pptx/unnamed-chunk-13-1.png">
            <a:extLst>
              <a:ext uri="{FF2B5EF4-FFF2-40B4-BE49-F238E27FC236}">
                <a16:creationId xmlns:a16="http://schemas.microsoft.com/office/drawing/2014/main" id="{82DEA2FE-E4B6-9E5B-3215-6D0049F51B29}"/>
              </a:ext>
            </a:extLst>
          </p:cNvPr>
          <p:cNvPicPr>
            <a:picLocks noGrp="1" noChangeAspect="1"/>
          </p:cNvPicPr>
          <p:nvPr/>
        </p:nvPicPr>
        <p:blipFill>
          <a:blip r:embed="rId3"/>
          <a:stretch>
            <a:fillRect/>
          </a:stretch>
        </p:blipFill>
        <p:spPr bwMode="auto">
          <a:xfrm>
            <a:off x="3896412" y="968963"/>
            <a:ext cx="5105400" cy="4089400"/>
          </a:xfrm>
          <a:prstGeom prst="rect">
            <a:avLst/>
          </a:prstGeom>
          <a:noFill/>
          <a:ln w="9525">
            <a:noFill/>
            <a:headEnd/>
            <a:tailEnd/>
          </a:ln>
        </p:spPr>
      </p:pic>
    </p:spTree>
    <p:extLst>
      <p:ext uri="{BB962C8B-B14F-4D97-AF65-F5344CB8AC3E}">
        <p14:creationId xmlns:p14="http://schemas.microsoft.com/office/powerpoint/2010/main" val="394007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178904"/>
            <a:ext cx="8263890" cy="1075811"/>
          </a:xfrm>
        </p:spPr>
        <p:txBody>
          <a:bodyPr vert="horz" lIns="91440" tIns="45720" rIns="91440" bIns="45720" rtlCol="0" anchor="b">
            <a:normAutofit/>
          </a:bodyPr>
          <a:lstStyle/>
          <a:p>
            <a:pPr marL="0" lvl="0" indent="0" defTabSz="914400">
              <a:lnSpc>
                <a:spcPct val="90000"/>
              </a:lnSpc>
            </a:pPr>
            <a:r>
              <a:rPr lang="en-US" sz="4100" dirty="0"/>
              <a:t>Introduction</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 name="connsiteX0" fmla="*/ 0 w 8229600"/>
              <a:gd name="connsiteY0" fmla="*/ 0 h 13716"/>
              <a:gd name="connsiteX1" fmla="*/ 521208 w 8229600"/>
              <a:gd name="connsiteY1" fmla="*/ 0 h 13716"/>
              <a:gd name="connsiteX2" fmla="*/ 960120 w 8229600"/>
              <a:gd name="connsiteY2" fmla="*/ 0 h 13716"/>
              <a:gd name="connsiteX3" fmla="*/ 1481328 w 8229600"/>
              <a:gd name="connsiteY3" fmla="*/ 0 h 13716"/>
              <a:gd name="connsiteX4" fmla="*/ 2167128 w 8229600"/>
              <a:gd name="connsiteY4" fmla="*/ 0 h 13716"/>
              <a:gd name="connsiteX5" fmla="*/ 2935224 w 8229600"/>
              <a:gd name="connsiteY5" fmla="*/ 0 h 13716"/>
              <a:gd name="connsiteX6" fmla="*/ 3785616 w 8229600"/>
              <a:gd name="connsiteY6" fmla="*/ 0 h 13716"/>
              <a:gd name="connsiteX7" fmla="*/ 4636008 w 8229600"/>
              <a:gd name="connsiteY7" fmla="*/ 0 h 13716"/>
              <a:gd name="connsiteX8" fmla="*/ 5239512 w 8229600"/>
              <a:gd name="connsiteY8" fmla="*/ 0 h 13716"/>
              <a:gd name="connsiteX9" fmla="*/ 6007608 w 8229600"/>
              <a:gd name="connsiteY9" fmla="*/ 0 h 13716"/>
              <a:gd name="connsiteX10" fmla="*/ 6693408 w 8229600"/>
              <a:gd name="connsiteY10" fmla="*/ 0 h 13716"/>
              <a:gd name="connsiteX11" fmla="*/ 7296912 w 8229600"/>
              <a:gd name="connsiteY11" fmla="*/ 0 h 13716"/>
              <a:gd name="connsiteX12" fmla="*/ 8229600 w 8229600"/>
              <a:gd name="connsiteY12" fmla="*/ 0 h 13716"/>
              <a:gd name="connsiteX13" fmla="*/ 8229600 w 8229600"/>
              <a:gd name="connsiteY13" fmla="*/ 13716 h 13716"/>
              <a:gd name="connsiteX14" fmla="*/ 7626096 w 8229600"/>
              <a:gd name="connsiteY14" fmla="*/ 13716 h 13716"/>
              <a:gd name="connsiteX15" fmla="*/ 7022592 w 8229600"/>
              <a:gd name="connsiteY15" fmla="*/ 13716 h 13716"/>
              <a:gd name="connsiteX16" fmla="*/ 6172200 w 8229600"/>
              <a:gd name="connsiteY16" fmla="*/ 13716 h 13716"/>
              <a:gd name="connsiteX17" fmla="*/ 5650992 w 8229600"/>
              <a:gd name="connsiteY17" fmla="*/ 13716 h 13716"/>
              <a:gd name="connsiteX18" fmla="*/ 4882896 w 8229600"/>
              <a:gd name="connsiteY18" fmla="*/ 13716 h 13716"/>
              <a:gd name="connsiteX19" fmla="*/ 4443984 w 8229600"/>
              <a:gd name="connsiteY19" fmla="*/ 13716 h 13716"/>
              <a:gd name="connsiteX20" fmla="*/ 3758184 w 8229600"/>
              <a:gd name="connsiteY20" fmla="*/ 13716 h 13716"/>
              <a:gd name="connsiteX21" fmla="*/ 3236976 w 8229600"/>
              <a:gd name="connsiteY21" fmla="*/ 13716 h 13716"/>
              <a:gd name="connsiteX22" fmla="*/ 2386584 w 8229600"/>
              <a:gd name="connsiteY22" fmla="*/ 13716 h 13716"/>
              <a:gd name="connsiteX23" fmla="*/ 1947672 w 8229600"/>
              <a:gd name="connsiteY23" fmla="*/ 13716 h 13716"/>
              <a:gd name="connsiteX24" fmla="*/ 1261872 w 8229600"/>
              <a:gd name="connsiteY24" fmla="*/ 13716 h 13716"/>
              <a:gd name="connsiteX25" fmla="*/ 822960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997" y="6635"/>
                  <a:pt x="8229550" y="9822"/>
                  <a:pt x="8229600" y="13716"/>
                </a:cubicBezTo>
                <a:cubicBezTo>
                  <a:pt x="7945777" y="15373"/>
                  <a:pt x="7812308" y="-13083"/>
                  <a:pt x="7461504" y="13716"/>
                </a:cubicBezTo>
                <a:cubicBezTo>
                  <a:pt x="7129391" y="48613"/>
                  <a:pt x="7087333" y="37334"/>
                  <a:pt x="6940296" y="13716"/>
                </a:cubicBezTo>
                <a:cubicBezTo>
                  <a:pt x="6810862" y="-27592"/>
                  <a:pt x="6701312" y="14789"/>
                  <a:pt x="6419088" y="13716"/>
                </a:cubicBezTo>
                <a:cubicBezTo>
                  <a:pt x="6152777" y="14283"/>
                  <a:pt x="5868611" y="44230"/>
                  <a:pt x="5650992" y="13716"/>
                </a:cubicBezTo>
                <a:cubicBezTo>
                  <a:pt x="5439747" y="10678"/>
                  <a:pt x="5334901" y="-5616"/>
                  <a:pt x="5129784" y="13716"/>
                </a:cubicBezTo>
                <a:cubicBezTo>
                  <a:pt x="4955906" y="35886"/>
                  <a:pt x="4793216" y="29316"/>
                  <a:pt x="4690872" y="13716"/>
                </a:cubicBezTo>
                <a:cubicBezTo>
                  <a:pt x="4552374" y="26515"/>
                  <a:pt x="4318742" y="1676"/>
                  <a:pt x="4087368" y="13716"/>
                </a:cubicBezTo>
                <a:cubicBezTo>
                  <a:pt x="3849418" y="28053"/>
                  <a:pt x="3751577" y="25116"/>
                  <a:pt x="3401568" y="13716"/>
                </a:cubicBezTo>
                <a:cubicBezTo>
                  <a:pt x="3067953" y="15837"/>
                  <a:pt x="3012425" y="22307"/>
                  <a:pt x="2798064" y="13716"/>
                </a:cubicBezTo>
                <a:cubicBezTo>
                  <a:pt x="2565154" y="11948"/>
                  <a:pt x="2426719" y="-36366"/>
                  <a:pt x="2276856" y="13716"/>
                </a:cubicBezTo>
                <a:cubicBezTo>
                  <a:pt x="2090980" y="-190"/>
                  <a:pt x="1702030" y="-12752"/>
                  <a:pt x="1426464" y="13716"/>
                </a:cubicBezTo>
                <a:cubicBezTo>
                  <a:pt x="1104481" y="65071"/>
                  <a:pt x="985013" y="-12262"/>
                  <a:pt x="740664" y="13716"/>
                </a:cubicBezTo>
                <a:cubicBezTo>
                  <a:pt x="507391" y="37071"/>
                  <a:pt x="191740" y="-16226"/>
                  <a:pt x="0" y="13716"/>
                </a:cubicBezTo>
                <a:cubicBezTo>
                  <a:pt x="503" y="9208"/>
                  <a:pt x="165" y="5575"/>
                  <a:pt x="0" y="0"/>
                </a:cubicBezTo>
                <a:close/>
              </a:path>
              <a:path w="8229600" h="13716"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29236" y="7266"/>
                  <a:pt x="8229919" y="9308"/>
                  <a:pt x="8229600" y="13716"/>
                </a:cubicBezTo>
                <a:cubicBezTo>
                  <a:pt x="8094333" y="-9824"/>
                  <a:pt x="7850928" y="32876"/>
                  <a:pt x="7626096" y="13716"/>
                </a:cubicBezTo>
                <a:cubicBezTo>
                  <a:pt x="7448378" y="-5141"/>
                  <a:pt x="7315174" y="-6416"/>
                  <a:pt x="7022592" y="13716"/>
                </a:cubicBezTo>
                <a:cubicBezTo>
                  <a:pt x="6686163" y="45927"/>
                  <a:pt x="6352629" y="18938"/>
                  <a:pt x="6172200" y="13716"/>
                </a:cubicBezTo>
                <a:cubicBezTo>
                  <a:pt x="6015590" y="37773"/>
                  <a:pt x="5770309" y="16706"/>
                  <a:pt x="5650992" y="13716"/>
                </a:cubicBezTo>
                <a:cubicBezTo>
                  <a:pt x="5483975" y="7520"/>
                  <a:pt x="5165324" y="64376"/>
                  <a:pt x="4882896" y="13716"/>
                </a:cubicBezTo>
                <a:cubicBezTo>
                  <a:pt x="4568934" y="2481"/>
                  <a:pt x="4556334" y="23104"/>
                  <a:pt x="4443984" y="13716"/>
                </a:cubicBezTo>
                <a:cubicBezTo>
                  <a:pt x="4320775" y="6004"/>
                  <a:pt x="4034988" y="-8062"/>
                  <a:pt x="3758184" y="13716"/>
                </a:cubicBezTo>
                <a:cubicBezTo>
                  <a:pt x="3445155" y="-5570"/>
                  <a:pt x="3367892" y="9252"/>
                  <a:pt x="3236976" y="13716"/>
                </a:cubicBezTo>
                <a:cubicBezTo>
                  <a:pt x="3093796" y="21836"/>
                  <a:pt x="2635824" y="19560"/>
                  <a:pt x="2386584" y="13716"/>
                </a:cubicBezTo>
                <a:cubicBezTo>
                  <a:pt x="2139815" y="-7869"/>
                  <a:pt x="2105958" y="21373"/>
                  <a:pt x="1947672" y="13716"/>
                </a:cubicBezTo>
                <a:cubicBezTo>
                  <a:pt x="1801011" y="-24483"/>
                  <a:pt x="1533636" y="10074"/>
                  <a:pt x="1261872" y="13716"/>
                </a:cubicBezTo>
                <a:cubicBezTo>
                  <a:pt x="989528" y="27655"/>
                  <a:pt x="1025848" y="10113"/>
                  <a:pt x="822960" y="13716"/>
                </a:cubicBezTo>
                <a:cubicBezTo>
                  <a:pt x="653456" y="16384"/>
                  <a:pt x="304027" y="3429"/>
                  <a:pt x="0" y="13716"/>
                </a:cubicBezTo>
                <a:cubicBezTo>
                  <a:pt x="326" y="10292"/>
                  <a:pt x="-17" y="5199"/>
                  <a:pt x="0" y="0"/>
                </a:cubicBezTo>
                <a:close/>
              </a:path>
              <a:path w="8229600" h="13716"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815" y="6665"/>
                  <a:pt x="8229309" y="10133"/>
                  <a:pt x="8229600" y="13716"/>
                </a:cubicBezTo>
                <a:cubicBezTo>
                  <a:pt x="7944174" y="-33676"/>
                  <a:pt x="7795646" y="-38977"/>
                  <a:pt x="7461504" y="13716"/>
                </a:cubicBezTo>
                <a:cubicBezTo>
                  <a:pt x="7129776" y="46515"/>
                  <a:pt x="7082769" y="26874"/>
                  <a:pt x="6940296" y="13716"/>
                </a:cubicBezTo>
                <a:cubicBezTo>
                  <a:pt x="6799665" y="-20447"/>
                  <a:pt x="6652769" y="27211"/>
                  <a:pt x="6419088" y="13716"/>
                </a:cubicBezTo>
                <a:cubicBezTo>
                  <a:pt x="6143970" y="47703"/>
                  <a:pt x="5863165" y="-21103"/>
                  <a:pt x="5650992" y="13716"/>
                </a:cubicBezTo>
                <a:cubicBezTo>
                  <a:pt x="5419172" y="36034"/>
                  <a:pt x="5309448" y="-4977"/>
                  <a:pt x="5129784" y="13716"/>
                </a:cubicBezTo>
                <a:cubicBezTo>
                  <a:pt x="4947928" y="21451"/>
                  <a:pt x="4795021" y="1288"/>
                  <a:pt x="4690872" y="13716"/>
                </a:cubicBezTo>
                <a:cubicBezTo>
                  <a:pt x="4564358" y="-14151"/>
                  <a:pt x="4295485" y="-29852"/>
                  <a:pt x="4087368" y="13716"/>
                </a:cubicBezTo>
                <a:cubicBezTo>
                  <a:pt x="3871704" y="35834"/>
                  <a:pt x="3732927" y="-15470"/>
                  <a:pt x="3401568" y="13716"/>
                </a:cubicBezTo>
                <a:cubicBezTo>
                  <a:pt x="3075889" y="15088"/>
                  <a:pt x="3025898" y="39828"/>
                  <a:pt x="2798064" y="13716"/>
                </a:cubicBezTo>
                <a:cubicBezTo>
                  <a:pt x="2581856" y="-25441"/>
                  <a:pt x="2428311" y="-9472"/>
                  <a:pt x="2276856" y="13716"/>
                </a:cubicBezTo>
                <a:cubicBezTo>
                  <a:pt x="2098246" y="48711"/>
                  <a:pt x="1737531" y="51387"/>
                  <a:pt x="1426464" y="13716"/>
                </a:cubicBezTo>
                <a:cubicBezTo>
                  <a:pt x="1104708" y="21917"/>
                  <a:pt x="1006595" y="11356"/>
                  <a:pt x="740664" y="13716"/>
                </a:cubicBezTo>
                <a:cubicBezTo>
                  <a:pt x="480378" y="28512"/>
                  <a:pt x="202592" y="-16929"/>
                  <a:pt x="0" y="13716"/>
                </a:cubicBezTo>
                <a:cubicBezTo>
                  <a:pt x="244" y="8978"/>
                  <a:pt x="436" y="641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429369" y="1553487"/>
            <a:ext cx="5035164" cy="3089379"/>
          </a:xfrm>
        </p:spPr>
        <p:txBody>
          <a:bodyPr vert="horz" lIns="91440" tIns="45720" rIns="91440" bIns="45720" rtlCol="0" anchor="t">
            <a:normAutofit/>
          </a:bodyPr>
          <a:lstStyle/>
          <a:p>
            <a:pPr lvl="0" defTabSz="914400">
              <a:lnSpc>
                <a:spcPct val="90000"/>
              </a:lnSpc>
            </a:pPr>
            <a:r>
              <a:rPr lang="en-US" sz="1700" dirty="0"/>
              <a:t>Black Friday is a colloquial term for the Friday after Thanksgiving in the United States. It traditionally marks the start of the Christmas shopping season in the United States. Many stores offer highly promoted sales at discounted prices and often open early, sometimes as early as midnight, or even on Thanksgiving. Some stores’ sales continue until Monday or for a week. Black Friday has routinely been the busiest shopping day of the year in the United States.</a:t>
            </a:r>
          </a:p>
        </p:txBody>
      </p:sp>
      <p:pic>
        <p:nvPicPr>
          <p:cNvPr id="1026" name="Picture 2" descr="Early Black Friday: 135+ Thanksgiving deals at Amazon, Target and more">
            <a:extLst>
              <a:ext uri="{FF2B5EF4-FFF2-40B4-BE49-F238E27FC236}">
                <a16:creationId xmlns:a16="http://schemas.microsoft.com/office/drawing/2014/main" id="{381006A7-2FEB-8CA0-674B-34FDE1F417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08" r="28576"/>
          <a:stretch/>
        </p:blipFill>
        <p:spPr bwMode="auto">
          <a:xfrm>
            <a:off x="5756743" y="1570482"/>
            <a:ext cx="2955798" cy="30723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244026"/>
            <a:ext cx="3276451" cy="1467631"/>
          </a:xfrm>
        </p:spPr>
        <p:txBody>
          <a:bodyPr anchor="b">
            <a:normAutofit/>
          </a:bodyPr>
          <a:lstStyle/>
          <a:p>
            <a:pPr marL="0" lvl="0" indent="0" algn="l">
              <a:buNone/>
            </a:pPr>
            <a:r>
              <a:rPr lang="en-US" sz="4100" b="1" dirty="0"/>
              <a:t>Descriptive Statistics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 name="connsiteX0" fmla="*/ 0 w 2606040"/>
              <a:gd name="connsiteY0" fmla="*/ 0 h 13716"/>
              <a:gd name="connsiteX1" fmla="*/ 599389 w 2606040"/>
              <a:gd name="connsiteY1" fmla="*/ 0 h 13716"/>
              <a:gd name="connsiteX2" fmla="*/ 1303020 w 2606040"/>
              <a:gd name="connsiteY2" fmla="*/ 0 h 13716"/>
              <a:gd name="connsiteX3" fmla="*/ 1876349 w 2606040"/>
              <a:gd name="connsiteY3" fmla="*/ 0 h 13716"/>
              <a:gd name="connsiteX4" fmla="*/ 2606040 w 2606040"/>
              <a:gd name="connsiteY4" fmla="*/ 0 h 13716"/>
              <a:gd name="connsiteX5" fmla="*/ 2606040 w 2606040"/>
              <a:gd name="connsiteY5" fmla="*/ 13716 h 13716"/>
              <a:gd name="connsiteX6" fmla="*/ 1980590 w 2606040"/>
              <a:gd name="connsiteY6" fmla="*/ 13716 h 13716"/>
              <a:gd name="connsiteX7" fmla="*/ 1276960 w 2606040"/>
              <a:gd name="connsiteY7" fmla="*/ 13716 h 13716"/>
              <a:gd name="connsiteX8" fmla="*/ 65151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5838" y="5689"/>
                  <a:pt x="2605775" y="8075"/>
                  <a:pt x="2606040" y="13716"/>
                </a:cubicBezTo>
                <a:cubicBezTo>
                  <a:pt x="2260204" y="24770"/>
                  <a:pt x="2175708" y="1042"/>
                  <a:pt x="1902409" y="13716"/>
                </a:cubicBezTo>
                <a:cubicBezTo>
                  <a:pt x="1638502" y="36492"/>
                  <a:pt x="1460923" y="-20841"/>
                  <a:pt x="1276960" y="13716"/>
                </a:cubicBezTo>
                <a:cubicBezTo>
                  <a:pt x="1057717" y="9789"/>
                  <a:pt x="867956" y="-2252"/>
                  <a:pt x="677570" y="13716"/>
                </a:cubicBezTo>
                <a:cubicBezTo>
                  <a:pt x="457951" y="28801"/>
                  <a:pt x="189752" y="50816"/>
                  <a:pt x="0" y="13716"/>
                </a:cubicBezTo>
                <a:cubicBezTo>
                  <a:pt x="468" y="10483"/>
                  <a:pt x="836" y="5117"/>
                  <a:pt x="0" y="0"/>
                </a:cubicBezTo>
                <a:close/>
              </a:path>
              <a:path w="2606040" h="13716"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7080" y="4836"/>
                  <a:pt x="2606317" y="7740"/>
                  <a:pt x="2606040" y="13716"/>
                </a:cubicBezTo>
                <a:cubicBezTo>
                  <a:pt x="2347059" y="-1948"/>
                  <a:pt x="2192004" y="4234"/>
                  <a:pt x="1980590" y="13716"/>
                </a:cubicBezTo>
                <a:cubicBezTo>
                  <a:pt x="1783984" y="-14317"/>
                  <a:pt x="1487673" y="41336"/>
                  <a:pt x="1276960" y="13716"/>
                </a:cubicBezTo>
                <a:cubicBezTo>
                  <a:pt x="1087111" y="-41823"/>
                  <a:pt x="879204" y="42195"/>
                  <a:pt x="651510" y="13716"/>
                </a:cubicBezTo>
                <a:cubicBezTo>
                  <a:pt x="430798" y="-32336"/>
                  <a:pt x="132889" y="-38039"/>
                  <a:pt x="0" y="13716"/>
                </a:cubicBezTo>
                <a:cubicBezTo>
                  <a:pt x="1109" y="8984"/>
                  <a:pt x="330" y="5748"/>
                  <a:pt x="0" y="0"/>
                </a:cubicBezTo>
                <a:close/>
              </a:path>
              <a:path w="2606040" h="13716"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5859" y="5467"/>
                  <a:pt x="2605677" y="7416"/>
                  <a:pt x="2606040" y="13716"/>
                </a:cubicBezTo>
                <a:cubicBezTo>
                  <a:pt x="2234648" y="22404"/>
                  <a:pt x="2180202" y="-14933"/>
                  <a:pt x="1902409" y="13716"/>
                </a:cubicBezTo>
                <a:cubicBezTo>
                  <a:pt x="1635562" y="42622"/>
                  <a:pt x="1477339" y="222"/>
                  <a:pt x="1276960" y="13716"/>
                </a:cubicBezTo>
                <a:cubicBezTo>
                  <a:pt x="1058094" y="62350"/>
                  <a:pt x="904206" y="-25208"/>
                  <a:pt x="677570" y="13716"/>
                </a:cubicBezTo>
                <a:cubicBezTo>
                  <a:pt x="485746" y="10141"/>
                  <a:pt x="195925" y="28433"/>
                  <a:pt x="0" y="13716"/>
                </a:cubicBezTo>
                <a:cubicBezTo>
                  <a:pt x="406" y="10107"/>
                  <a:pt x="891" y="450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0060" y="2154674"/>
            <a:ext cx="3182691" cy="2490501"/>
          </a:xfrm>
        </p:spPr>
        <p:txBody>
          <a:bodyPr>
            <a:normAutofit/>
          </a:bodyPr>
          <a:lstStyle/>
          <a:p>
            <a:pPr marL="0" lvl="0" indent="0">
              <a:buNone/>
            </a:pPr>
            <a:r>
              <a:rPr lang="en-US" sz="1700" dirty="0">
                <a:latin typeface="Courier"/>
              </a:rPr>
              <a:t>
</a:t>
            </a:r>
            <a:endParaRPr lang="en-US" sz="1700" dirty="0"/>
          </a:p>
        </p:txBody>
      </p:sp>
      <p:sp>
        <p:nvSpPr>
          <p:cNvPr id="6" name="TextBox 5">
            <a:extLst>
              <a:ext uri="{FF2B5EF4-FFF2-40B4-BE49-F238E27FC236}">
                <a16:creationId xmlns:a16="http://schemas.microsoft.com/office/drawing/2014/main" id="{3A51D0ED-AFB0-52FD-78EE-13DD5B63BD72}"/>
              </a:ext>
            </a:extLst>
          </p:cNvPr>
          <p:cNvSpPr txBox="1"/>
          <p:nvPr/>
        </p:nvSpPr>
        <p:spPr>
          <a:xfrm>
            <a:off x="188843" y="2484782"/>
            <a:ext cx="3794933" cy="2462213"/>
          </a:xfrm>
          <a:prstGeom prst="rect">
            <a:avLst/>
          </a:prstGeom>
          <a:noFill/>
        </p:spPr>
        <p:txBody>
          <a:bodyPr wrap="square" rtlCol="0">
            <a:spAutoFit/>
          </a:bodyPr>
          <a:lstStyle/>
          <a:p>
            <a:r>
              <a:rPr lang="en-US" sz="1400" b="1" dirty="0"/>
              <a:t>What is the city that has the most orders on Black Friday?</a:t>
            </a:r>
          </a:p>
          <a:p>
            <a:endParaRPr lang="en-US" sz="1400" dirty="0"/>
          </a:p>
          <a:p>
            <a:pPr marL="285750" indent="-285750">
              <a:buFont typeface="Arial" panose="020B0604020202020204" pitchFamily="34" charset="0"/>
              <a:buChar char="•"/>
            </a:pPr>
            <a:r>
              <a:rPr lang="en-US" sz="1400" dirty="0"/>
              <a:t>It looks like there were 42% of the orders made in cities categorized as "B", 31% of orders made in cities categorized as "C", and 27% of the orders made in cities categorized as "A".</a:t>
            </a:r>
          </a:p>
          <a:p>
            <a:pPr marL="285750" indent="-285750">
              <a:buFont typeface="Arial" panose="020B0604020202020204" pitchFamily="34" charset="0"/>
              <a:buChar char="•"/>
            </a:pPr>
            <a:r>
              <a:rPr lang="en-US" sz="1400" dirty="0"/>
              <a:t>The city category with the most orders in the Black Friday is category "B".</a:t>
            </a:r>
          </a:p>
          <a:p>
            <a:endParaRPr lang="en-US" sz="1400" dirty="0"/>
          </a:p>
        </p:txBody>
      </p:sp>
      <p:pic>
        <p:nvPicPr>
          <p:cNvPr id="8" name="Picture 7">
            <a:extLst>
              <a:ext uri="{FF2B5EF4-FFF2-40B4-BE49-F238E27FC236}">
                <a16:creationId xmlns:a16="http://schemas.microsoft.com/office/drawing/2014/main" id="{F3CF42B6-929E-7D68-885B-8865D8940041}"/>
              </a:ext>
            </a:extLst>
          </p:cNvPr>
          <p:cNvPicPr>
            <a:picLocks noChangeAspect="1"/>
          </p:cNvPicPr>
          <p:nvPr/>
        </p:nvPicPr>
        <p:blipFill>
          <a:blip r:embed="rId3"/>
          <a:stretch>
            <a:fillRect/>
          </a:stretch>
        </p:blipFill>
        <p:spPr>
          <a:xfrm>
            <a:off x="4108007" y="1538137"/>
            <a:ext cx="5033707" cy="3107038"/>
          </a:xfrm>
          <a:prstGeom prst="rect">
            <a:avLst/>
          </a:prstGeom>
        </p:spPr>
      </p:pic>
    </p:spTree>
    <p:extLst>
      <p:ext uri="{BB962C8B-B14F-4D97-AF65-F5344CB8AC3E}">
        <p14:creationId xmlns:p14="http://schemas.microsoft.com/office/powerpoint/2010/main" val="223329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244026"/>
            <a:ext cx="3276451" cy="1467631"/>
          </a:xfrm>
        </p:spPr>
        <p:txBody>
          <a:bodyPr anchor="b">
            <a:normAutofit/>
          </a:bodyPr>
          <a:lstStyle/>
          <a:p>
            <a:pPr marL="0" lvl="0" indent="0" algn="l">
              <a:buNone/>
            </a:pPr>
            <a:r>
              <a:rPr lang="en-US" sz="4100" b="1" dirty="0"/>
              <a:t>Descriptive Statistics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 name="connsiteX0" fmla="*/ 0 w 2606040"/>
              <a:gd name="connsiteY0" fmla="*/ 0 h 13716"/>
              <a:gd name="connsiteX1" fmla="*/ 599389 w 2606040"/>
              <a:gd name="connsiteY1" fmla="*/ 0 h 13716"/>
              <a:gd name="connsiteX2" fmla="*/ 1303020 w 2606040"/>
              <a:gd name="connsiteY2" fmla="*/ 0 h 13716"/>
              <a:gd name="connsiteX3" fmla="*/ 1876349 w 2606040"/>
              <a:gd name="connsiteY3" fmla="*/ 0 h 13716"/>
              <a:gd name="connsiteX4" fmla="*/ 2606040 w 2606040"/>
              <a:gd name="connsiteY4" fmla="*/ 0 h 13716"/>
              <a:gd name="connsiteX5" fmla="*/ 2606040 w 2606040"/>
              <a:gd name="connsiteY5" fmla="*/ 13716 h 13716"/>
              <a:gd name="connsiteX6" fmla="*/ 1980590 w 2606040"/>
              <a:gd name="connsiteY6" fmla="*/ 13716 h 13716"/>
              <a:gd name="connsiteX7" fmla="*/ 1276960 w 2606040"/>
              <a:gd name="connsiteY7" fmla="*/ 13716 h 13716"/>
              <a:gd name="connsiteX8" fmla="*/ 65151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5838" y="5689"/>
                  <a:pt x="2605775" y="8075"/>
                  <a:pt x="2606040" y="13716"/>
                </a:cubicBezTo>
                <a:cubicBezTo>
                  <a:pt x="2260204" y="24770"/>
                  <a:pt x="2175708" y="1042"/>
                  <a:pt x="1902409" y="13716"/>
                </a:cubicBezTo>
                <a:cubicBezTo>
                  <a:pt x="1638502" y="36492"/>
                  <a:pt x="1460923" y="-20841"/>
                  <a:pt x="1276960" y="13716"/>
                </a:cubicBezTo>
                <a:cubicBezTo>
                  <a:pt x="1057717" y="9789"/>
                  <a:pt x="867956" y="-2252"/>
                  <a:pt x="677570" y="13716"/>
                </a:cubicBezTo>
                <a:cubicBezTo>
                  <a:pt x="457951" y="28801"/>
                  <a:pt x="189752" y="50816"/>
                  <a:pt x="0" y="13716"/>
                </a:cubicBezTo>
                <a:cubicBezTo>
                  <a:pt x="468" y="10483"/>
                  <a:pt x="836" y="5117"/>
                  <a:pt x="0" y="0"/>
                </a:cubicBezTo>
                <a:close/>
              </a:path>
              <a:path w="2606040" h="13716"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7080" y="4836"/>
                  <a:pt x="2606317" y="7740"/>
                  <a:pt x="2606040" y="13716"/>
                </a:cubicBezTo>
                <a:cubicBezTo>
                  <a:pt x="2347059" y="-1948"/>
                  <a:pt x="2192004" y="4234"/>
                  <a:pt x="1980590" y="13716"/>
                </a:cubicBezTo>
                <a:cubicBezTo>
                  <a:pt x="1783984" y="-14317"/>
                  <a:pt x="1487673" y="41336"/>
                  <a:pt x="1276960" y="13716"/>
                </a:cubicBezTo>
                <a:cubicBezTo>
                  <a:pt x="1087111" y="-41823"/>
                  <a:pt x="879204" y="42195"/>
                  <a:pt x="651510" y="13716"/>
                </a:cubicBezTo>
                <a:cubicBezTo>
                  <a:pt x="430798" y="-32336"/>
                  <a:pt x="132889" y="-38039"/>
                  <a:pt x="0" y="13716"/>
                </a:cubicBezTo>
                <a:cubicBezTo>
                  <a:pt x="1109" y="8984"/>
                  <a:pt x="330" y="5748"/>
                  <a:pt x="0" y="0"/>
                </a:cubicBezTo>
                <a:close/>
              </a:path>
              <a:path w="2606040" h="13716"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5859" y="5467"/>
                  <a:pt x="2605677" y="7416"/>
                  <a:pt x="2606040" y="13716"/>
                </a:cubicBezTo>
                <a:cubicBezTo>
                  <a:pt x="2234648" y="22404"/>
                  <a:pt x="2180202" y="-14933"/>
                  <a:pt x="1902409" y="13716"/>
                </a:cubicBezTo>
                <a:cubicBezTo>
                  <a:pt x="1635562" y="42622"/>
                  <a:pt x="1477339" y="222"/>
                  <a:pt x="1276960" y="13716"/>
                </a:cubicBezTo>
                <a:cubicBezTo>
                  <a:pt x="1058094" y="62350"/>
                  <a:pt x="904206" y="-25208"/>
                  <a:pt x="677570" y="13716"/>
                </a:cubicBezTo>
                <a:cubicBezTo>
                  <a:pt x="485746" y="10141"/>
                  <a:pt x="195925" y="28433"/>
                  <a:pt x="0" y="13716"/>
                </a:cubicBezTo>
                <a:cubicBezTo>
                  <a:pt x="406" y="10107"/>
                  <a:pt x="891" y="450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0060" y="2154674"/>
            <a:ext cx="3182691" cy="2490501"/>
          </a:xfrm>
        </p:spPr>
        <p:txBody>
          <a:bodyPr>
            <a:normAutofit/>
          </a:bodyPr>
          <a:lstStyle/>
          <a:p>
            <a:pPr marL="0" lvl="0" indent="0">
              <a:buNone/>
            </a:pPr>
            <a:r>
              <a:rPr lang="en-US" sz="1700" dirty="0">
                <a:latin typeface="Courier"/>
              </a:rPr>
              <a:t>
</a:t>
            </a:r>
            <a:endParaRPr lang="en-US" sz="1700" dirty="0"/>
          </a:p>
        </p:txBody>
      </p:sp>
      <p:sp>
        <p:nvSpPr>
          <p:cNvPr id="6" name="TextBox 5">
            <a:extLst>
              <a:ext uri="{FF2B5EF4-FFF2-40B4-BE49-F238E27FC236}">
                <a16:creationId xmlns:a16="http://schemas.microsoft.com/office/drawing/2014/main" id="{3A51D0ED-AFB0-52FD-78EE-13DD5B63BD72}"/>
              </a:ext>
            </a:extLst>
          </p:cNvPr>
          <p:cNvSpPr txBox="1"/>
          <p:nvPr/>
        </p:nvSpPr>
        <p:spPr>
          <a:xfrm>
            <a:off x="188843" y="2484782"/>
            <a:ext cx="3794933" cy="2462213"/>
          </a:xfrm>
          <a:prstGeom prst="rect">
            <a:avLst/>
          </a:prstGeom>
          <a:noFill/>
        </p:spPr>
        <p:txBody>
          <a:bodyPr wrap="square" rtlCol="0">
            <a:spAutoFit/>
          </a:bodyPr>
          <a:lstStyle/>
          <a:p>
            <a:r>
              <a:rPr lang="en-US" sz="1400" b="1" dirty="0"/>
              <a:t>What is the most common duration of stay in the city that has the most orders on Black Friday?</a:t>
            </a:r>
          </a:p>
          <a:p>
            <a:r>
              <a:rPr lang="en-US" sz="1400" dirty="0"/>
              <a:t>The most common duration of stay in the current city is "1 year", with 193,821 orders. The other duration of stay in descending order based on the number of orders are:</a:t>
            </a:r>
          </a:p>
          <a:p>
            <a:pPr marL="285750" indent="-285750">
              <a:buFont typeface="Arial" panose="020B0604020202020204" pitchFamily="34" charset="0"/>
              <a:buChar char="•"/>
            </a:pPr>
            <a:r>
              <a:rPr lang="en-US" sz="1400" dirty="0"/>
              <a:t>"2 years": 101,838 orders</a:t>
            </a:r>
          </a:p>
          <a:p>
            <a:pPr marL="285750" indent="-285750">
              <a:buFont typeface="Arial" panose="020B0604020202020204" pitchFamily="34" charset="0"/>
              <a:buChar char="•"/>
            </a:pPr>
            <a:r>
              <a:rPr lang="en-US" sz="1400" dirty="0"/>
              <a:t>"3 years": 95,285 orders</a:t>
            </a:r>
          </a:p>
          <a:p>
            <a:pPr marL="285750" indent="-285750">
              <a:buFont typeface="Arial" panose="020B0604020202020204" pitchFamily="34" charset="0"/>
              <a:buChar char="•"/>
            </a:pPr>
            <a:r>
              <a:rPr lang="en-US" sz="1400" dirty="0"/>
              <a:t>"4+ years": 84,726 orders</a:t>
            </a:r>
          </a:p>
          <a:p>
            <a:pPr marL="285750" indent="-285750">
              <a:buFont typeface="Arial" panose="020B0604020202020204" pitchFamily="34" charset="0"/>
              <a:buChar char="•"/>
            </a:pPr>
            <a:r>
              <a:rPr lang="en-US" sz="1400" dirty="0"/>
              <a:t>"0 years": 74,398 orders</a:t>
            </a:r>
          </a:p>
          <a:p>
            <a:endParaRPr lang="en-US" sz="1400" dirty="0"/>
          </a:p>
        </p:txBody>
      </p:sp>
      <p:pic>
        <p:nvPicPr>
          <p:cNvPr id="5" name="Picture 4">
            <a:extLst>
              <a:ext uri="{FF2B5EF4-FFF2-40B4-BE49-F238E27FC236}">
                <a16:creationId xmlns:a16="http://schemas.microsoft.com/office/drawing/2014/main" id="{B6C75405-0D1B-A33E-6137-107B3CEF566C}"/>
              </a:ext>
            </a:extLst>
          </p:cNvPr>
          <p:cNvPicPr>
            <a:picLocks noChangeAspect="1"/>
          </p:cNvPicPr>
          <p:nvPr/>
        </p:nvPicPr>
        <p:blipFill>
          <a:blip r:embed="rId3"/>
          <a:stretch>
            <a:fillRect/>
          </a:stretch>
        </p:blipFill>
        <p:spPr>
          <a:xfrm>
            <a:off x="3983776" y="1837766"/>
            <a:ext cx="5037257" cy="3109229"/>
          </a:xfrm>
          <a:prstGeom prst="rect">
            <a:avLst/>
          </a:prstGeom>
        </p:spPr>
      </p:pic>
    </p:spTree>
    <p:extLst>
      <p:ext uri="{BB962C8B-B14F-4D97-AF65-F5344CB8AC3E}">
        <p14:creationId xmlns:p14="http://schemas.microsoft.com/office/powerpoint/2010/main" val="298324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244026"/>
            <a:ext cx="3276451" cy="1467631"/>
          </a:xfrm>
        </p:spPr>
        <p:txBody>
          <a:bodyPr anchor="b">
            <a:normAutofit/>
          </a:bodyPr>
          <a:lstStyle/>
          <a:p>
            <a:pPr lvl="0" algn="l"/>
            <a:r>
              <a:rPr lang="en-US" sz="4100" b="1" dirty="0"/>
              <a:t>Hypothesis test</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 name="connsiteX0" fmla="*/ 0 w 2606040"/>
              <a:gd name="connsiteY0" fmla="*/ 0 h 13716"/>
              <a:gd name="connsiteX1" fmla="*/ 599389 w 2606040"/>
              <a:gd name="connsiteY1" fmla="*/ 0 h 13716"/>
              <a:gd name="connsiteX2" fmla="*/ 1303020 w 2606040"/>
              <a:gd name="connsiteY2" fmla="*/ 0 h 13716"/>
              <a:gd name="connsiteX3" fmla="*/ 1876349 w 2606040"/>
              <a:gd name="connsiteY3" fmla="*/ 0 h 13716"/>
              <a:gd name="connsiteX4" fmla="*/ 2606040 w 2606040"/>
              <a:gd name="connsiteY4" fmla="*/ 0 h 13716"/>
              <a:gd name="connsiteX5" fmla="*/ 2606040 w 2606040"/>
              <a:gd name="connsiteY5" fmla="*/ 13716 h 13716"/>
              <a:gd name="connsiteX6" fmla="*/ 1980590 w 2606040"/>
              <a:gd name="connsiteY6" fmla="*/ 13716 h 13716"/>
              <a:gd name="connsiteX7" fmla="*/ 1276960 w 2606040"/>
              <a:gd name="connsiteY7" fmla="*/ 13716 h 13716"/>
              <a:gd name="connsiteX8" fmla="*/ 65151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5838" y="5689"/>
                  <a:pt x="2605775" y="8075"/>
                  <a:pt x="2606040" y="13716"/>
                </a:cubicBezTo>
                <a:cubicBezTo>
                  <a:pt x="2260204" y="24770"/>
                  <a:pt x="2175708" y="1042"/>
                  <a:pt x="1902409" y="13716"/>
                </a:cubicBezTo>
                <a:cubicBezTo>
                  <a:pt x="1638502" y="36492"/>
                  <a:pt x="1460923" y="-20841"/>
                  <a:pt x="1276960" y="13716"/>
                </a:cubicBezTo>
                <a:cubicBezTo>
                  <a:pt x="1057717" y="9789"/>
                  <a:pt x="867956" y="-2252"/>
                  <a:pt x="677570" y="13716"/>
                </a:cubicBezTo>
                <a:cubicBezTo>
                  <a:pt x="457951" y="28801"/>
                  <a:pt x="189752" y="50816"/>
                  <a:pt x="0" y="13716"/>
                </a:cubicBezTo>
                <a:cubicBezTo>
                  <a:pt x="468" y="10483"/>
                  <a:pt x="836" y="5117"/>
                  <a:pt x="0" y="0"/>
                </a:cubicBezTo>
                <a:close/>
              </a:path>
              <a:path w="2606040" h="13716"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7080" y="4836"/>
                  <a:pt x="2606317" y="7740"/>
                  <a:pt x="2606040" y="13716"/>
                </a:cubicBezTo>
                <a:cubicBezTo>
                  <a:pt x="2347059" y="-1948"/>
                  <a:pt x="2192004" y="4234"/>
                  <a:pt x="1980590" y="13716"/>
                </a:cubicBezTo>
                <a:cubicBezTo>
                  <a:pt x="1783984" y="-14317"/>
                  <a:pt x="1487673" y="41336"/>
                  <a:pt x="1276960" y="13716"/>
                </a:cubicBezTo>
                <a:cubicBezTo>
                  <a:pt x="1087111" y="-41823"/>
                  <a:pt x="879204" y="42195"/>
                  <a:pt x="651510" y="13716"/>
                </a:cubicBezTo>
                <a:cubicBezTo>
                  <a:pt x="430798" y="-32336"/>
                  <a:pt x="132889" y="-38039"/>
                  <a:pt x="0" y="13716"/>
                </a:cubicBezTo>
                <a:cubicBezTo>
                  <a:pt x="1109" y="8984"/>
                  <a:pt x="330" y="5748"/>
                  <a:pt x="0" y="0"/>
                </a:cubicBezTo>
                <a:close/>
              </a:path>
              <a:path w="2606040" h="13716"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5859" y="5467"/>
                  <a:pt x="2605677" y="7416"/>
                  <a:pt x="2606040" y="13716"/>
                </a:cubicBezTo>
                <a:cubicBezTo>
                  <a:pt x="2234648" y="22404"/>
                  <a:pt x="2180202" y="-14933"/>
                  <a:pt x="1902409" y="13716"/>
                </a:cubicBezTo>
                <a:cubicBezTo>
                  <a:pt x="1635562" y="42622"/>
                  <a:pt x="1477339" y="222"/>
                  <a:pt x="1276960" y="13716"/>
                </a:cubicBezTo>
                <a:cubicBezTo>
                  <a:pt x="1058094" y="62350"/>
                  <a:pt x="904206" y="-25208"/>
                  <a:pt x="677570" y="13716"/>
                </a:cubicBezTo>
                <a:cubicBezTo>
                  <a:pt x="485746" y="10141"/>
                  <a:pt x="195925" y="28433"/>
                  <a:pt x="0" y="13716"/>
                </a:cubicBezTo>
                <a:cubicBezTo>
                  <a:pt x="406" y="10107"/>
                  <a:pt x="891" y="450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0060" y="2154674"/>
            <a:ext cx="3182691" cy="2490501"/>
          </a:xfrm>
        </p:spPr>
        <p:txBody>
          <a:bodyPr>
            <a:normAutofit/>
          </a:bodyPr>
          <a:lstStyle/>
          <a:p>
            <a:pPr marL="0" lvl="0" indent="0">
              <a:buNone/>
            </a:pPr>
            <a:r>
              <a:rPr lang="en-US" sz="1700">
                <a:latin typeface="Courier"/>
              </a:rPr>
              <a:t>
</a:t>
            </a:r>
            <a:endParaRPr lang="en-US" sz="1700" dirty="0"/>
          </a:p>
        </p:txBody>
      </p:sp>
      <p:sp>
        <p:nvSpPr>
          <p:cNvPr id="6" name="TextBox 5">
            <a:extLst>
              <a:ext uri="{FF2B5EF4-FFF2-40B4-BE49-F238E27FC236}">
                <a16:creationId xmlns:a16="http://schemas.microsoft.com/office/drawing/2014/main" id="{3A51D0ED-AFB0-52FD-78EE-13DD5B63BD72}"/>
              </a:ext>
            </a:extLst>
          </p:cNvPr>
          <p:cNvSpPr txBox="1"/>
          <p:nvPr/>
        </p:nvSpPr>
        <p:spPr>
          <a:xfrm>
            <a:off x="188843" y="2154674"/>
            <a:ext cx="8555662" cy="3108543"/>
          </a:xfrm>
          <a:prstGeom prst="rect">
            <a:avLst/>
          </a:prstGeom>
          <a:noFill/>
        </p:spPr>
        <p:txBody>
          <a:bodyPr wrap="square" rtlCol="0">
            <a:spAutoFit/>
          </a:bodyPr>
          <a:lstStyle/>
          <a:p>
            <a:r>
              <a:rPr lang="en-US" sz="1400" b="1" dirty="0"/>
              <a:t>Is the mean purchase amount statistically significantly different between the Gender Groups?</a:t>
            </a:r>
          </a:p>
          <a:p>
            <a:r>
              <a:rPr lang="en-US" sz="1400" dirty="0"/>
              <a:t>We can use a two-sample t-test to test this hypothesis, where we compare the mean purchase amount between the male and female groups.</a:t>
            </a:r>
          </a:p>
          <a:p>
            <a:pPr marL="285750" indent="-285750">
              <a:buFont typeface="Arial" panose="020B0604020202020204" pitchFamily="34" charset="0"/>
              <a:buChar char="•"/>
            </a:pPr>
            <a:r>
              <a:rPr lang="en-US" sz="1400" dirty="0"/>
              <a:t>Null hypothesis (H0): The mean purchase amount is the same between gender groups.</a:t>
            </a:r>
          </a:p>
          <a:p>
            <a:pPr marL="285750" indent="-285750">
              <a:buFont typeface="Arial" panose="020B0604020202020204" pitchFamily="34" charset="0"/>
              <a:buChar char="•"/>
            </a:pPr>
            <a:r>
              <a:rPr lang="en-US" sz="1400" dirty="0"/>
              <a:t>Alternative hypothesis (HA): The mean purchase amount is different between gender groups.</a:t>
            </a:r>
          </a:p>
          <a:p>
            <a:endParaRPr lang="en-US" sz="1400" dirty="0"/>
          </a:p>
          <a:p>
            <a:r>
              <a:rPr lang="en-US" sz="1400" dirty="0"/>
              <a:t>The t-value is -46.358 and the degrees of freedom is 245163, which indicates that there is a significant difference between the mean purchase amount of the male and female groups.</a:t>
            </a:r>
          </a:p>
          <a:p>
            <a:endParaRPr lang="en-US" sz="1400" dirty="0"/>
          </a:p>
          <a:p>
            <a:r>
              <a:rPr lang="en-US" sz="1400" dirty="0"/>
              <a:t>The p-value is less than 2.2e-16, which is much smaller than the significance level of 0.05. Therefore, we can reject the null hypothesis and conclude that the mean purchase amount is significantly different between the male and female groups.</a:t>
            </a:r>
          </a:p>
          <a:p>
            <a:endParaRPr lang="en-US" sz="1400" dirty="0"/>
          </a:p>
          <a:p>
            <a:endParaRPr lang="en-US" sz="1400" dirty="0"/>
          </a:p>
        </p:txBody>
      </p:sp>
    </p:spTree>
    <p:extLst>
      <p:ext uri="{BB962C8B-B14F-4D97-AF65-F5344CB8AC3E}">
        <p14:creationId xmlns:p14="http://schemas.microsoft.com/office/powerpoint/2010/main" val="523602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244026"/>
            <a:ext cx="3276451" cy="1467631"/>
          </a:xfrm>
        </p:spPr>
        <p:txBody>
          <a:bodyPr anchor="b">
            <a:normAutofit/>
          </a:bodyPr>
          <a:lstStyle/>
          <a:p>
            <a:pPr lvl="0" algn="l"/>
            <a:r>
              <a:rPr lang="en-US" sz="4100" b="1" dirty="0"/>
              <a:t>Hypothesis test</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 name="connsiteX0" fmla="*/ 0 w 2606040"/>
              <a:gd name="connsiteY0" fmla="*/ 0 h 13716"/>
              <a:gd name="connsiteX1" fmla="*/ 599389 w 2606040"/>
              <a:gd name="connsiteY1" fmla="*/ 0 h 13716"/>
              <a:gd name="connsiteX2" fmla="*/ 1303020 w 2606040"/>
              <a:gd name="connsiteY2" fmla="*/ 0 h 13716"/>
              <a:gd name="connsiteX3" fmla="*/ 1876349 w 2606040"/>
              <a:gd name="connsiteY3" fmla="*/ 0 h 13716"/>
              <a:gd name="connsiteX4" fmla="*/ 2606040 w 2606040"/>
              <a:gd name="connsiteY4" fmla="*/ 0 h 13716"/>
              <a:gd name="connsiteX5" fmla="*/ 2606040 w 2606040"/>
              <a:gd name="connsiteY5" fmla="*/ 13716 h 13716"/>
              <a:gd name="connsiteX6" fmla="*/ 1980590 w 2606040"/>
              <a:gd name="connsiteY6" fmla="*/ 13716 h 13716"/>
              <a:gd name="connsiteX7" fmla="*/ 1276960 w 2606040"/>
              <a:gd name="connsiteY7" fmla="*/ 13716 h 13716"/>
              <a:gd name="connsiteX8" fmla="*/ 65151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5838" y="5689"/>
                  <a:pt x="2605775" y="8075"/>
                  <a:pt x="2606040" y="13716"/>
                </a:cubicBezTo>
                <a:cubicBezTo>
                  <a:pt x="2260204" y="24770"/>
                  <a:pt x="2175708" y="1042"/>
                  <a:pt x="1902409" y="13716"/>
                </a:cubicBezTo>
                <a:cubicBezTo>
                  <a:pt x="1638502" y="36492"/>
                  <a:pt x="1460923" y="-20841"/>
                  <a:pt x="1276960" y="13716"/>
                </a:cubicBezTo>
                <a:cubicBezTo>
                  <a:pt x="1057717" y="9789"/>
                  <a:pt x="867956" y="-2252"/>
                  <a:pt x="677570" y="13716"/>
                </a:cubicBezTo>
                <a:cubicBezTo>
                  <a:pt x="457951" y="28801"/>
                  <a:pt x="189752" y="50816"/>
                  <a:pt x="0" y="13716"/>
                </a:cubicBezTo>
                <a:cubicBezTo>
                  <a:pt x="468" y="10483"/>
                  <a:pt x="836" y="5117"/>
                  <a:pt x="0" y="0"/>
                </a:cubicBezTo>
                <a:close/>
              </a:path>
              <a:path w="2606040" h="13716"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7080" y="4836"/>
                  <a:pt x="2606317" y="7740"/>
                  <a:pt x="2606040" y="13716"/>
                </a:cubicBezTo>
                <a:cubicBezTo>
                  <a:pt x="2347059" y="-1948"/>
                  <a:pt x="2192004" y="4234"/>
                  <a:pt x="1980590" y="13716"/>
                </a:cubicBezTo>
                <a:cubicBezTo>
                  <a:pt x="1783984" y="-14317"/>
                  <a:pt x="1487673" y="41336"/>
                  <a:pt x="1276960" y="13716"/>
                </a:cubicBezTo>
                <a:cubicBezTo>
                  <a:pt x="1087111" y="-41823"/>
                  <a:pt x="879204" y="42195"/>
                  <a:pt x="651510" y="13716"/>
                </a:cubicBezTo>
                <a:cubicBezTo>
                  <a:pt x="430798" y="-32336"/>
                  <a:pt x="132889" y="-38039"/>
                  <a:pt x="0" y="13716"/>
                </a:cubicBezTo>
                <a:cubicBezTo>
                  <a:pt x="1109" y="8984"/>
                  <a:pt x="330" y="5748"/>
                  <a:pt x="0" y="0"/>
                </a:cubicBezTo>
                <a:close/>
              </a:path>
              <a:path w="2606040" h="13716"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5859" y="5467"/>
                  <a:pt x="2605677" y="7416"/>
                  <a:pt x="2606040" y="13716"/>
                </a:cubicBezTo>
                <a:cubicBezTo>
                  <a:pt x="2234648" y="22404"/>
                  <a:pt x="2180202" y="-14933"/>
                  <a:pt x="1902409" y="13716"/>
                </a:cubicBezTo>
                <a:cubicBezTo>
                  <a:pt x="1635562" y="42622"/>
                  <a:pt x="1477339" y="222"/>
                  <a:pt x="1276960" y="13716"/>
                </a:cubicBezTo>
                <a:cubicBezTo>
                  <a:pt x="1058094" y="62350"/>
                  <a:pt x="904206" y="-25208"/>
                  <a:pt x="677570" y="13716"/>
                </a:cubicBezTo>
                <a:cubicBezTo>
                  <a:pt x="485746" y="10141"/>
                  <a:pt x="195925" y="28433"/>
                  <a:pt x="0" y="13716"/>
                </a:cubicBezTo>
                <a:cubicBezTo>
                  <a:pt x="406" y="10107"/>
                  <a:pt x="891" y="450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0060" y="2154674"/>
            <a:ext cx="3182691" cy="2490501"/>
          </a:xfrm>
        </p:spPr>
        <p:txBody>
          <a:bodyPr>
            <a:normAutofit/>
          </a:bodyPr>
          <a:lstStyle/>
          <a:p>
            <a:pPr marL="0" lvl="0" indent="0">
              <a:buNone/>
            </a:pPr>
            <a:r>
              <a:rPr lang="en-US" sz="1700">
                <a:latin typeface="Courier"/>
              </a:rPr>
              <a:t>
</a:t>
            </a:r>
            <a:endParaRPr lang="en-US" sz="1700" dirty="0"/>
          </a:p>
        </p:txBody>
      </p:sp>
      <p:sp>
        <p:nvSpPr>
          <p:cNvPr id="6" name="TextBox 5">
            <a:extLst>
              <a:ext uri="{FF2B5EF4-FFF2-40B4-BE49-F238E27FC236}">
                <a16:creationId xmlns:a16="http://schemas.microsoft.com/office/drawing/2014/main" id="{3A51D0ED-AFB0-52FD-78EE-13DD5B63BD72}"/>
              </a:ext>
            </a:extLst>
          </p:cNvPr>
          <p:cNvSpPr txBox="1"/>
          <p:nvPr/>
        </p:nvSpPr>
        <p:spPr>
          <a:xfrm>
            <a:off x="188843" y="2154674"/>
            <a:ext cx="8555662" cy="2677656"/>
          </a:xfrm>
          <a:prstGeom prst="rect">
            <a:avLst/>
          </a:prstGeom>
          <a:noFill/>
        </p:spPr>
        <p:txBody>
          <a:bodyPr wrap="square" rtlCol="0">
            <a:spAutoFit/>
          </a:bodyPr>
          <a:lstStyle/>
          <a:p>
            <a:r>
              <a:rPr lang="en-US" sz="1400" b="1" dirty="0"/>
              <a:t>Is the mean purchase amount statistically significantly different between the Age Groups?</a:t>
            </a:r>
          </a:p>
          <a:p>
            <a:r>
              <a:rPr lang="en-US" sz="1400" dirty="0"/>
              <a:t>We can use an analysis of variance (ANOVA) test to compare the mean purchase amount between the different age groups.</a:t>
            </a:r>
          </a:p>
          <a:p>
            <a:pPr marL="285750" indent="-285750">
              <a:buFont typeface="Arial" panose="020B0604020202020204" pitchFamily="34" charset="0"/>
              <a:buChar char="•"/>
            </a:pPr>
            <a:r>
              <a:rPr lang="en-US" sz="1400" dirty="0"/>
              <a:t>Null hypothesis (H0): The mean purchase amount is the same between age groups.</a:t>
            </a:r>
          </a:p>
          <a:p>
            <a:pPr marL="285750" indent="-285750">
              <a:buFont typeface="Arial" panose="020B0604020202020204" pitchFamily="34" charset="0"/>
              <a:buChar char="•"/>
            </a:pPr>
            <a:r>
              <a:rPr lang="en-US" sz="1400" dirty="0"/>
              <a:t>Alternative hypothesis (HA): The mean purchase amount is different between age groups.</a:t>
            </a:r>
          </a:p>
          <a:p>
            <a:endParaRPr lang="en-US" sz="1400" dirty="0"/>
          </a:p>
          <a:p>
            <a:r>
              <a:rPr lang="en-US" sz="1400" dirty="0"/>
              <a:t>The F-statistic is 40.58, which indicates that there is a significant difference in the mean purchase amount between the age groups.</a:t>
            </a:r>
          </a:p>
          <a:p>
            <a:endParaRPr lang="en-US" sz="1400" dirty="0"/>
          </a:p>
          <a:p>
            <a:r>
              <a:rPr lang="en-US" sz="1400" dirty="0"/>
              <a:t>The p-value is less than 2e-16, which is much smaller than the significance level of 0.05. Therefore, we can reject the null hypothesis and conclude that the mean purchase amount is significantly different between the age groups.</a:t>
            </a:r>
          </a:p>
          <a:p>
            <a:endParaRPr lang="en-US" sz="1400" dirty="0"/>
          </a:p>
        </p:txBody>
      </p:sp>
    </p:spTree>
    <p:extLst>
      <p:ext uri="{BB962C8B-B14F-4D97-AF65-F5344CB8AC3E}">
        <p14:creationId xmlns:p14="http://schemas.microsoft.com/office/powerpoint/2010/main" val="124606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0329" y="271901"/>
            <a:ext cx="3276451" cy="1467631"/>
          </a:xfrm>
        </p:spPr>
        <p:txBody>
          <a:bodyPr anchor="b">
            <a:normAutofit/>
          </a:bodyPr>
          <a:lstStyle/>
          <a:p>
            <a:pPr lvl="0" algn="l"/>
            <a:r>
              <a:rPr lang="en-US" sz="4100" dirty="0"/>
              <a:t> 	</a:t>
            </a:r>
            <a:r>
              <a:rPr lang="en-US" sz="4100" b="1" dirty="0"/>
              <a:t>Discussion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 name="connsiteX0" fmla="*/ 0 w 2606040"/>
              <a:gd name="connsiteY0" fmla="*/ 0 h 13716"/>
              <a:gd name="connsiteX1" fmla="*/ 599389 w 2606040"/>
              <a:gd name="connsiteY1" fmla="*/ 0 h 13716"/>
              <a:gd name="connsiteX2" fmla="*/ 1303020 w 2606040"/>
              <a:gd name="connsiteY2" fmla="*/ 0 h 13716"/>
              <a:gd name="connsiteX3" fmla="*/ 1876349 w 2606040"/>
              <a:gd name="connsiteY3" fmla="*/ 0 h 13716"/>
              <a:gd name="connsiteX4" fmla="*/ 2606040 w 2606040"/>
              <a:gd name="connsiteY4" fmla="*/ 0 h 13716"/>
              <a:gd name="connsiteX5" fmla="*/ 2606040 w 2606040"/>
              <a:gd name="connsiteY5" fmla="*/ 13716 h 13716"/>
              <a:gd name="connsiteX6" fmla="*/ 1980590 w 2606040"/>
              <a:gd name="connsiteY6" fmla="*/ 13716 h 13716"/>
              <a:gd name="connsiteX7" fmla="*/ 1276960 w 2606040"/>
              <a:gd name="connsiteY7" fmla="*/ 13716 h 13716"/>
              <a:gd name="connsiteX8" fmla="*/ 65151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5838" y="5689"/>
                  <a:pt x="2605775" y="8075"/>
                  <a:pt x="2606040" y="13716"/>
                </a:cubicBezTo>
                <a:cubicBezTo>
                  <a:pt x="2260204" y="24770"/>
                  <a:pt x="2175708" y="1042"/>
                  <a:pt x="1902409" y="13716"/>
                </a:cubicBezTo>
                <a:cubicBezTo>
                  <a:pt x="1638502" y="36492"/>
                  <a:pt x="1460923" y="-20841"/>
                  <a:pt x="1276960" y="13716"/>
                </a:cubicBezTo>
                <a:cubicBezTo>
                  <a:pt x="1057717" y="9789"/>
                  <a:pt x="867956" y="-2252"/>
                  <a:pt x="677570" y="13716"/>
                </a:cubicBezTo>
                <a:cubicBezTo>
                  <a:pt x="457951" y="28801"/>
                  <a:pt x="189752" y="50816"/>
                  <a:pt x="0" y="13716"/>
                </a:cubicBezTo>
                <a:cubicBezTo>
                  <a:pt x="468" y="10483"/>
                  <a:pt x="836" y="5117"/>
                  <a:pt x="0" y="0"/>
                </a:cubicBezTo>
                <a:close/>
              </a:path>
              <a:path w="2606040" h="13716"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7080" y="4836"/>
                  <a:pt x="2606317" y="7740"/>
                  <a:pt x="2606040" y="13716"/>
                </a:cubicBezTo>
                <a:cubicBezTo>
                  <a:pt x="2347059" y="-1948"/>
                  <a:pt x="2192004" y="4234"/>
                  <a:pt x="1980590" y="13716"/>
                </a:cubicBezTo>
                <a:cubicBezTo>
                  <a:pt x="1783984" y="-14317"/>
                  <a:pt x="1487673" y="41336"/>
                  <a:pt x="1276960" y="13716"/>
                </a:cubicBezTo>
                <a:cubicBezTo>
                  <a:pt x="1087111" y="-41823"/>
                  <a:pt x="879204" y="42195"/>
                  <a:pt x="651510" y="13716"/>
                </a:cubicBezTo>
                <a:cubicBezTo>
                  <a:pt x="430798" y="-32336"/>
                  <a:pt x="132889" y="-38039"/>
                  <a:pt x="0" y="13716"/>
                </a:cubicBezTo>
                <a:cubicBezTo>
                  <a:pt x="1109" y="8984"/>
                  <a:pt x="330" y="5748"/>
                  <a:pt x="0" y="0"/>
                </a:cubicBezTo>
                <a:close/>
              </a:path>
              <a:path w="2606040" h="13716"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5859" y="5467"/>
                  <a:pt x="2605677" y="7416"/>
                  <a:pt x="2606040" y="13716"/>
                </a:cubicBezTo>
                <a:cubicBezTo>
                  <a:pt x="2234648" y="22404"/>
                  <a:pt x="2180202" y="-14933"/>
                  <a:pt x="1902409" y="13716"/>
                </a:cubicBezTo>
                <a:cubicBezTo>
                  <a:pt x="1635562" y="42622"/>
                  <a:pt x="1477339" y="222"/>
                  <a:pt x="1276960" y="13716"/>
                </a:cubicBezTo>
                <a:cubicBezTo>
                  <a:pt x="1058094" y="62350"/>
                  <a:pt x="904206" y="-25208"/>
                  <a:pt x="677570" y="13716"/>
                </a:cubicBezTo>
                <a:cubicBezTo>
                  <a:pt x="485746" y="10141"/>
                  <a:pt x="195925" y="28433"/>
                  <a:pt x="0" y="13716"/>
                </a:cubicBezTo>
                <a:cubicBezTo>
                  <a:pt x="406" y="10107"/>
                  <a:pt x="891" y="450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0060" y="2154674"/>
            <a:ext cx="3182691" cy="2490501"/>
          </a:xfrm>
        </p:spPr>
        <p:txBody>
          <a:bodyPr>
            <a:normAutofit/>
          </a:bodyPr>
          <a:lstStyle/>
          <a:p>
            <a:pPr marL="0" lvl="0" indent="0">
              <a:buNone/>
            </a:pPr>
            <a:r>
              <a:rPr lang="en-US" sz="1700">
                <a:latin typeface="Courier"/>
              </a:rPr>
              <a:t>
</a:t>
            </a:r>
            <a:endParaRPr lang="en-US" sz="1700" dirty="0"/>
          </a:p>
        </p:txBody>
      </p:sp>
      <p:sp>
        <p:nvSpPr>
          <p:cNvPr id="6" name="TextBox 5">
            <a:extLst>
              <a:ext uri="{FF2B5EF4-FFF2-40B4-BE49-F238E27FC236}">
                <a16:creationId xmlns:a16="http://schemas.microsoft.com/office/drawing/2014/main" id="{3A51D0ED-AFB0-52FD-78EE-13DD5B63BD72}"/>
              </a:ext>
            </a:extLst>
          </p:cNvPr>
          <p:cNvSpPr txBox="1"/>
          <p:nvPr/>
        </p:nvSpPr>
        <p:spPr>
          <a:xfrm>
            <a:off x="188843" y="2154674"/>
            <a:ext cx="8555662" cy="2677656"/>
          </a:xfrm>
          <a:prstGeom prst="rect">
            <a:avLst/>
          </a:prstGeom>
          <a:noFill/>
        </p:spPr>
        <p:txBody>
          <a:bodyPr wrap="square" rtlCol="0">
            <a:spAutoFit/>
          </a:bodyPr>
          <a:lstStyle/>
          <a:p>
            <a:r>
              <a:rPr lang="en-US" sz="1400" b="1" dirty="0"/>
              <a:t> From all these analysis we conclude that:</a:t>
            </a:r>
          </a:p>
          <a:p>
            <a:pPr marL="285750" indent="-285750">
              <a:buFont typeface="Arial" panose="020B0604020202020204" pitchFamily="34" charset="0"/>
              <a:buChar char="•"/>
            </a:pPr>
            <a:r>
              <a:rPr lang="en-US" sz="1400" dirty="0"/>
              <a:t>All the features can be used to segment the customers, but the Age group and the Gender are more important.</a:t>
            </a:r>
          </a:p>
          <a:p>
            <a:pPr marL="285750" indent="-285750">
              <a:buFont typeface="Arial" panose="020B0604020202020204" pitchFamily="34" charset="0"/>
              <a:buChar char="•"/>
            </a:pPr>
            <a:r>
              <a:rPr lang="en-US" sz="1400" dirty="0"/>
              <a:t>All the features are very impotent and have more informative insights:</a:t>
            </a:r>
          </a:p>
          <a:p>
            <a:pPr marL="742950" lvl="1" indent="-285750">
              <a:buFont typeface="Arial" panose="020B0604020202020204" pitchFamily="34" charset="0"/>
              <a:buChar char="•"/>
            </a:pPr>
            <a:r>
              <a:rPr lang="en-US" sz="1400" dirty="0"/>
              <a:t>The Gender group is very informative features. (Male is more effective than the female).</a:t>
            </a:r>
          </a:p>
          <a:p>
            <a:pPr marL="742950" lvl="1" indent="-285750">
              <a:buFont typeface="Arial" panose="020B0604020202020204" pitchFamily="34" charset="0"/>
              <a:buChar char="•"/>
            </a:pPr>
            <a:r>
              <a:rPr lang="en-US" sz="1400" dirty="0"/>
              <a:t>The Age Group is important (26-35) group is more active than others.</a:t>
            </a:r>
          </a:p>
          <a:p>
            <a:pPr marL="742950" lvl="1" indent="-285750">
              <a:buFont typeface="Arial" panose="020B0604020202020204" pitchFamily="34" charset="0"/>
              <a:buChar char="•"/>
            </a:pPr>
            <a:r>
              <a:rPr lang="en-US" sz="1400" dirty="0"/>
              <a:t>The city B is more effective than city A and city C.</a:t>
            </a:r>
          </a:p>
          <a:p>
            <a:pPr marL="742950" lvl="1" indent="-285750">
              <a:buFont typeface="Arial" panose="020B0604020202020204" pitchFamily="34" charset="0"/>
              <a:buChar char="•"/>
            </a:pPr>
            <a:r>
              <a:rPr lang="en-US" sz="1400" dirty="0"/>
              <a:t>The occupation factor doesn’t affect more in the purchase value.</a:t>
            </a:r>
          </a:p>
          <a:p>
            <a:pPr marL="742950" lvl="1" indent="-285750">
              <a:buFont typeface="Arial" panose="020B0604020202020204" pitchFamily="34" charset="0"/>
              <a:buChar char="•"/>
            </a:pPr>
            <a:r>
              <a:rPr lang="en-US" sz="1400" dirty="0"/>
              <a:t>The Single customers are very active than the married customers.</a:t>
            </a:r>
          </a:p>
          <a:p>
            <a:pPr marL="742950" lvl="1" indent="-285750">
              <a:buFont typeface="Arial" panose="020B0604020202020204" pitchFamily="34" charset="0"/>
              <a:buChar char="•"/>
            </a:pPr>
            <a:r>
              <a:rPr lang="en-US" sz="1400" dirty="0"/>
              <a:t>The one-year duration in the city factor is more effective than other duration.</a:t>
            </a:r>
          </a:p>
          <a:p>
            <a:pPr marL="285750" indent="-285750">
              <a:buFont typeface="Arial" panose="020B0604020202020204" pitchFamily="34" charset="0"/>
              <a:buChar char="•"/>
            </a:pPr>
            <a:r>
              <a:rPr lang="en-US" sz="1400" dirty="0"/>
              <a:t>We answered all the question we want to discover and test the Gender and Age group statistically.</a:t>
            </a:r>
          </a:p>
          <a:p>
            <a:pPr marL="285750" indent="-285750">
              <a:buFont typeface="Arial" panose="020B0604020202020204" pitchFamily="34" charset="0"/>
              <a:buChar char="•"/>
            </a:pPr>
            <a:r>
              <a:rPr lang="en-US" sz="1400" dirty="0"/>
              <a:t>We suggests that we need further analysis for building linear regression model. We need more ANOVA test, T-test, and Correlation analysis.</a:t>
            </a:r>
          </a:p>
        </p:txBody>
      </p:sp>
    </p:spTree>
    <p:extLst>
      <p:ext uri="{BB962C8B-B14F-4D97-AF65-F5344CB8AC3E}">
        <p14:creationId xmlns:p14="http://schemas.microsoft.com/office/powerpoint/2010/main" val="642927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244026"/>
            <a:ext cx="3276451" cy="1467631"/>
          </a:xfrm>
        </p:spPr>
        <p:txBody>
          <a:bodyPr anchor="b">
            <a:normAutofit/>
          </a:bodyPr>
          <a:lstStyle/>
          <a:p>
            <a:pPr marL="0" lvl="0" indent="0" algn="l">
              <a:buNone/>
            </a:pPr>
            <a:r>
              <a:rPr lang="en-US" sz="4100" b="1" dirty="0"/>
              <a:t>References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 name="connsiteX0" fmla="*/ 0 w 2606040"/>
              <a:gd name="connsiteY0" fmla="*/ 0 h 13716"/>
              <a:gd name="connsiteX1" fmla="*/ 599389 w 2606040"/>
              <a:gd name="connsiteY1" fmla="*/ 0 h 13716"/>
              <a:gd name="connsiteX2" fmla="*/ 1303020 w 2606040"/>
              <a:gd name="connsiteY2" fmla="*/ 0 h 13716"/>
              <a:gd name="connsiteX3" fmla="*/ 1876349 w 2606040"/>
              <a:gd name="connsiteY3" fmla="*/ 0 h 13716"/>
              <a:gd name="connsiteX4" fmla="*/ 2606040 w 2606040"/>
              <a:gd name="connsiteY4" fmla="*/ 0 h 13716"/>
              <a:gd name="connsiteX5" fmla="*/ 2606040 w 2606040"/>
              <a:gd name="connsiteY5" fmla="*/ 13716 h 13716"/>
              <a:gd name="connsiteX6" fmla="*/ 1980590 w 2606040"/>
              <a:gd name="connsiteY6" fmla="*/ 13716 h 13716"/>
              <a:gd name="connsiteX7" fmla="*/ 1276960 w 2606040"/>
              <a:gd name="connsiteY7" fmla="*/ 13716 h 13716"/>
              <a:gd name="connsiteX8" fmla="*/ 65151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5838" y="5689"/>
                  <a:pt x="2605775" y="8075"/>
                  <a:pt x="2606040" y="13716"/>
                </a:cubicBezTo>
                <a:cubicBezTo>
                  <a:pt x="2260204" y="24770"/>
                  <a:pt x="2175708" y="1042"/>
                  <a:pt x="1902409" y="13716"/>
                </a:cubicBezTo>
                <a:cubicBezTo>
                  <a:pt x="1638502" y="36492"/>
                  <a:pt x="1460923" y="-20841"/>
                  <a:pt x="1276960" y="13716"/>
                </a:cubicBezTo>
                <a:cubicBezTo>
                  <a:pt x="1057717" y="9789"/>
                  <a:pt x="867956" y="-2252"/>
                  <a:pt x="677570" y="13716"/>
                </a:cubicBezTo>
                <a:cubicBezTo>
                  <a:pt x="457951" y="28801"/>
                  <a:pt x="189752" y="50816"/>
                  <a:pt x="0" y="13716"/>
                </a:cubicBezTo>
                <a:cubicBezTo>
                  <a:pt x="468" y="10483"/>
                  <a:pt x="836" y="5117"/>
                  <a:pt x="0" y="0"/>
                </a:cubicBezTo>
                <a:close/>
              </a:path>
              <a:path w="2606040" h="13716"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7080" y="4836"/>
                  <a:pt x="2606317" y="7740"/>
                  <a:pt x="2606040" y="13716"/>
                </a:cubicBezTo>
                <a:cubicBezTo>
                  <a:pt x="2347059" y="-1948"/>
                  <a:pt x="2192004" y="4234"/>
                  <a:pt x="1980590" y="13716"/>
                </a:cubicBezTo>
                <a:cubicBezTo>
                  <a:pt x="1783984" y="-14317"/>
                  <a:pt x="1487673" y="41336"/>
                  <a:pt x="1276960" y="13716"/>
                </a:cubicBezTo>
                <a:cubicBezTo>
                  <a:pt x="1087111" y="-41823"/>
                  <a:pt x="879204" y="42195"/>
                  <a:pt x="651510" y="13716"/>
                </a:cubicBezTo>
                <a:cubicBezTo>
                  <a:pt x="430798" y="-32336"/>
                  <a:pt x="132889" y="-38039"/>
                  <a:pt x="0" y="13716"/>
                </a:cubicBezTo>
                <a:cubicBezTo>
                  <a:pt x="1109" y="8984"/>
                  <a:pt x="330" y="5748"/>
                  <a:pt x="0" y="0"/>
                </a:cubicBezTo>
                <a:close/>
              </a:path>
              <a:path w="2606040" h="13716"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5859" y="5467"/>
                  <a:pt x="2605677" y="7416"/>
                  <a:pt x="2606040" y="13716"/>
                </a:cubicBezTo>
                <a:cubicBezTo>
                  <a:pt x="2234648" y="22404"/>
                  <a:pt x="2180202" y="-14933"/>
                  <a:pt x="1902409" y="13716"/>
                </a:cubicBezTo>
                <a:cubicBezTo>
                  <a:pt x="1635562" y="42622"/>
                  <a:pt x="1477339" y="222"/>
                  <a:pt x="1276960" y="13716"/>
                </a:cubicBezTo>
                <a:cubicBezTo>
                  <a:pt x="1058094" y="62350"/>
                  <a:pt x="904206" y="-25208"/>
                  <a:pt x="677570" y="13716"/>
                </a:cubicBezTo>
                <a:cubicBezTo>
                  <a:pt x="485746" y="10141"/>
                  <a:pt x="195925" y="28433"/>
                  <a:pt x="0" y="13716"/>
                </a:cubicBezTo>
                <a:cubicBezTo>
                  <a:pt x="406" y="10107"/>
                  <a:pt x="891" y="450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0060" y="2154674"/>
            <a:ext cx="3182691" cy="2490501"/>
          </a:xfrm>
        </p:spPr>
        <p:txBody>
          <a:bodyPr>
            <a:noAutofit/>
          </a:bodyPr>
          <a:lstStyle/>
          <a:p>
            <a:pPr lvl="0">
              <a:lnSpc>
                <a:spcPct val="90000"/>
              </a:lnSpc>
            </a:pPr>
            <a:r>
              <a:rPr lang="en-US" sz="1100" b="1" dirty="0"/>
              <a:t>Data Source:</a:t>
            </a:r>
            <a:r>
              <a:rPr lang="en-US" sz="1100" dirty="0"/>
              <a:t> </a:t>
            </a:r>
            <a:r>
              <a:rPr lang="en-US" sz="1100" b="1" dirty="0">
                <a:hlinkClick r:id="rId2"/>
              </a:rPr>
              <a:t>https://www.kaggle.com/datasets/rajeshrampure/black-friday-sale</a:t>
            </a:r>
          </a:p>
          <a:p>
            <a:pPr lvl="0">
              <a:lnSpc>
                <a:spcPct val="90000"/>
              </a:lnSpc>
            </a:pPr>
            <a:r>
              <a:rPr lang="en-US" sz="1100" dirty="0">
                <a:hlinkClick r:id="rId3"/>
              </a:rPr>
              <a:t>https://en.wikipedia.org/wiki/Black_Friday_(shopping)</a:t>
            </a:r>
          </a:p>
          <a:p>
            <a:pPr lvl="0">
              <a:lnSpc>
                <a:spcPct val="90000"/>
              </a:lnSpc>
            </a:pPr>
            <a:r>
              <a:rPr lang="en-US" sz="1100" dirty="0">
                <a:hlinkClick r:id="rId4"/>
              </a:rPr>
              <a:t>https://en.wikipedia.org/wiki/Black_Friday_%281869%29</a:t>
            </a:r>
          </a:p>
          <a:p>
            <a:pPr lvl="0">
              <a:lnSpc>
                <a:spcPct val="90000"/>
              </a:lnSpc>
            </a:pPr>
            <a:r>
              <a:rPr lang="en-US" sz="1100" dirty="0">
                <a:hlinkClick r:id="rId5"/>
              </a:rPr>
              <a:t>https://www.tibco.com/reference-center/what-is-analysis-of-variance-anova#:~:text=Analysis%20of%20Variance%20(ANOVA)%20is,the%20means%20of%20different%20groups.</a:t>
            </a:r>
          </a:p>
          <a:p>
            <a:pPr lvl="0">
              <a:lnSpc>
                <a:spcPct val="90000"/>
              </a:lnSpc>
            </a:pPr>
            <a:r>
              <a:rPr lang="en-US" sz="1100" dirty="0">
                <a:hlinkClick r:id="rId6"/>
              </a:rPr>
              <a:t>https://www.scribbr.com/statistics/t-test/#:~:text=A%20t%20test%20is%20a,are%20different%20from%20one%20another.</a:t>
            </a:r>
          </a:p>
        </p:txBody>
      </p:sp>
      <p:pic>
        <p:nvPicPr>
          <p:cNvPr id="5" name="Picture 4" descr="Abstract blurred public library with bookshelves">
            <a:extLst>
              <a:ext uri="{FF2B5EF4-FFF2-40B4-BE49-F238E27FC236}">
                <a16:creationId xmlns:a16="http://schemas.microsoft.com/office/drawing/2014/main" id="{A104D7FC-36A7-DC0B-BB64-B0C9EB06D5F4}"/>
              </a:ext>
            </a:extLst>
          </p:cNvPr>
          <p:cNvPicPr>
            <a:picLocks noChangeAspect="1"/>
          </p:cNvPicPr>
          <p:nvPr/>
        </p:nvPicPr>
        <p:blipFill rotWithShape="1">
          <a:blip r:embed="rId7"/>
          <a:srcRect l="5354" r="27694"/>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178904"/>
            <a:ext cx="8263890" cy="1075811"/>
          </a:xfrm>
        </p:spPr>
        <p:txBody>
          <a:bodyPr vert="horz" lIns="91440" tIns="45720" rIns="91440" bIns="45720" rtlCol="0" anchor="b">
            <a:normAutofit/>
          </a:bodyPr>
          <a:lstStyle/>
          <a:p>
            <a:pPr marL="0" lvl="0" indent="0" defTabSz="914400">
              <a:lnSpc>
                <a:spcPct val="90000"/>
              </a:lnSpc>
            </a:pPr>
            <a:r>
              <a:rPr lang="en-US" sz="4100" dirty="0"/>
              <a:t>Introduction</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 name="connsiteX0" fmla="*/ 0 w 8229600"/>
              <a:gd name="connsiteY0" fmla="*/ 0 h 13716"/>
              <a:gd name="connsiteX1" fmla="*/ 521208 w 8229600"/>
              <a:gd name="connsiteY1" fmla="*/ 0 h 13716"/>
              <a:gd name="connsiteX2" fmla="*/ 960120 w 8229600"/>
              <a:gd name="connsiteY2" fmla="*/ 0 h 13716"/>
              <a:gd name="connsiteX3" fmla="*/ 1481328 w 8229600"/>
              <a:gd name="connsiteY3" fmla="*/ 0 h 13716"/>
              <a:gd name="connsiteX4" fmla="*/ 2167128 w 8229600"/>
              <a:gd name="connsiteY4" fmla="*/ 0 h 13716"/>
              <a:gd name="connsiteX5" fmla="*/ 2935224 w 8229600"/>
              <a:gd name="connsiteY5" fmla="*/ 0 h 13716"/>
              <a:gd name="connsiteX6" fmla="*/ 3785616 w 8229600"/>
              <a:gd name="connsiteY6" fmla="*/ 0 h 13716"/>
              <a:gd name="connsiteX7" fmla="*/ 4636008 w 8229600"/>
              <a:gd name="connsiteY7" fmla="*/ 0 h 13716"/>
              <a:gd name="connsiteX8" fmla="*/ 5239512 w 8229600"/>
              <a:gd name="connsiteY8" fmla="*/ 0 h 13716"/>
              <a:gd name="connsiteX9" fmla="*/ 6007608 w 8229600"/>
              <a:gd name="connsiteY9" fmla="*/ 0 h 13716"/>
              <a:gd name="connsiteX10" fmla="*/ 6693408 w 8229600"/>
              <a:gd name="connsiteY10" fmla="*/ 0 h 13716"/>
              <a:gd name="connsiteX11" fmla="*/ 7296912 w 8229600"/>
              <a:gd name="connsiteY11" fmla="*/ 0 h 13716"/>
              <a:gd name="connsiteX12" fmla="*/ 8229600 w 8229600"/>
              <a:gd name="connsiteY12" fmla="*/ 0 h 13716"/>
              <a:gd name="connsiteX13" fmla="*/ 8229600 w 8229600"/>
              <a:gd name="connsiteY13" fmla="*/ 13716 h 13716"/>
              <a:gd name="connsiteX14" fmla="*/ 7626096 w 8229600"/>
              <a:gd name="connsiteY14" fmla="*/ 13716 h 13716"/>
              <a:gd name="connsiteX15" fmla="*/ 7022592 w 8229600"/>
              <a:gd name="connsiteY15" fmla="*/ 13716 h 13716"/>
              <a:gd name="connsiteX16" fmla="*/ 6172200 w 8229600"/>
              <a:gd name="connsiteY16" fmla="*/ 13716 h 13716"/>
              <a:gd name="connsiteX17" fmla="*/ 5650992 w 8229600"/>
              <a:gd name="connsiteY17" fmla="*/ 13716 h 13716"/>
              <a:gd name="connsiteX18" fmla="*/ 4882896 w 8229600"/>
              <a:gd name="connsiteY18" fmla="*/ 13716 h 13716"/>
              <a:gd name="connsiteX19" fmla="*/ 4443984 w 8229600"/>
              <a:gd name="connsiteY19" fmla="*/ 13716 h 13716"/>
              <a:gd name="connsiteX20" fmla="*/ 3758184 w 8229600"/>
              <a:gd name="connsiteY20" fmla="*/ 13716 h 13716"/>
              <a:gd name="connsiteX21" fmla="*/ 3236976 w 8229600"/>
              <a:gd name="connsiteY21" fmla="*/ 13716 h 13716"/>
              <a:gd name="connsiteX22" fmla="*/ 2386584 w 8229600"/>
              <a:gd name="connsiteY22" fmla="*/ 13716 h 13716"/>
              <a:gd name="connsiteX23" fmla="*/ 1947672 w 8229600"/>
              <a:gd name="connsiteY23" fmla="*/ 13716 h 13716"/>
              <a:gd name="connsiteX24" fmla="*/ 1261872 w 8229600"/>
              <a:gd name="connsiteY24" fmla="*/ 13716 h 13716"/>
              <a:gd name="connsiteX25" fmla="*/ 822960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997" y="6635"/>
                  <a:pt x="8229550" y="9822"/>
                  <a:pt x="8229600" y="13716"/>
                </a:cubicBezTo>
                <a:cubicBezTo>
                  <a:pt x="7945777" y="15373"/>
                  <a:pt x="7812308" y="-13083"/>
                  <a:pt x="7461504" y="13716"/>
                </a:cubicBezTo>
                <a:cubicBezTo>
                  <a:pt x="7129391" y="48613"/>
                  <a:pt x="7087333" y="37334"/>
                  <a:pt x="6940296" y="13716"/>
                </a:cubicBezTo>
                <a:cubicBezTo>
                  <a:pt x="6810862" y="-27592"/>
                  <a:pt x="6701312" y="14789"/>
                  <a:pt x="6419088" y="13716"/>
                </a:cubicBezTo>
                <a:cubicBezTo>
                  <a:pt x="6152777" y="14283"/>
                  <a:pt x="5868611" y="44230"/>
                  <a:pt x="5650992" y="13716"/>
                </a:cubicBezTo>
                <a:cubicBezTo>
                  <a:pt x="5439747" y="10678"/>
                  <a:pt x="5334901" y="-5616"/>
                  <a:pt x="5129784" y="13716"/>
                </a:cubicBezTo>
                <a:cubicBezTo>
                  <a:pt x="4955906" y="35886"/>
                  <a:pt x="4793216" y="29316"/>
                  <a:pt x="4690872" y="13716"/>
                </a:cubicBezTo>
                <a:cubicBezTo>
                  <a:pt x="4552374" y="26515"/>
                  <a:pt x="4318742" y="1676"/>
                  <a:pt x="4087368" y="13716"/>
                </a:cubicBezTo>
                <a:cubicBezTo>
                  <a:pt x="3849418" y="28053"/>
                  <a:pt x="3751577" y="25116"/>
                  <a:pt x="3401568" y="13716"/>
                </a:cubicBezTo>
                <a:cubicBezTo>
                  <a:pt x="3067953" y="15837"/>
                  <a:pt x="3012425" y="22307"/>
                  <a:pt x="2798064" y="13716"/>
                </a:cubicBezTo>
                <a:cubicBezTo>
                  <a:pt x="2565154" y="11948"/>
                  <a:pt x="2426719" y="-36366"/>
                  <a:pt x="2276856" y="13716"/>
                </a:cubicBezTo>
                <a:cubicBezTo>
                  <a:pt x="2090980" y="-190"/>
                  <a:pt x="1702030" y="-12752"/>
                  <a:pt x="1426464" y="13716"/>
                </a:cubicBezTo>
                <a:cubicBezTo>
                  <a:pt x="1104481" y="65071"/>
                  <a:pt x="985013" y="-12262"/>
                  <a:pt x="740664" y="13716"/>
                </a:cubicBezTo>
                <a:cubicBezTo>
                  <a:pt x="507391" y="37071"/>
                  <a:pt x="191740" y="-16226"/>
                  <a:pt x="0" y="13716"/>
                </a:cubicBezTo>
                <a:cubicBezTo>
                  <a:pt x="503" y="9208"/>
                  <a:pt x="165" y="5575"/>
                  <a:pt x="0" y="0"/>
                </a:cubicBezTo>
                <a:close/>
              </a:path>
              <a:path w="8229600" h="13716"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29236" y="7266"/>
                  <a:pt x="8229919" y="9308"/>
                  <a:pt x="8229600" y="13716"/>
                </a:cubicBezTo>
                <a:cubicBezTo>
                  <a:pt x="8094333" y="-9824"/>
                  <a:pt x="7850928" y="32876"/>
                  <a:pt x="7626096" y="13716"/>
                </a:cubicBezTo>
                <a:cubicBezTo>
                  <a:pt x="7448378" y="-5141"/>
                  <a:pt x="7315174" y="-6416"/>
                  <a:pt x="7022592" y="13716"/>
                </a:cubicBezTo>
                <a:cubicBezTo>
                  <a:pt x="6686163" y="45927"/>
                  <a:pt x="6352629" y="18938"/>
                  <a:pt x="6172200" y="13716"/>
                </a:cubicBezTo>
                <a:cubicBezTo>
                  <a:pt x="6015590" y="37773"/>
                  <a:pt x="5770309" y="16706"/>
                  <a:pt x="5650992" y="13716"/>
                </a:cubicBezTo>
                <a:cubicBezTo>
                  <a:pt x="5483975" y="7520"/>
                  <a:pt x="5165324" y="64376"/>
                  <a:pt x="4882896" y="13716"/>
                </a:cubicBezTo>
                <a:cubicBezTo>
                  <a:pt x="4568934" y="2481"/>
                  <a:pt x="4556334" y="23104"/>
                  <a:pt x="4443984" y="13716"/>
                </a:cubicBezTo>
                <a:cubicBezTo>
                  <a:pt x="4320775" y="6004"/>
                  <a:pt x="4034988" y="-8062"/>
                  <a:pt x="3758184" y="13716"/>
                </a:cubicBezTo>
                <a:cubicBezTo>
                  <a:pt x="3445155" y="-5570"/>
                  <a:pt x="3367892" y="9252"/>
                  <a:pt x="3236976" y="13716"/>
                </a:cubicBezTo>
                <a:cubicBezTo>
                  <a:pt x="3093796" y="21836"/>
                  <a:pt x="2635824" y="19560"/>
                  <a:pt x="2386584" y="13716"/>
                </a:cubicBezTo>
                <a:cubicBezTo>
                  <a:pt x="2139815" y="-7869"/>
                  <a:pt x="2105958" y="21373"/>
                  <a:pt x="1947672" y="13716"/>
                </a:cubicBezTo>
                <a:cubicBezTo>
                  <a:pt x="1801011" y="-24483"/>
                  <a:pt x="1533636" y="10074"/>
                  <a:pt x="1261872" y="13716"/>
                </a:cubicBezTo>
                <a:cubicBezTo>
                  <a:pt x="989528" y="27655"/>
                  <a:pt x="1025848" y="10113"/>
                  <a:pt x="822960" y="13716"/>
                </a:cubicBezTo>
                <a:cubicBezTo>
                  <a:pt x="653456" y="16384"/>
                  <a:pt x="304027" y="3429"/>
                  <a:pt x="0" y="13716"/>
                </a:cubicBezTo>
                <a:cubicBezTo>
                  <a:pt x="326" y="10292"/>
                  <a:pt x="-17" y="5199"/>
                  <a:pt x="0" y="0"/>
                </a:cubicBezTo>
                <a:close/>
              </a:path>
              <a:path w="8229600" h="13716"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815" y="6665"/>
                  <a:pt x="8229309" y="10133"/>
                  <a:pt x="8229600" y="13716"/>
                </a:cubicBezTo>
                <a:cubicBezTo>
                  <a:pt x="7944174" y="-33676"/>
                  <a:pt x="7795646" y="-38977"/>
                  <a:pt x="7461504" y="13716"/>
                </a:cubicBezTo>
                <a:cubicBezTo>
                  <a:pt x="7129776" y="46515"/>
                  <a:pt x="7082769" y="26874"/>
                  <a:pt x="6940296" y="13716"/>
                </a:cubicBezTo>
                <a:cubicBezTo>
                  <a:pt x="6799665" y="-20447"/>
                  <a:pt x="6652769" y="27211"/>
                  <a:pt x="6419088" y="13716"/>
                </a:cubicBezTo>
                <a:cubicBezTo>
                  <a:pt x="6143970" y="47703"/>
                  <a:pt x="5863165" y="-21103"/>
                  <a:pt x="5650992" y="13716"/>
                </a:cubicBezTo>
                <a:cubicBezTo>
                  <a:pt x="5419172" y="36034"/>
                  <a:pt x="5309448" y="-4977"/>
                  <a:pt x="5129784" y="13716"/>
                </a:cubicBezTo>
                <a:cubicBezTo>
                  <a:pt x="4947928" y="21451"/>
                  <a:pt x="4795021" y="1288"/>
                  <a:pt x="4690872" y="13716"/>
                </a:cubicBezTo>
                <a:cubicBezTo>
                  <a:pt x="4564358" y="-14151"/>
                  <a:pt x="4295485" y="-29852"/>
                  <a:pt x="4087368" y="13716"/>
                </a:cubicBezTo>
                <a:cubicBezTo>
                  <a:pt x="3871704" y="35834"/>
                  <a:pt x="3732927" y="-15470"/>
                  <a:pt x="3401568" y="13716"/>
                </a:cubicBezTo>
                <a:cubicBezTo>
                  <a:pt x="3075889" y="15088"/>
                  <a:pt x="3025898" y="39828"/>
                  <a:pt x="2798064" y="13716"/>
                </a:cubicBezTo>
                <a:cubicBezTo>
                  <a:pt x="2581856" y="-25441"/>
                  <a:pt x="2428311" y="-9472"/>
                  <a:pt x="2276856" y="13716"/>
                </a:cubicBezTo>
                <a:cubicBezTo>
                  <a:pt x="2098246" y="48711"/>
                  <a:pt x="1737531" y="51387"/>
                  <a:pt x="1426464" y="13716"/>
                </a:cubicBezTo>
                <a:cubicBezTo>
                  <a:pt x="1104708" y="21917"/>
                  <a:pt x="1006595" y="11356"/>
                  <a:pt x="740664" y="13716"/>
                </a:cubicBezTo>
                <a:cubicBezTo>
                  <a:pt x="480378" y="28512"/>
                  <a:pt x="202592" y="-16929"/>
                  <a:pt x="0" y="13716"/>
                </a:cubicBezTo>
                <a:cubicBezTo>
                  <a:pt x="244" y="8978"/>
                  <a:pt x="436" y="641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429369" y="1553487"/>
            <a:ext cx="5035164" cy="3089379"/>
          </a:xfrm>
        </p:spPr>
        <p:txBody>
          <a:bodyPr vert="horz" lIns="91440" tIns="45720" rIns="91440" bIns="45720" rtlCol="0" anchor="t">
            <a:normAutofit/>
          </a:bodyPr>
          <a:lstStyle/>
          <a:p>
            <a:pPr lvl="0" defTabSz="914400">
              <a:lnSpc>
                <a:spcPct val="90000"/>
              </a:lnSpc>
            </a:pPr>
            <a:r>
              <a:rPr lang="en-US" sz="1600" dirty="0"/>
              <a:t>The term “Black Friday” has been used for centuries to describe days marked by disastrous events. While there have been many such occurrences, the most significant “Black Friday” in American history took place during the Panic of 1869. This financial crisis was sparked by Jay Gould and James Fisk, who used their connections with the Grant Administration to attempt to monopolize the gold market. Upon learning of the scheme, President Grant ordered the Treasury to release a large amount of gold, which put a stop to the manipulation but also caused prices to plummet by 18%. The fallout from this event was swift and severe, with fortunes being made and lost in a single day.</a:t>
            </a:r>
          </a:p>
        </p:txBody>
      </p:sp>
      <p:pic>
        <p:nvPicPr>
          <p:cNvPr id="3" name="Picture 1" descr="p1.PNG"/>
          <p:cNvPicPr>
            <a:picLocks noGrp="1" noChangeAspect="1"/>
          </p:cNvPicPr>
          <p:nvPr/>
        </p:nvPicPr>
        <p:blipFill rotWithShape="1">
          <a:blip r:embed="rId2"/>
          <a:srcRect l="4417" r="8632" b="-1"/>
          <a:stretch/>
        </p:blipFill>
        <p:spPr bwMode="auto">
          <a:xfrm>
            <a:off x="5756743" y="1570482"/>
            <a:ext cx="2955798" cy="3072384"/>
          </a:xfrm>
          <a:prstGeom prst="rect">
            <a:avLst/>
          </a:prstGeom>
          <a:noFill/>
        </p:spPr>
      </p:pic>
    </p:spTree>
    <p:extLst>
      <p:ext uri="{BB962C8B-B14F-4D97-AF65-F5344CB8AC3E}">
        <p14:creationId xmlns:p14="http://schemas.microsoft.com/office/powerpoint/2010/main" val="2376977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178904"/>
            <a:ext cx="8263890" cy="1075811"/>
          </a:xfrm>
        </p:spPr>
        <p:txBody>
          <a:bodyPr vert="horz" lIns="91440" tIns="45720" rIns="91440" bIns="45720" rtlCol="0" anchor="b">
            <a:normAutofit/>
          </a:bodyPr>
          <a:lstStyle/>
          <a:p>
            <a:pPr marL="0" lvl="0" indent="0" defTabSz="914400">
              <a:lnSpc>
                <a:spcPct val="90000"/>
              </a:lnSpc>
            </a:pPr>
            <a:r>
              <a:rPr lang="en-US" sz="4100" dirty="0"/>
              <a:t>Introduction</a:t>
            </a: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 name="connsiteX0" fmla="*/ 0 w 8229600"/>
              <a:gd name="connsiteY0" fmla="*/ 0 h 13716"/>
              <a:gd name="connsiteX1" fmla="*/ 521208 w 8229600"/>
              <a:gd name="connsiteY1" fmla="*/ 0 h 13716"/>
              <a:gd name="connsiteX2" fmla="*/ 960120 w 8229600"/>
              <a:gd name="connsiteY2" fmla="*/ 0 h 13716"/>
              <a:gd name="connsiteX3" fmla="*/ 1481328 w 8229600"/>
              <a:gd name="connsiteY3" fmla="*/ 0 h 13716"/>
              <a:gd name="connsiteX4" fmla="*/ 2167128 w 8229600"/>
              <a:gd name="connsiteY4" fmla="*/ 0 h 13716"/>
              <a:gd name="connsiteX5" fmla="*/ 2935224 w 8229600"/>
              <a:gd name="connsiteY5" fmla="*/ 0 h 13716"/>
              <a:gd name="connsiteX6" fmla="*/ 3785616 w 8229600"/>
              <a:gd name="connsiteY6" fmla="*/ 0 h 13716"/>
              <a:gd name="connsiteX7" fmla="*/ 4636008 w 8229600"/>
              <a:gd name="connsiteY7" fmla="*/ 0 h 13716"/>
              <a:gd name="connsiteX8" fmla="*/ 5239512 w 8229600"/>
              <a:gd name="connsiteY8" fmla="*/ 0 h 13716"/>
              <a:gd name="connsiteX9" fmla="*/ 6007608 w 8229600"/>
              <a:gd name="connsiteY9" fmla="*/ 0 h 13716"/>
              <a:gd name="connsiteX10" fmla="*/ 6693408 w 8229600"/>
              <a:gd name="connsiteY10" fmla="*/ 0 h 13716"/>
              <a:gd name="connsiteX11" fmla="*/ 7296912 w 8229600"/>
              <a:gd name="connsiteY11" fmla="*/ 0 h 13716"/>
              <a:gd name="connsiteX12" fmla="*/ 8229600 w 8229600"/>
              <a:gd name="connsiteY12" fmla="*/ 0 h 13716"/>
              <a:gd name="connsiteX13" fmla="*/ 8229600 w 8229600"/>
              <a:gd name="connsiteY13" fmla="*/ 13716 h 13716"/>
              <a:gd name="connsiteX14" fmla="*/ 7626096 w 8229600"/>
              <a:gd name="connsiteY14" fmla="*/ 13716 h 13716"/>
              <a:gd name="connsiteX15" fmla="*/ 7022592 w 8229600"/>
              <a:gd name="connsiteY15" fmla="*/ 13716 h 13716"/>
              <a:gd name="connsiteX16" fmla="*/ 6172200 w 8229600"/>
              <a:gd name="connsiteY16" fmla="*/ 13716 h 13716"/>
              <a:gd name="connsiteX17" fmla="*/ 5650992 w 8229600"/>
              <a:gd name="connsiteY17" fmla="*/ 13716 h 13716"/>
              <a:gd name="connsiteX18" fmla="*/ 4882896 w 8229600"/>
              <a:gd name="connsiteY18" fmla="*/ 13716 h 13716"/>
              <a:gd name="connsiteX19" fmla="*/ 4443984 w 8229600"/>
              <a:gd name="connsiteY19" fmla="*/ 13716 h 13716"/>
              <a:gd name="connsiteX20" fmla="*/ 3758184 w 8229600"/>
              <a:gd name="connsiteY20" fmla="*/ 13716 h 13716"/>
              <a:gd name="connsiteX21" fmla="*/ 3236976 w 8229600"/>
              <a:gd name="connsiteY21" fmla="*/ 13716 h 13716"/>
              <a:gd name="connsiteX22" fmla="*/ 2386584 w 8229600"/>
              <a:gd name="connsiteY22" fmla="*/ 13716 h 13716"/>
              <a:gd name="connsiteX23" fmla="*/ 1947672 w 8229600"/>
              <a:gd name="connsiteY23" fmla="*/ 13716 h 13716"/>
              <a:gd name="connsiteX24" fmla="*/ 1261872 w 8229600"/>
              <a:gd name="connsiteY24" fmla="*/ 13716 h 13716"/>
              <a:gd name="connsiteX25" fmla="*/ 822960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997" y="6635"/>
                  <a:pt x="8229550" y="9822"/>
                  <a:pt x="8229600" y="13716"/>
                </a:cubicBezTo>
                <a:cubicBezTo>
                  <a:pt x="7945777" y="15373"/>
                  <a:pt x="7812308" y="-13083"/>
                  <a:pt x="7461504" y="13716"/>
                </a:cubicBezTo>
                <a:cubicBezTo>
                  <a:pt x="7129391" y="48613"/>
                  <a:pt x="7087333" y="37334"/>
                  <a:pt x="6940296" y="13716"/>
                </a:cubicBezTo>
                <a:cubicBezTo>
                  <a:pt x="6810862" y="-27592"/>
                  <a:pt x="6701312" y="14789"/>
                  <a:pt x="6419088" y="13716"/>
                </a:cubicBezTo>
                <a:cubicBezTo>
                  <a:pt x="6152777" y="14283"/>
                  <a:pt x="5868611" y="44230"/>
                  <a:pt x="5650992" y="13716"/>
                </a:cubicBezTo>
                <a:cubicBezTo>
                  <a:pt x="5439747" y="10678"/>
                  <a:pt x="5334901" y="-5616"/>
                  <a:pt x="5129784" y="13716"/>
                </a:cubicBezTo>
                <a:cubicBezTo>
                  <a:pt x="4955906" y="35886"/>
                  <a:pt x="4793216" y="29316"/>
                  <a:pt x="4690872" y="13716"/>
                </a:cubicBezTo>
                <a:cubicBezTo>
                  <a:pt x="4552374" y="26515"/>
                  <a:pt x="4318742" y="1676"/>
                  <a:pt x="4087368" y="13716"/>
                </a:cubicBezTo>
                <a:cubicBezTo>
                  <a:pt x="3849418" y="28053"/>
                  <a:pt x="3751577" y="25116"/>
                  <a:pt x="3401568" y="13716"/>
                </a:cubicBezTo>
                <a:cubicBezTo>
                  <a:pt x="3067953" y="15837"/>
                  <a:pt x="3012425" y="22307"/>
                  <a:pt x="2798064" y="13716"/>
                </a:cubicBezTo>
                <a:cubicBezTo>
                  <a:pt x="2565154" y="11948"/>
                  <a:pt x="2426719" y="-36366"/>
                  <a:pt x="2276856" y="13716"/>
                </a:cubicBezTo>
                <a:cubicBezTo>
                  <a:pt x="2090980" y="-190"/>
                  <a:pt x="1702030" y="-12752"/>
                  <a:pt x="1426464" y="13716"/>
                </a:cubicBezTo>
                <a:cubicBezTo>
                  <a:pt x="1104481" y="65071"/>
                  <a:pt x="985013" y="-12262"/>
                  <a:pt x="740664" y="13716"/>
                </a:cubicBezTo>
                <a:cubicBezTo>
                  <a:pt x="507391" y="37071"/>
                  <a:pt x="191740" y="-16226"/>
                  <a:pt x="0" y="13716"/>
                </a:cubicBezTo>
                <a:cubicBezTo>
                  <a:pt x="503" y="9208"/>
                  <a:pt x="165" y="5575"/>
                  <a:pt x="0" y="0"/>
                </a:cubicBezTo>
                <a:close/>
              </a:path>
              <a:path w="8229600" h="13716"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29236" y="7266"/>
                  <a:pt x="8229919" y="9308"/>
                  <a:pt x="8229600" y="13716"/>
                </a:cubicBezTo>
                <a:cubicBezTo>
                  <a:pt x="8094333" y="-9824"/>
                  <a:pt x="7850928" y="32876"/>
                  <a:pt x="7626096" y="13716"/>
                </a:cubicBezTo>
                <a:cubicBezTo>
                  <a:pt x="7448378" y="-5141"/>
                  <a:pt x="7315174" y="-6416"/>
                  <a:pt x="7022592" y="13716"/>
                </a:cubicBezTo>
                <a:cubicBezTo>
                  <a:pt x="6686163" y="45927"/>
                  <a:pt x="6352629" y="18938"/>
                  <a:pt x="6172200" y="13716"/>
                </a:cubicBezTo>
                <a:cubicBezTo>
                  <a:pt x="6015590" y="37773"/>
                  <a:pt x="5770309" y="16706"/>
                  <a:pt x="5650992" y="13716"/>
                </a:cubicBezTo>
                <a:cubicBezTo>
                  <a:pt x="5483975" y="7520"/>
                  <a:pt x="5165324" y="64376"/>
                  <a:pt x="4882896" y="13716"/>
                </a:cubicBezTo>
                <a:cubicBezTo>
                  <a:pt x="4568934" y="2481"/>
                  <a:pt x="4556334" y="23104"/>
                  <a:pt x="4443984" y="13716"/>
                </a:cubicBezTo>
                <a:cubicBezTo>
                  <a:pt x="4320775" y="6004"/>
                  <a:pt x="4034988" y="-8062"/>
                  <a:pt x="3758184" y="13716"/>
                </a:cubicBezTo>
                <a:cubicBezTo>
                  <a:pt x="3445155" y="-5570"/>
                  <a:pt x="3367892" y="9252"/>
                  <a:pt x="3236976" y="13716"/>
                </a:cubicBezTo>
                <a:cubicBezTo>
                  <a:pt x="3093796" y="21836"/>
                  <a:pt x="2635824" y="19560"/>
                  <a:pt x="2386584" y="13716"/>
                </a:cubicBezTo>
                <a:cubicBezTo>
                  <a:pt x="2139815" y="-7869"/>
                  <a:pt x="2105958" y="21373"/>
                  <a:pt x="1947672" y="13716"/>
                </a:cubicBezTo>
                <a:cubicBezTo>
                  <a:pt x="1801011" y="-24483"/>
                  <a:pt x="1533636" y="10074"/>
                  <a:pt x="1261872" y="13716"/>
                </a:cubicBezTo>
                <a:cubicBezTo>
                  <a:pt x="989528" y="27655"/>
                  <a:pt x="1025848" y="10113"/>
                  <a:pt x="822960" y="13716"/>
                </a:cubicBezTo>
                <a:cubicBezTo>
                  <a:pt x="653456" y="16384"/>
                  <a:pt x="304027" y="3429"/>
                  <a:pt x="0" y="13716"/>
                </a:cubicBezTo>
                <a:cubicBezTo>
                  <a:pt x="326" y="10292"/>
                  <a:pt x="-17" y="5199"/>
                  <a:pt x="0" y="0"/>
                </a:cubicBezTo>
                <a:close/>
              </a:path>
              <a:path w="8229600" h="13716"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815" y="6665"/>
                  <a:pt x="8229309" y="10133"/>
                  <a:pt x="8229600" y="13716"/>
                </a:cubicBezTo>
                <a:cubicBezTo>
                  <a:pt x="7944174" y="-33676"/>
                  <a:pt x="7795646" y="-38977"/>
                  <a:pt x="7461504" y="13716"/>
                </a:cubicBezTo>
                <a:cubicBezTo>
                  <a:pt x="7129776" y="46515"/>
                  <a:pt x="7082769" y="26874"/>
                  <a:pt x="6940296" y="13716"/>
                </a:cubicBezTo>
                <a:cubicBezTo>
                  <a:pt x="6799665" y="-20447"/>
                  <a:pt x="6652769" y="27211"/>
                  <a:pt x="6419088" y="13716"/>
                </a:cubicBezTo>
                <a:cubicBezTo>
                  <a:pt x="6143970" y="47703"/>
                  <a:pt x="5863165" y="-21103"/>
                  <a:pt x="5650992" y="13716"/>
                </a:cubicBezTo>
                <a:cubicBezTo>
                  <a:pt x="5419172" y="36034"/>
                  <a:pt x="5309448" y="-4977"/>
                  <a:pt x="5129784" y="13716"/>
                </a:cubicBezTo>
                <a:cubicBezTo>
                  <a:pt x="4947928" y="21451"/>
                  <a:pt x="4795021" y="1288"/>
                  <a:pt x="4690872" y="13716"/>
                </a:cubicBezTo>
                <a:cubicBezTo>
                  <a:pt x="4564358" y="-14151"/>
                  <a:pt x="4295485" y="-29852"/>
                  <a:pt x="4087368" y="13716"/>
                </a:cubicBezTo>
                <a:cubicBezTo>
                  <a:pt x="3871704" y="35834"/>
                  <a:pt x="3732927" y="-15470"/>
                  <a:pt x="3401568" y="13716"/>
                </a:cubicBezTo>
                <a:cubicBezTo>
                  <a:pt x="3075889" y="15088"/>
                  <a:pt x="3025898" y="39828"/>
                  <a:pt x="2798064" y="13716"/>
                </a:cubicBezTo>
                <a:cubicBezTo>
                  <a:pt x="2581856" y="-25441"/>
                  <a:pt x="2428311" y="-9472"/>
                  <a:pt x="2276856" y="13716"/>
                </a:cubicBezTo>
                <a:cubicBezTo>
                  <a:pt x="2098246" y="48711"/>
                  <a:pt x="1737531" y="51387"/>
                  <a:pt x="1426464" y="13716"/>
                </a:cubicBezTo>
                <a:cubicBezTo>
                  <a:pt x="1104708" y="21917"/>
                  <a:pt x="1006595" y="11356"/>
                  <a:pt x="740664" y="13716"/>
                </a:cubicBezTo>
                <a:cubicBezTo>
                  <a:pt x="480378" y="28512"/>
                  <a:pt x="202592" y="-16929"/>
                  <a:pt x="0" y="13716"/>
                </a:cubicBezTo>
                <a:cubicBezTo>
                  <a:pt x="244" y="8978"/>
                  <a:pt x="436" y="641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429369" y="1553487"/>
            <a:ext cx="5035164" cy="3089379"/>
          </a:xfrm>
        </p:spPr>
        <p:txBody>
          <a:bodyPr vert="horz" lIns="91440" tIns="45720" rIns="91440" bIns="45720" rtlCol="0" anchor="t">
            <a:normAutofit/>
          </a:bodyPr>
          <a:lstStyle/>
          <a:p>
            <a:pPr lvl="0" defTabSz="914400">
              <a:lnSpc>
                <a:spcPct val="90000"/>
              </a:lnSpc>
            </a:pPr>
            <a:r>
              <a:rPr lang="en-US" sz="1400" dirty="0"/>
              <a:t>The first recorded use of the term “Black Friday” to describe the day after Thanksgiving dates to November 1951 and was published in the journal, Factory Management, and Maintenance. The term was used again in 1952 and referred to the practice of workers calling in sick on that day to extend their holiday weekend to four days.</a:t>
            </a:r>
          </a:p>
          <a:p>
            <a:pPr lvl="0" defTabSz="914400">
              <a:lnSpc>
                <a:spcPct val="90000"/>
              </a:lnSpc>
            </a:pPr>
            <a:r>
              <a:rPr lang="en-US" sz="1400" dirty="0"/>
              <a:t>In Philadelphia and Rochester, the police began using the terms “Black Friday” and “Black Saturday” in the early 1960s to describe the heavy traffic and chaotic crowds that accompanied the start of the Christmas shopping season. Despite efforts by retailers to rebrand the day as “Big Friday” in the 1960s, the term “Black Friday” eventually stuck and became widely used across the United States to describe the day of frenzied shopping that follows Thanksgiving.</a:t>
            </a:r>
          </a:p>
        </p:txBody>
      </p:sp>
      <p:pic>
        <p:nvPicPr>
          <p:cNvPr id="5" name="Picture 4" descr="https://upload.wikimedia.org/wikipedia/commons/9/97/Gold_room_scene_on_Black_Friday.jpg">
            <a:extLst>
              <a:ext uri="{FF2B5EF4-FFF2-40B4-BE49-F238E27FC236}">
                <a16:creationId xmlns:a16="http://schemas.microsoft.com/office/drawing/2014/main" id="{2E451D11-B424-65D2-6B28-02F04B4F05D3}"/>
              </a:ext>
            </a:extLst>
          </p:cNvPr>
          <p:cNvPicPr>
            <a:picLocks noGrp="1" noChangeAspect="1"/>
          </p:cNvPicPr>
          <p:nvPr/>
        </p:nvPicPr>
        <p:blipFill rotWithShape="1">
          <a:blip r:embed="rId2"/>
          <a:srcRect l="11972" r="21408" b="3"/>
          <a:stretch/>
        </p:blipFill>
        <p:spPr bwMode="auto">
          <a:xfrm>
            <a:off x="5756743" y="1570482"/>
            <a:ext cx="2955798" cy="3072384"/>
          </a:xfrm>
          <a:prstGeom prst="rect">
            <a:avLst/>
          </a:prstGeom>
          <a:noFill/>
        </p:spPr>
      </p:pic>
    </p:spTree>
    <p:extLst>
      <p:ext uri="{BB962C8B-B14F-4D97-AF65-F5344CB8AC3E}">
        <p14:creationId xmlns:p14="http://schemas.microsoft.com/office/powerpoint/2010/main" val="383574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178904"/>
            <a:ext cx="8263890" cy="1075811"/>
          </a:xfrm>
        </p:spPr>
        <p:txBody>
          <a:bodyPr vert="horz" lIns="91440" tIns="45720" rIns="91440" bIns="45720" rtlCol="0" anchor="b">
            <a:normAutofit/>
          </a:bodyPr>
          <a:lstStyle/>
          <a:p>
            <a:pPr marL="0" lvl="0" indent="0" defTabSz="914400">
              <a:lnSpc>
                <a:spcPct val="90000"/>
              </a:lnSpc>
            </a:pPr>
            <a:r>
              <a:rPr lang="en-US" sz="4100" dirty="0"/>
              <a:t>Introduction</a:t>
            </a:r>
          </a:p>
        </p:txBody>
      </p:sp>
      <p:sp>
        <p:nvSpPr>
          <p:cNvPr id="206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 name="connsiteX0" fmla="*/ 0 w 8229600"/>
              <a:gd name="connsiteY0" fmla="*/ 0 h 13716"/>
              <a:gd name="connsiteX1" fmla="*/ 521208 w 8229600"/>
              <a:gd name="connsiteY1" fmla="*/ 0 h 13716"/>
              <a:gd name="connsiteX2" fmla="*/ 960120 w 8229600"/>
              <a:gd name="connsiteY2" fmla="*/ 0 h 13716"/>
              <a:gd name="connsiteX3" fmla="*/ 1481328 w 8229600"/>
              <a:gd name="connsiteY3" fmla="*/ 0 h 13716"/>
              <a:gd name="connsiteX4" fmla="*/ 2167128 w 8229600"/>
              <a:gd name="connsiteY4" fmla="*/ 0 h 13716"/>
              <a:gd name="connsiteX5" fmla="*/ 2935224 w 8229600"/>
              <a:gd name="connsiteY5" fmla="*/ 0 h 13716"/>
              <a:gd name="connsiteX6" fmla="*/ 3785616 w 8229600"/>
              <a:gd name="connsiteY6" fmla="*/ 0 h 13716"/>
              <a:gd name="connsiteX7" fmla="*/ 4636008 w 8229600"/>
              <a:gd name="connsiteY7" fmla="*/ 0 h 13716"/>
              <a:gd name="connsiteX8" fmla="*/ 5239512 w 8229600"/>
              <a:gd name="connsiteY8" fmla="*/ 0 h 13716"/>
              <a:gd name="connsiteX9" fmla="*/ 6007608 w 8229600"/>
              <a:gd name="connsiteY9" fmla="*/ 0 h 13716"/>
              <a:gd name="connsiteX10" fmla="*/ 6693408 w 8229600"/>
              <a:gd name="connsiteY10" fmla="*/ 0 h 13716"/>
              <a:gd name="connsiteX11" fmla="*/ 7296912 w 8229600"/>
              <a:gd name="connsiteY11" fmla="*/ 0 h 13716"/>
              <a:gd name="connsiteX12" fmla="*/ 8229600 w 8229600"/>
              <a:gd name="connsiteY12" fmla="*/ 0 h 13716"/>
              <a:gd name="connsiteX13" fmla="*/ 8229600 w 8229600"/>
              <a:gd name="connsiteY13" fmla="*/ 13716 h 13716"/>
              <a:gd name="connsiteX14" fmla="*/ 7626096 w 8229600"/>
              <a:gd name="connsiteY14" fmla="*/ 13716 h 13716"/>
              <a:gd name="connsiteX15" fmla="*/ 7022592 w 8229600"/>
              <a:gd name="connsiteY15" fmla="*/ 13716 h 13716"/>
              <a:gd name="connsiteX16" fmla="*/ 6172200 w 8229600"/>
              <a:gd name="connsiteY16" fmla="*/ 13716 h 13716"/>
              <a:gd name="connsiteX17" fmla="*/ 5650992 w 8229600"/>
              <a:gd name="connsiteY17" fmla="*/ 13716 h 13716"/>
              <a:gd name="connsiteX18" fmla="*/ 4882896 w 8229600"/>
              <a:gd name="connsiteY18" fmla="*/ 13716 h 13716"/>
              <a:gd name="connsiteX19" fmla="*/ 4443984 w 8229600"/>
              <a:gd name="connsiteY19" fmla="*/ 13716 h 13716"/>
              <a:gd name="connsiteX20" fmla="*/ 3758184 w 8229600"/>
              <a:gd name="connsiteY20" fmla="*/ 13716 h 13716"/>
              <a:gd name="connsiteX21" fmla="*/ 3236976 w 8229600"/>
              <a:gd name="connsiteY21" fmla="*/ 13716 h 13716"/>
              <a:gd name="connsiteX22" fmla="*/ 2386584 w 8229600"/>
              <a:gd name="connsiteY22" fmla="*/ 13716 h 13716"/>
              <a:gd name="connsiteX23" fmla="*/ 1947672 w 8229600"/>
              <a:gd name="connsiteY23" fmla="*/ 13716 h 13716"/>
              <a:gd name="connsiteX24" fmla="*/ 1261872 w 8229600"/>
              <a:gd name="connsiteY24" fmla="*/ 13716 h 13716"/>
              <a:gd name="connsiteX25" fmla="*/ 822960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997" y="6635"/>
                  <a:pt x="8229550" y="9822"/>
                  <a:pt x="8229600" y="13716"/>
                </a:cubicBezTo>
                <a:cubicBezTo>
                  <a:pt x="7945777" y="15373"/>
                  <a:pt x="7812308" y="-13083"/>
                  <a:pt x="7461504" y="13716"/>
                </a:cubicBezTo>
                <a:cubicBezTo>
                  <a:pt x="7129391" y="48613"/>
                  <a:pt x="7087333" y="37334"/>
                  <a:pt x="6940296" y="13716"/>
                </a:cubicBezTo>
                <a:cubicBezTo>
                  <a:pt x="6810862" y="-27592"/>
                  <a:pt x="6701312" y="14789"/>
                  <a:pt x="6419088" y="13716"/>
                </a:cubicBezTo>
                <a:cubicBezTo>
                  <a:pt x="6152777" y="14283"/>
                  <a:pt x="5868611" y="44230"/>
                  <a:pt x="5650992" y="13716"/>
                </a:cubicBezTo>
                <a:cubicBezTo>
                  <a:pt x="5439747" y="10678"/>
                  <a:pt x="5334901" y="-5616"/>
                  <a:pt x="5129784" y="13716"/>
                </a:cubicBezTo>
                <a:cubicBezTo>
                  <a:pt x="4955906" y="35886"/>
                  <a:pt x="4793216" y="29316"/>
                  <a:pt x="4690872" y="13716"/>
                </a:cubicBezTo>
                <a:cubicBezTo>
                  <a:pt x="4552374" y="26515"/>
                  <a:pt x="4318742" y="1676"/>
                  <a:pt x="4087368" y="13716"/>
                </a:cubicBezTo>
                <a:cubicBezTo>
                  <a:pt x="3849418" y="28053"/>
                  <a:pt x="3751577" y="25116"/>
                  <a:pt x="3401568" y="13716"/>
                </a:cubicBezTo>
                <a:cubicBezTo>
                  <a:pt x="3067953" y="15837"/>
                  <a:pt x="3012425" y="22307"/>
                  <a:pt x="2798064" y="13716"/>
                </a:cubicBezTo>
                <a:cubicBezTo>
                  <a:pt x="2565154" y="11948"/>
                  <a:pt x="2426719" y="-36366"/>
                  <a:pt x="2276856" y="13716"/>
                </a:cubicBezTo>
                <a:cubicBezTo>
                  <a:pt x="2090980" y="-190"/>
                  <a:pt x="1702030" y="-12752"/>
                  <a:pt x="1426464" y="13716"/>
                </a:cubicBezTo>
                <a:cubicBezTo>
                  <a:pt x="1104481" y="65071"/>
                  <a:pt x="985013" y="-12262"/>
                  <a:pt x="740664" y="13716"/>
                </a:cubicBezTo>
                <a:cubicBezTo>
                  <a:pt x="507391" y="37071"/>
                  <a:pt x="191740" y="-16226"/>
                  <a:pt x="0" y="13716"/>
                </a:cubicBezTo>
                <a:cubicBezTo>
                  <a:pt x="503" y="9208"/>
                  <a:pt x="165" y="5575"/>
                  <a:pt x="0" y="0"/>
                </a:cubicBezTo>
                <a:close/>
              </a:path>
              <a:path w="8229600" h="13716"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29236" y="7266"/>
                  <a:pt x="8229919" y="9308"/>
                  <a:pt x="8229600" y="13716"/>
                </a:cubicBezTo>
                <a:cubicBezTo>
                  <a:pt x="8094333" y="-9824"/>
                  <a:pt x="7850928" y="32876"/>
                  <a:pt x="7626096" y="13716"/>
                </a:cubicBezTo>
                <a:cubicBezTo>
                  <a:pt x="7448378" y="-5141"/>
                  <a:pt x="7315174" y="-6416"/>
                  <a:pt x="7022592" y="13716"/>
                </a:cubicBezTo>
                <a:cubicBezTo>
                  <a:pt x="6686163" y="45927"/>
                  <a:pt x="6352629" y="18938"/>
                  <a:pt x="6172200" y="13716"/>
                </a:cubicBezTo>
                <a:cubicBezTo>
                  <a:pt x="6015590" y="37773"/>
                  <a:pt x="5770309" y="16706"/>
                  <a:pt x="5650992" y="13716"/>
                </a:cubicBezTo>
                <a:cubicBezTo>
                  <a:pt x="5483975" y="7520"/>
                  <a:pt x="5165324" y="64376"/>
                  <a:pt x="4882896" y="13716"/>
                </a:cubicBezTo>
                <a:cubicBezTo>
                  <a:pt x="4568934" y="2481"/>
                  <a:pt x="4556334" y="23104"/>
                  <a:pt x="4443984" y="13716"/>
                </a:cubicBezTo>
                <a:cubicBezTo>
                  <a:pt x="4320775" y="6004"/>
                  <a:pt x="4034988" y="-8062"/>
                  <a:pt x="3758184" y="13716"/>
                </a:cubicBezTo>
                <a:cubicBezTo>
                  <a:pt x="3445155" y="-5570"/>
                  <a:pt x="3367892" y="9252"/>
                  <a:pt x="3236976" y="13716"/>
                </a:cubicBezTo>
                <a:cubicBezTo>
                  <a:pt x="3093796" y="21836"/>
                  <a:pt x="2635824" y="19560"/>
                  <a:pt x="2386584" y="13716"/>
                </a:cubicBezTo>
                <a:cubicBezTo>
                  <a:pt x="2139815" y="-7869"/>
                  <a:pt x="2105958" y="21373"/>
                  <a:pt x="1947672" y="13716"/>
                </a:cubicBezTo>
                <a:cubicBezTo>
                  <a:pt x="1801011" y="-24483"/>
                  <a:pt x="1533636" y="10074"/>
                  <a:pt x="1261872" y="13716"/>
                </a:cubicBezTo>
                <a:cubicBezTo>
                  <a:pt x="989528" y="27655"/>
                  <a:pt x="1025848" y="10113"/>
                  <a:pt x="822960" y="13716"/>
                </a:cubicBezTo>
                <a:cubicBezTo>
                  <a:pt x="653456" y="16384"/>
                  <a:pt x="304027" y="3429"/>
                  <a:pt x="0" y="13716"/>
                </a:cubicBezTo>
                <a:cubicBezTo>
                  <a:pt x="326" y="10292"/>
                  <a:pt x="-17" y="5199"/>
                  <a:pt x="0" y="0"/>
                </a:cubicBezTo>
                <a:close/>
              </a:path>
              <a:path w="8229600" h="13716"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815" y="6665"/>
                  <a:pt x="8229309" y="10133"/>
                  <a:pt x="8229600" y="13716"/>
                </a:cubicBezTo>
                <a:cubicBezTo>
                  <a:pt x="7944174" y="-33676"/>
                  <a:pt x="7795646" y="-38977"/>
                  <a:pt x="7461504" y="13716"/>
                </a:cubicBezTo>
                <a:cubicBezTo>
                  <a:pt x="7129776" y="46515"/>
                  <a:pt x="7082769" y="26874"/>
                  <a:pt x="6940296" y="13716"/>
                </a:cubicBezTo>
                <a:cubicBezTo>
                  <a:pt x="6799665" y="-20447"/>
                  <a:pt x="6652769" y="27211"/>
                  <a:pt x="6419088" y="13716"/>
                </a:cubicBezTo>
                <a:cubicBezTo>
                  <a:pt x="6143970" y="47703"/>
                  <a:pt x="5863165" y="-21103"/>
                  <a:pt x="5650992" y="13716"/>
                </a:cubicBezTo>
                <a:cubicBezTo>
                  <a:pt x="5419172" y="36034"/>
                  <a:pt x="5309448" y="-4977"/>
                  <a:pt x="5129784" y="13716"/>
                </a:cubicBezTo>
                <a:cubicBezTo>
                  <a:pt x="4947928" y="21451"/>
                  <a:pt x="4795021" y="1288"/>
                  <a:pt x="4690872" y="13716"/>
                </a:cubicBezTo>
                <a:cubicBezTo>
                  <a:pt x="4564358" y="-14151"/>
                  <a:pt x="4295485" y="-29852"/>
                  <a:pt x="4087368" y="13716"/>
                </a:cubicBezTo>
                <a:cubicBezTo>
                  <a:pt x="3871704" y="35834"/>
                  <a:pt x="3732927" y="-15470"/>
                  <a:pt x="3401568" y="13716"/>
                </a:cubicBezTo>
                <a:cubicBezTo>
                  <a:pt x="3075889" y="15088"/>
                  <a:pt x="3025898" y="39828"/>
                  <a:pt x="2798064" y="13716"/>
                </a:cubicBezTo>
                <a:cubicBezTo>
                  <a:pt x="2581856" y="-25441"/>
                  <a:pt x="2428311" y="-9472"/>
                  <a:pt x="2276856" y="13716"/>
                </a:cubicBezTo>
                <a:cubicBezTo>
                  <a:pt x="2098246" y="48711"/>
                  <a:pt x="1737531" y="51387"/>
                  <a:pt x="1426464" y="13716"/>
                </a:cubicBezTo>
                <a:cubicBezTo>
                  <a:pt x="1104708" y="21917"/>
                  <a:pt x="1006595" y="11356"/>
                  <a:pt x="740664" y="13716"/>
                </a:cubicBezTo>
                <a:cubicBezTo>
                  <a:pt x="480378" y="28512"/>
                  <a:pt x="202592" y="-16929"/>
                  <a:pt x="0" y="13716"/>
                </a:cubicBezTo>
                <a:cubicBezTo>
                  <a:pt x="244" y="8978"/>
                  <a:pt x="436" y="641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429369" y="1553487"/>
            <a:ext cx="5035164" cy="3089379"/>
          </a:xfrm>
        </p:spPr>
        <p:txBody>
          <a:bodyPr vert="horz" lIns="91440" tIns="45720" rIns="91440" bIns="45720" rtlCol="0" anchor="t">
            <a:normAutofit/>
          </a:bodyPr>
          <a:lstStyle/>
          <a:p>
            <a:pPr marL="57150" lvl="0" defTabSz="914400">
              <a:lnSpc>
                <a:spcPct val="90000"/>
              </a:lnSpc>
            </a:pPr>
            <a:r>
              <a:rPr lang="en-US" sz="1400" dirty="0"/>
              <a:t>Although the term “Black Friday” had been in use for several decades, it was not until November 29, 1975, that it was first mentioned in The New York Times in reference to the busiest shopping and traffic day of the year in Philadelphia. However, the use of the term gradually became more widespread in subsequent years.</a:t>
            </a:r>
          </a:p>
          <a:p>
            <a:pPr marL="57150" lvl="0" defTabSz="914400">
              <a:lnSpc>
                <a:spcPct val="90000"/>
              </a:lnSpc>
            </a:pPr>
            <a:r>
              <a:rPr lang="en-US" sz="1400" dirty="0"/>
              <a:t>Despite its growing popularity, some retailers in other parts of the country remained unaware of the term. In 1981, The Philadelphia Inquirer reported that retailers in Cincinnati and Los Angeles were still unfamiliar with the term “Black Friday” and were instead referring to it as the day after Thanksgiving or the official beginning of the Christmas shopping season. Nevertheless, the term “Black Friday” continued to gain momentum and is now recognized as a common phrase used to describe the day of post-Thanksgiving shopping in the United States.</a:t>
            </a:r>
          </a:p>
        </p:txBody>
      </p:sp>
      <p:pic>
        <p:nvPicPr>
          <p:cNvPr id="2052" name="Picture 4" descr="How Black Friday Got Its Name - The New York Times">
            <a:extLst>
              <a:ext uri="{FF2B5EF4-FFF2-40B4-BE49-F238E27FC236}">
                <a16:creationId xmlns:a16="http://schemas.microsoft.com/office/drawing/2014/main" id="{C5653B7A-BEE0-5A2F-0666-9937DA040D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143" r="11742"/>
          <a:stretch/>
        </p:blipFill>
        <p:spPr bwMode="auto">
          <a:xfrm>
            <a:off x="5756743" y="1570482"/>
            <a:ext cx="2955798" cy="3072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780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178904"/>
            <a:ext cx="8263890" cy="1075811"/>
          </a:xfrm>
        </p:spPr>
        <p:txBody>
          <a:bodyPr vert="horz" lIns="91440" tIns="45720" rIns="91440" bIns="45720" rtlCol="0" anchor="b">
            <a:normAutofit/>
          </a:bodyPr>
          <a:lstStyle/>
          <a:p>
            <a:pPr marL="0" lvl="0" indent="0" defTabSz="914400">
              <a:lnSpc>
                <a:spcPct val="90000"/>
              </a:lnSpc>
            </a:pPr>
            <a:r>
              <a:rPr lang="en-US" sz="4100" dirty="0"/>
              <a:t>Introduction</a:t>
            </a:r>
          </a:p>
        </p:txBody>
      </p:sp>
      <p:sp>
        <p:nvSpPr>
          <p:cNvPr id="32"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261158"/>
            <a:ext cx="8229600" cy="13716"/>
          </a:xfrm>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 name="connsiteX0" fmla="*/ 0 w 8229600"/>
              <a:gd name="connsiteY0" fmla="*/ 0 h 13716"/>
              <a:gd name="connsiteX1" fmla="*/ 521208 w 8229600"/>
              <a:gd name="connsiteY1" fmla="*/ 0 h 13716"/>
              <a:gd name="connsiteX2" fmla="*/ 960120 w 8229600"/>
              <a:gd name="connsiteY2" fmla="*/ 0 h 13716"/>
              <a:gd name="connsiteX3" fmla="*/ 1481328 w 8229600"/>
              <a:gd name="connsiteY3" fmla="*/ 0 h 13716"/>
              <a:gd name="connsiteX4" fmla="*/ 2167128 w 8229600"/>
              <a:gd name="connsiteY4" fmla="*/ 0 h 13716"/>
              <a:gd name="connsiteX5" fmla="*/ 2935224 w 8229600"/>
              <a:gd name="connsiteY5" fmla="*/ 0 h 13716"/>
              <a:gd name="connsiteX6" fmla="*/ 3785616 w 8229600"/>
              <a:gd name="connsiteY6" fmla="*/ 0 h 13716"/>
              <a:gd name="connsiteX7" fmla="*/ 4636008 w 8229600"/>
              <a:gd name="connsiteY7" fmla="*/ 0 h 13716"/>
              <a:gd name="connsiteX8" fmla="*/ 5239512 w 8229600"/>
              <a:gd name="connsiteY8" fmla="*/ 0 h 13716"/>
              <a:gd name="connsiteX9" fmla="*/ 6007608 w 8229600"/>
              <a:gd name="connsiteY9" fmla="*/ 0 h 13716"/>
              <a:gd name="connsiteX10" fmla="*/ 6693408 w 8229600"/>
              <a:gd name="connsiteY10" fmla="*/ 0 h 13716"/>
              <a:gd name="connsiteX11" fmla="*/ 7296912 w 8229600"/>
              <a:gd name="connsiteY11" fmla="*/ 0 h 13716"/>
              <a:gd name="connsiteX12" fmla="*/ 8229600 w 8229600"/>
              <a:gd name="connsiteY12" fmla="*/ 0 h 13716"/>
              <a:gd name="connsiteX13" fmla="*/ 8229600 w 8229600"/>
              <a:gd name="connsiteY13" fmla="*/ 13716 h 13716"/>
              <a:gd name="connsiteX14" fmla="*/ 7626096 w 8229600"/>
              <a:gd name="connsiteY14" fmla="*/ 13716 h 13716"/>
              <a:gd name="connsiteX15" fmla="*/ 7022592 w 8229600"/>
              <a:gd name="connsiteY15" fmla="*/ 13716 h 13716"/>
              <a:gd name="connsiteX16" fmla="*/ 6172200 w 8229600"/>
              <a:gd name="connsiteY16" fmla="*/ 13716 h 13716"/>
              <a:gd name="connsiteX17" fmla="*/ 5650992 w 8229600"/>
              <a:gd name="connsiteY17" fmla="*/ 13716 h 13716"/>
              <a:gd name="connsiteX18" fmla="*/ 4882896 w 8229600"/>
              <a:gd name="connsiteY18" fmla="*/ 13716 h 13716"/>
              <a:gd name="connsiteX19" fmla="*/ 4443984 w 8229600"/>
              <a:gd name="connsiteY19" fmla="*/ 13716 h 13716"/>
              <a:gd name="connsiteX20" fmla="*/ 3758184 w 8229600"/>
              <a:gd name="connsiteY20" fmla="*/ 13716 h 13716"/>
              <a:gd name="connsiteX21" fmla="*/ 3236976 w 8229600"/>
              <a:gd name="connsiteY21" fmla="*/ 13716 h 13716"/>
              <a:gd name="connsiteX22" fmla="*/ 2386584 w 8229600"/>
              <a:gd name="connsiteY22" fmla="*/ 13716 h 13716"/>
              <a:gd name="connsiteX23" fmla="*/ 1947672 w 8229600"/>
              <a:gd name="connsiteY23" fmla="*/ 13716 h 13716"/>
              <a:gd name="connsiteX24" fmla="*/ 1261872 w 8229600"/>
              <a:gd name="connsiteY24" fmla="*/ 13716 h 13716"/>
              <a:gd name="connsiteX25" fmla="*/ 822960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997" y="6635"/>
                  <a:pt x="8229550" y="9822"/>
                  <a:pt x="8229600" y="13716"/>
                </a:cubicBezTo>
                <a:cubicBezTo>
                  <a:pt x="7945777" y="15373"/>
                  <a:pt x="7812308" y="-13083"/>
                  <a:pt x="7461504" y="13716"/>
                </a:cubicBezTo>
                <a:cubicBezTo>
                  <a:pt x="7129391" y="48613"/>
                  <a:pt x="7087333" y="37334"/>
                  <a:pt x="6940296" y="13716"/>
                </a:cubicBezTo>
                <a:cubicBezTo>
                  <a:pt x="6810862" y="-27592"/>
                  <a:pt x="6701312" y="14789"/>
                  <a:pt x="6419088" y="13716"/>
                </a:cubicBezTo>
                <a:cubicBezTo>
                  <a:pt x="6152777" y="14283"/>
                  <a:pt x="5868611" y="44230"/>
                  <a:pt x="5650992" y="13716"/>
                </a:cubicBezTo>
                <a:cubicBezTo>
                  <a:pt x="5439747" y="10678"/>
                  <a:pt x="5334901" y="-5616"/>
                  <a:pt x="5129784" y="13716"/>
                </a:cubicBezTo>
                <a:cubicBezTo>
                  <a:pt x="4955906" y="35886"/>
                  <a:pt x="4793216" y="29316"/>
                  <a:pt x="4690872" y="13716"/>
                </a:cubicBezTo>
                <a:cubicBezTo>
                  <a:pt x="4552374" y="26515"/>
                  <a:pt x="4318742" y="1676"/>
                  <a:pt x="4087368" y="13716"/>
                </a:cubicBezTo>
                <a:cubicBezTo>
                  <a:pt x="3849418" y="28053"/>
                  <a:pt x="3751577" y="25116"/>
                  <a:pt x="3401568" y="13716"/>
                </a:cubicBezTo>
                <a:cubicBezTo>
                  <a:pt x="3067953" y="15837"/>
                  <a:pt x="3012425" y="22307"/>
                  <a:pt x="2798064" y="13716"/>
                </a:cubicBezTo>
                <a:cubicBezTo>
                  <a:pt x="2565154" y="11948"/>
                  <a:pt x="2426719" y="-36366"/>
                  <a:pt x="2276856" y="13716"/>
                </a:cubicBezTo>
                <a:cubicBezTo>
                  <a:pt x="2090980" y="-190"/>
                  <a:pt x="1702030" y="-12752"/>
                  <a:pt x="1426464" y="13716"/>
                </a:cubicBezTo>
                <a:cubicBezTo>
                  <a:pt x="1104481" y="65071"/>
                  <a:pt x="985013" y="-12262"/>
                  <a:pt x="740664" y="13716"/>
                </a:cubicBezTo>
                <a:cubicBezTo>
                  <a:pt x="507391" y="37071"/>
                  <a:pt x="191740" y="-16226"/>
                  <a:pt x="0" y="13716"/>
                </a:cubicBezTo>
                <a:cubicBezTo>
                  <a:pt x="503" y="9208"/>
                  <a:pt x="165" y="5575"/>
                  <a:pt x="0" y="0"/>
                </a:cubicBezTo>
                <a:close/>
              </a:path>
              <a:path w="8229600" h="13716"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29236" y="7266"/>
                  <a:pt x="8229919" y="9308"/>
                  <a:pt x="8229600" y="13716"/>
                </a:cubicBezTo>
                <a:cubicBezTo>
                  <a:pt x="8094333" y="-9824"/>
                  <a:pt x="7850928" y="32876"/>
                  <a:pt x="7626096" y="13716"/>
                </a:cubicBezTo>
                <a:cubicBezTo>
                  <a:pt x="7448378" y="-5141"/>
                  <a:pt x="7315174" y="-6416"/>
                  <a:pt x="7022592" y="13716"/>
                </a:cubicBezTo>
                <a:cubicBezTo>
                  <a:pt x="6686163" y="45927"/>
                  <a:pt x="6352629" y="18938"/>
                  <a:pt x="6172200" y="13716"/>
                </a:cubicBezTo>
                <a:cubicBezTo>
                  <a:pt x="6015590" y="37773"/>
                  <a:pt x="5770309" y="16706"/>
                  <a:pt x="5650992" y="13716"/>
                </a:cubicBezTo>
                <a:cubicBezTo>
                  <a:pt x="5483975" y="7520"/>
                  <a:pt x="5165324" y="64376"/>
                  <a:pt x="4882896" y="13716"/>
                </a:cubicBezTo>
                <a:cubicBezTo>
                  <a:pt x="4568934" y="2481"/>
                  <a:pt x="4556334" y="23104"/>
                  <a:pt x="4443984" y="13716"/>
                </a:cubicBezTo>
                <a:cubicBezTo>
                  <a:pt x="4320775" y="6004"/>
                  <a:pt x="4034988" y="-8062"/>
                  <a:pt x="3758184" y="13716"/>
                </a:cubicBezTo>
                <a:cubicBezTo>
                  <a:pt x="3445155" y="-5570"/>
                  <a:pt x="3367892" y="9252"/>
                  <a:pt x="3236976" y="13716"/>
                </a:cubicBezTo>
                <a:cubicBezTo>
                  <a:pt x="3093796" y="21836"/>
                  <a:pt x="2635824" y="19560"/>
                  <a:pt x="2386584" y="13716"/>
                </a:cubicBezTo>
                <a:cubicBezTo>
                  <a:pt x="2139815" y="-7869"/>
                  <a:pt x="2105958" y="21373"/>
                  <a:pt x="1947672" y="13716"/>
                </a:cubicBezTo>
                <a:cubicBezTo>
                  <a:pt x="1801011" y="-24483"/>
                  <a:pt x="1533636" y="10074"/>
                  <a:pt x="1261872" y="13716"/>
                </a:cubicBezTo>
                <a:cubicBezTo>
                  <a:pt x="989528" y="27655"/>
                  <a:pt x="1025848" y="10113"/>
                  <a:pt x="822960" y="13716"/>
                </a:cubicBezTo>
                <a:cubicBezTo>
                  <a:pt x="653456" y="16384"/>
                  <a:pt x="304027" y="3429"/>
                  <a:pt x="0" y="13716"/>
                </a:cubicBezTo>
                <a:cubicBezTo>
                  <a:pt x="326" y="10292"/>
                  <a:pt x="-17" y="5199"/>
                  <a:pt x="0" y="0"/>
                </a:cubicBezTo>
                <a:close/>
              </a:path>
              <a:path w="8229600" h="13716"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815" y="6665"/>
                  <a:pt x="8229309" y="10133"/>
                  <a:pt x="8229600" y="13716"/>
                </a:cubicBezTo>
                <a:cubicBezTo>
                  <a:pt x="7944174" y="-33676"/>
                  <a:pt x="7795646" y="-38977"/>
                  <a:pt x="7461504" y="13716"/>
                </a:cubicBezTo>
                <a:cubicBezTo>
                  <a:pt x="7129776" y="46515"/>
                  <a:pt x="7082769" y="26874"/>
                  <a:pt x="6940296" y="13716"/>
                </a:cubicBezTo>
                <a:cubicBezTo>
                  <a:pt x="6799665" y="-20447"/>
                  <a:pt x="6652769" y="27211"/>
                  <a:pt x="6419088" y="13716"/>
                </a:cubicBezTo>
                <a:cubicBezTo>
                  <a:pt x="6143970" y="47703"/>
                  <a:pt x="5863165" y="-21103"/>
                  <a:pt x="5650992" y="13716"/>
                </a:cubicBezTo>
                <a:cubicBezTo>
                  <a:pt x="5419172" y="36034"/>
                  <a:pt x="5309448" y="-4977"/>
                  <a:pt x="5129784" y="13716"/>
                </a:cubicBezTo>
                <a:cubicBezTo>
                  <a:pt x="4947928" y="21451"/>
                  <a:pt x="4795021" y="1288"/>
                  <a:pt x="4690872" y="13716"/>
                </a:cubicBezTo>
                <a:cubicBezTo>
                  <a:pt x="4564358" y="-14151"/>
                  <a:pt x="4295485" y="-29852"/>
                  <a:pt x="4087368" y="13716"/>
                </a:cubicBezTo>
                <a:cubicBezTo>
                  <a:pt x="3871704" y="35834"/>
                  <a:pt x="3732927" y="-15470"/>
                  <a:pt x="3401568" y="13716"/>
                </a:cubicBezTo>
                <a:cubicBezTo>
                  <a:pt x="3075889" y="15088"/>
                  <a:pt x="3025898" y="39828"/>
                  <a:pt x="2798064" y="13716"/>
                </a:cubicBezTo>
                <a:cubicBezTo>
                  <a:pt x="2581856" y="-25441"/>
                  <a:pt x="2428311" y="-9472"/>
                  <a:pt x="2276856" y="13716"/>
                </a:cubicBezTo>
                <a:cubicBezTo>
                  <a:pt x="2098246" y="48711"/>
                  <a:pt x="1737531" y="51387"/>
                  <a:pt x="1426464" y="13716"/>
                </a:cubicBezTo>
                <a:cubicBezTo>
                  <a:pt x="1104708" y="21917"/>
                  <a:pt x="1006595" y="11356"/>
                  <a:pt x="740664" y="13716"/>
                </a:cubicBezTo>
                <a:cubicBezTo>
                  <a:pt x="480378" y="28512"/>
                  <a:pt x="202592" y="-16929"/>
                  <a:pt x="0" y="13716"/>
                </a:cubicBezTo>
                <a:cubicBezTo>
                  <a:pt x="244" y="8978"/>
                  <a:pt x="436" y="6414"/>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3716"/>
                      <a:gd name="connsiteX1" fmla="*/ 521208 w 8229600"/>
                      <a:gd name="connsiteY1" fmla="*/ 0 h 13716"/>
                      <a:gd name="connsiteX2" fmla="*/ 1371600 w 8229600"/>
                      <a:gd name="connsiteY2" fmla="*/ 0 h 13716"/>
                      <a:gd name="connsiteX3" fmla="*/ 2221992 w 8229600"/>
                      <a:gd name="connsiteY3" fmla="*/ 0 h 13716"/>
                      <a:gd name="connsiteX4" fmla="*/ 3072384 w 8229600"/>
                      <a:gd name="connsiteY4" fmla="*/ 0 h 13716"/>
                      <a:gd name="connsiteX5" fmla="*/ 3511296 w 8229600"/>
                      <a:gd name="connsiteY5" fmla="*/ 0 h 13716"/>
                      <a:gd name="connsiteX6" fmla="*/ 4114800 w 8229600"/>
                      <a:gd name="connsiteY6" fmla="*/ 0 h 13716"/>
                      <a:gd name="connsiteX7" fmla="*/ 4553712 w 8229600"/>
                      <a:gd name="connsiteY7" fmla="*/ 0 h 13716"/>
                      <a:gd name="connsiteX8" fmla="*/ 5239512 w 8229600"/>
                      <a:gd name="connsiteY8" fmla="*/ 0 h 13716"/>
                      <a:gd name="connsiteX9" fmla="*/ 5843016 w 8229600"/>
                      <a:gd name="connsiteY9" fmla="*/ 0 h 13716"/>
                      <a:gd name="connsiteX10" fmla="*/ 6611112 w 8229600"/>
                      <a:gd name="connsiteY10" fmla="*/ 0 h 13716"/>
                      <a:gd name="connsiteX11" fmla="*/ 7461504 w 8229600"/>
                      <a:gd name="connsiteY11" fmla="*/ 0 h 13716"/>
                      <a:gd name="connsiteX12" fmla="*/ 8229600 w 8229600"/>
                      <a:gd name="connsiteY12" fmla="*/ 0 h 13716"/>
                      <a:gd name="connsiteX13" fmla="*/ 8229600 w 8229600"/>
                      <a:gd name="connsiteY13" fmla="*/ 13716 h 13716"/>
                      <a:gd name="connsiteX14" fmla="*/ 7461504 w 8229600"/>
                      <a:gd name="connsiteY14" fmla="*/ 13716 h 13716"/>
                      <a:gd name="connsiteX15" fmla="*/ 6940296 w 8229600"/>
                      <a:gd name="connsiteY15" fmla="*/ 13716 h 13716"/>
                      <a:gd name="connsiteX16" fmla="*/ 6419088 w 8229600"/>
                      <a:gd name="connsiteY16" fmla="*/ 13716 h 13716"/>
                      <a:gd name="connsiteX17" fmla="*/ 5650992 w 8229600"/>
                      <a:gd name="connsiteY17" fmla="*/ 13716 h 13716"/>
                      <a:gd name="connsiteX18" fmla="*/ 5129784 w 8229600"/>
                      <a:gd name="connsiteY18" fmla="*/ 13716 h 13716"/>
                      <a:gd name="connsiteX19" fmla="*/ 4690872 w 8229600"/>
                      <a:gd name="connsiteY19" fmla="*/ 13716 h 13716"/>
                      <a:gd name="connsiteX20" fmla="*/ 4087368 w 8229600"/>
                      <a:gd name="connsiteY20" fmla="*/ 13716 h 13716"/>
                      <a:gd name="connsiteX21" fmla="*/ 3401568 w 8229600"/>
                      <a:gd name="connsiteY21" fmla="*/ 13716 h 13716"/>
                      <a:gd name="connsiteX22" fmla="*/ 2798064 w 8229600"/>
                      <a:gd name="connsiteY22" fmla="*/ 13716 h 13716"/>
                      <a:gd name="connsiteX23" fmla="*/ 2276856 w 8229600"/>
                      <a:gd name="connsiteY23" fmla="*/ 13716 h 13716"/>
                      <a:gd name="connsiteX24" fmla="*/ 1426464 w 8229600"/>
                      <a:gd name="connsiteY24" fmla="*/ 13716 h 13716"/>
                      <a:gd name="connsiteX25" fmla="*/ 740664 w 8229600"/>
                      <a:gd name="connsiteY25" fmla="*/ 13716 h 13716"/>
                      <a:gd name="connsiteX26" fmla="*/ 0 w 8229600"/>
                      <a:gd name="connsiteY26" fmla="*/ 13716 h 13716"/>
                      <a:gd name="connsiteX27" fmla="*/ 0 w 8229600"/>
                      <a:gd name="connsiteY27"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3716"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9169" y="6566"/>
                          <a:pt x="8229218" y="9895"/>
                          <a:pt x="8229600" y="13716"/>
                        </a:cubicBezTo>
                        <a:cubicBezTo>
                          <a:pt x="7940706" y="-13865"/>
                          <a:pt x="7792584" y="-20581"/>
                          <a:pt x="7461504" y="13716"/>
                        </a:cubicBezTo>
                        <a:cubicBezTo>
                          <a:pt x="7130424" y="48013"/>
                          <a:pt x="7080072" y="39273"/>
                          <a:pt x="6940296" y="13716"/>
                        </a:cubicBezTo>
                        <a:cubicBezTo>
                          <a:pt x="6800520" y="-11841"/>
                          <a:pt x="6672872" y="22099"/>
                          <a:pt x="6419088" y="13716"/>
                        </a:cubicBezTo>
                        <a:cubicBezTo>
                          <a:pt x="6165304" y="5333"/>
                          <a:pt x="5869721" y="415"/>
                          <a:pt x="5650992" y="13716"/>
                        </a:cubicBezTo>
                        <a:cubicBezTo>
                          <a:pt x="5432263" y="27017"/>
                          <a:pt x="5308310" y="-1549"/>
                          <a:pt x="5129784" y="13716"/>
                        </a:cubicBezTo>
                        <a:cubicBezTo>
                          <a:pt x="4951258" y="28981"/>
                          <a:pt x="4799696" y="10785"/>
                          <a:pt x="4690872" y="13716"/>
                        </a:cubicBezTo>
                        <a:cubicBezTo>
                          <a:pt x="4582048" y="16647"/>
                          <a:pt x="4311124" y="-12408"/>
                          <a:pt x="4087368" y="13716"/>
                        </a:cubicBezTo>
                        <a:cubicBezTo>
                          <a:pt x="3863612" y="39840"/>
                          <a:pt x="3730288" y="8802"/>
                          <a:pt x="3401568" y="13716"/>
                        </a:cubicBezTo>
                        <a:cubicBezTo>
                          <a:pt x="3072848" y="18630"/>
                          <a:pt x="3020684" y="27853"/>
                          <a:pt x="2798064" y="13716"/>
                        </a:cubicBezTo>
                        <a:cubicBezTo>
                          <a:pt x="2575444" y="-421"/>
                          <a:pt x="2440915" y="-11924"/>
                          <a:pt x="2276856" y="13716"/>
                        </a:cubicBezTo>
                        <a:cubicBezTo>
                          <a:pt x="2112797" y="39356"/>
                          <a:pt x="1726502" y="-14132"/>
                          <a:pt x="1426464" y="13716"/>
                        </a:cubicBezTo>
                        <a:cubicBezTo>
                          <a:pt x="1126426" y="41564"/>
                          <a:pt x="992925" y="16444"/>
                          <a:pt x="740664" y="13716"/>
                        </a:cubicBezTo>
                        <a:cubicBezTo>
                          <a:pt x="488403" y="10988"/>
                          <a:pt x="195650" y="-20633"/>
                          <a:pt x="0" y="13716"/>
                        </a:cubicBezTo>
                        <a:cubicBezTo>
                          <a:pt x="120" y="8944"/>
                          <a:pt x="-32" y="6034"/>
                          <a:pt x="0" y="0"/>
                        </a:cubicBezTo>
                        <a:close/>
                      </a:path>
                      <a:path w="8229600" h="13716"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29365" y="6754"/>
                          <a:pt x="8229865" y="9234"/>
                          <a:pt x="8229600" y="13716"/>
                        </a:cubicBezTo>
                        <a:cubicBezTo>
                          <a:pt x="8075287" y="30482"/>
                          <a:pt x="7821366" y="17278"/>
                          <a:pt x="7626096" y="13716"/>
                        </a:cubicBezTo>
                        <a:cubicBezTo>
                          <a:pt x="7430826" y="10154"/>
                          <a:pt x="7320004" y="-14241"/>
                          <a:pt x="7022592" y="13716"/>
                        </a:cubicBezTo>
                        <a:cubicBezTo>
                          <a:pt x="6725180" y="41673"/>
                          <a:pt x="6348804" y="-18597"/>
                          <a:pt x="6172200" y="13716"/>
                        </a:cubicBezTo>
                        <a:cubicBezTo>
                          <a:pt x="5995596" y="46029"/>
                          <a:pt x="5788102" y="18318"/>
                          <a:pt x="5650992" y="13716"/>
                        </a:cubicBezTo>
                        <a:cubicBezTo>
                          <a:pt x="5513882" y="9114"/>
                          <a:pt x="5198399" y="24549"/>
                          <a:pt x="4882896" y="13716"/>
                        </a:cubicBezTo>
                        <a:cubicBezTo>
                          <a:pt x="4567393" y="2883"/>
                          <a:pt x="4557008" y="22393"/>
                          <a:pt x="4443984" y="13716"/>
                        </a:cubicBezTo>
                        <a:cubicBezTo>
                          <a:pt x="4330960" y="5039"/>
                          <a:pt x="4061674" y="24319"/>
                          <a:pt x="3758184" y="13716"/>
                        </a:cubicBezTo>
                        <a:cubicBezTo>
                          <a:pt x="3454694" y="3113"/>
                          <a:pt x="3380392" y="14547"/>
                          <a:pt x="3236976" y="13716"/>
                        </a:cubicBezTo>
                        <a:cubicBezTo>
                          <a:pt x="3093560" y="12885"/>
                          <a:pt x="2632116" y="33035"/>
                          <a:pt x="2386584" y="13716"/>
                        </a:cubicBezTo>
                        <a:cubicBezTo>
                          <a:pt x="2141052" y="-5603"/>
                          <a:pt x="2110884" y="24205"/>
                          <a:pt x="1947672" y="13716"/>
                        </a:cubicBezTo>
                        <a:cubicBezTo>
                          <a:pt x="1784460" y="3227"/>
                          <a:pt x="1535467" y="-4111"/>
                          <a:pt x="1261872" y="13716"/>
                        </a:cubicBezTo>
                        <a:cubicBezTo>
                          <a:pt x="988277" y="31543"/>
                          <a:pt x="1021096" y="5803"/>
                          <a:pt x="822960" y="13716"/>
                        </a:cubicBezTo>
                        <a:cubicBezTo>
                          <a:pt x="624824" y="21629"/>
                          <a:pt x="298309" y="-3289"/>
                          <a:pt x="0" y="13716"/>
                        </a:cubicBezTo>
                        <a:cubicBezTo>
                          <a:pt x="52" y="10594"/>
                          <a:pt x="386" y="5364"/>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429369" y="1553487"/>
            <a:ext cx="5035164" cy="3089379"/>
          </a:xfrm>
        </p:spPr>
        <p:txBody>
          <a:bodyPr vert="horz" lIns="91440" tIns="45720" rIns="91440" bIns="45720" rtlCol="0" anchor="t">
            <a:normAutofit/>
          </a:bodyPr>
          <a:lstStyle/>
          <a:p>
            <a:pPr marL="57150" lvl="0" defTabSz="914400">
              <a:lnSpc>
                <a:spcPct val="90000"/>
              </a:lnSpc>
            </a:pPr>
            <a:r>
              <a:rPr lang="en-US" sz="1400" dirty="0"/>
              <a:t>In recent times, “Black Friday” has evolved into a massive shopping event featuring a range of sales, promotions, and long queues outside stores. Major retailers like Best Buy, Target, and Amazon have come to rely on Black Friday to drive significant sales and offer door-busting deals to attract shoppers.</a:t>
            </a:r>
          </a:p>
          <a:p>
            <a:pPr marL="57150" lvl="0" defTabSz="914400">
              <a:lnSpc>
                <a:spcPct val="90000"/>
              </a:lnSpc>
            </a:pPr>
            <a:r>
              <a:rPr lang="en-US" sz="1400" dirty="0"/>
              <a:t>The popularity of Black Friday has given rise to other shopping holidays such as “Cyber Monday”, a day dedicated to online shopping, “Small Business Saturday”, which encourages shoppers to support local businesses, and “Giving Tuesday,” a day for charitable giving. These retail holidays have become an integral part of the holiday season, and shoppers eagerly anticipate the deals and discounts they offer. Black Friday, in particular, has become a cultural phenomenon in the United States, with some people camping outside stores for days to be the first in line for deals.</a:t>
            </a:r>
          </a:p>
        </p:txBody>
      </p:sp>
      <p:pic>
        <p:nvPicPr>
          <p:cNvPr id="3" name="Picture 2" descr="https://static.dw.com/image/63854505_605.jpg">
            <a:extLst>
              <a:ext uri="{FF2B5EF4-FFF2-40B4-BE49-F238E27FC236}">
                <a16:creationId xmlns:a16="http://schemas.microsoft.com/office/drawing/2014/main" id="{E0181B0A-A622-FC0A-316A-EBEA70D6FC37}"/>
              </a:ext>
            </a:extLst>
          </p:cNvPr>
          <p:cNvPicPr>
            <a:picLocks noGrp="1" noChangeAspect="1"/>
          </p:cNvPicPr>
          <p:nvPr/>
        </p:nvPicPr>
        <p:blipFill rotWithShape="1">
          <a:blip r:embed="rId2"/>
          <a:srcRect l="17626" r="28258"/>
          <a:stretch/>
        </p:blipFill>
        <p:spPr bwMode="auto">
          <a:xfrm>
            <a:off x="5756743" y="1570482"/>
            <a:ext cx="2955798" cy="3072384"/>
          </a:xfrm>
          <a:prstGeom prst="rect">
            <a:avLst/>
          </a:prstGeom>
          <a:noFill/>
        </p:spPr>
      </p:pic>
    </p:spTree>
    <p:extLst>
      <p:ext uri="{BB962C8B-B14F-4D97-AF65-F5344CB8AC3E}">
        <p14:creationId xmlns:p14="http://schemas.microsoft.com/office/powerpoint/2010/main" val="162816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480060"/>
            <a:ext cx="3614166" cy="1110996"/>
          </a:xfrm>
        </p:spPr>
        <p:txBody>
          <a:bodyPr vert="horz" lIns="91440" tIns="45720" rIns="91440" bIns="45720" rtlCol="0" anchor="b">
            <a:normAutofit/>
          </a:bodyPr>
          <a:lstStyle/>
          <a:p>
            <a:pPr marL="0" lvl="0" indent="0" defTabSz="914400">
              <a:lnSpc>
                <a:spcPct val="90000"/>
              </a:lnSpc>
            </a:pPr>
            <a:r>
              <a:rPr lang="en-US" sz="4100" kern="1200" dirty="0">
                <a:solidFill>
                  <a:schemeClr val="tx1"/>
                </a:solidFill>
                <a:latin typeface="+mj-lt"/>
                <a:ea typeface="+mj-ea"/>
                <a:cs typeface="+mj-cs"/>
              </a:rPr>
              <a:t>Goal</a:t>
            </a:r>
          </a:p>
        </p:txBody>
      </p:sp>
      <p:sp>
        <p:nvSpPr>
          <p:cNvPr id="4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473202" y="1995678"/>
            <a:ext cx="3614166" cy="2660904"/>
          </a:xfrm>
        </p:spPr>
        <p:txBody>
          <a:bodyPr vert="horz" lIns="91440" tIns="45720" rIns="91440" bIns="45720" rtlCol="0" anchor="t">
            <a:normAutofit/>
          </a:bodyPr>
          <a:lstStyle/>
          <a:p>
            <a:pPr lvl="0" defTabSz="914400">
              <a:lnSpc>
                <a:spcPct val="90000"/>
              </a:lnSpc>
            </a:pPr>
            <a:r>
              <a:rPr lang="en-US" sz="1700" dirty="0"/>
              <a:t>To understand customer purchase behavior against various products of different categories, we would need to collect and analyze data on customer demographics, purchasing history, and product preferences. So, we will collect data have these characteristics.</a:t>
            </a:r>
          </a:p>
        </p:txBody>
      </p:sp>
      <p:pic>
        <p:nvPicPr>
          <p:cNvPr id="36" name="Graphic 35" descr="CRM Customer Insights App">
            <a:extLst>
              <a:ext uri="{FF2B5EF4-FFF2-40B4-BE49-F238E27FC236}">
                <a16:creationId xmlns:a16="http://schemas.microsoft.com/office/drawing/2014/main" id="{629D1B24-BECD-9322-295D-C68C20C9A7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4286" y="524637"/>
            <a:ext cx="4094226" cy="4094226"/>
          </a:xfrm>
          <a:prstGeom prst="rect">
            <a:avLst/>
          </a:prstGeom>
        </p:spPr>
      </p:pic>
    </p:spTree>
    <p:extLst>
      <p:ext uri="{BB962C8B-B14F-4D97-AF65-F5344CB8AC3E}">
        <p14:creationId xmlns:p14="http://schemas.microsoft.com/office/powerpoint/2010/main" val="269503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244026"/>
            <a:ext cx="3276451" cy="1467631"/>
          </a:xfrm>
        </p:spPr>
        <p:txBody>
          <a:bodyPr anchor="b">
            <a:normAutofit/>
          </a:bodyPr>
          <a:lstStyle/>
          <a:p>
            <a:pPr marL="0" lvl="0" indent="0" algn="l">
              <a:buNone/>
            </a:pPr>
            <a:r>
              <a:rPr lang="en-US" sz="4100" b="1" dirty="0"/>
              <a:t>Problem</a:t>
            </a:r>
          </a:p>
        </p:txBody>
      </p:sp>
      <p:sp>
        <p:nvSpPr>
          <p:cNvPr id="308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 name="connsiteX0" fmla="*/ 0 w 2606040"/>
              <a:gd name="connsiteY0" fmla="*/ 0 h 13716"/>
              <a:gd name="connsiteX1" fmla="*/ 599389 w 2606040"/>
              <a:gd name="connsiteY1" fmla="*/ 0 h 13716"/>
              <a:gd name="connsiteX2" fmla="*/ 1303020 w 2606040"/>
              <a:gd name="connsiteY2" fmla="*/ 0 h 13716"/>
              <a:gd name="connsiteX3" fmla="*/ 1876349 w 2606040"/>
              <a:gd name="connsiteY3" fmla="*/ 0 h 13716"/>
              <a:gd name="connsiteX4" fmla="*/ 2606040 w 2606040"/>
              <a:gd name="connsiteY4" fmla="*/ 0 h 13716"/>
              <a:gd name="connsiteX5" fmla="*/ 2606040 w 2606040"/>
              <a:gd name="connsiteY5" fmla="*/ 13716 h 13716"/>
              <a:gd name="connsiteX6" fmla="*/ 1980590 w 2606040"/>
              <a:gd name="connsiteY6" fmla="*/ 13716 h 13716"/>
              <a:gd name="connsiteX7" fmla="*/ 1276960 w 2606040"/>
              <a:gd name="connsiteY7" fmla="*/ 13716 h 13716"/>
              <a:gd name="connsiteX8" fmla="*/ 65151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5838" y="5689"/>
                  <a:pt x="2605775" y="8075"/>
                  <a:pt x="2606040" y="13716"/>
                </a:cubicBezTo>
                <a:cubicBezTo>
                  <a:pt x="2260204" y="24770"/>
                  <a:pt x="2175708" y="1042"/>
                  <a:pt x="1902409" y="13716"/>
                </a:cubicBezTo>
                <a:cubicBezTo>
                  <a:pt x="1638502" y="36492"/>
                  <a:pt x="1460923" y="-20841"/>
                  <a:pt x="1276960" y="13716"/>
                </a:cubicBezTo>
                <a:cubicBezTo>
                  <a:pt x="1057717" y="9789"/>
                  <a:pt x="867956" y="-2252"/>
                  <a:pt x="677570" y="13716"/>
                </a:cubicBezTo>
                <a:cubicBezTo>
                  <a:pt x="457951" y="28801"/>
                  <a:pt x="189752" y="50816"/>
                  <a:pt x="0" y="13716"/>
                </a:cubicBezTo>
                <a:cubicBezTo>
                  <a:pt x="468" y="10483"/>
                  <a:pt x="836" y="5117"/>
                  <a:pt x="0" y="0"/>
                </a:cubicBezTo>
                <a:close/>
              </a:path>
              <a:path w="2606040" h="13716"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7080" y="4836"/>
                  <a:pt x="2606317" y="7740"/>
                  <a:pt x="2606040" y="13716"/>
                </a:cubicBezTo>
                <a:cubicBezTo>
                  <a:pt x="2347059" y="-1948"/>
                  <a:pt x="2192004" y="4234"/>
                  <a:pt x="1980590" y="13716"/>
                </a:cubicBezTo>
                <a:cubicBezTo>
                  <a:pt x="1783984" y="-14317"/>
                  <a:pt x="1487673" y="41336"/>
                  <a:pt x="1276960" y="13716"/>
                </a:cubicBezTo>
                <a:cubicBezTo>
                  <a:pt x="1087111" y="-41823"/>
                  <a:pt x="879204" y="42195"/>
                  <a:pt x="651510" y="13716"/>
                </a:cubicBezTo>
                <a:cubicBezTo>
                  <a:pt x="430798" y="-32336"/>
                  <a:pt x="132889" y="-38039"/>
                  <a:pt x="0" y="13716"/>
                </a:cubicBezTo>
                <a:cubicBezTo>
                  <a:pt x="1109" y="8984"/>
                  <a:pt x="330" y="5748"/>
                  <a:pt x="0" y="0"/>
                </a:cubicBezTo>
                <a:close/>
              </a:path>
              <a:path w="2606040" h="13716"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5859" y="5467"/>
                  <a:pt x="2605677" y="7416"/>
                  <a:pt x="2606040" y="13716"/>
                </a:cubicBezTo>
                <a:cubicBezTo>
                  <a:pt x="2234648" y="22404"/>
                  <a:pt x="2180202" y="-14933"/>
                  <a:pt x="1902409" y="13716"/>
                </a:cubicBezTo>
                <a:cubicBezTo>
                  <a:pt x="1635562" y="42622"/>
                  <a:pt x="1477339" y="222"/>
                  <a:pt x="1276960" y="13716"/>
                </a:cubicBezTo>
                <a:cubicBezTo>
                  <a:pt x="1058094" y="62350"/>
                  <a:pt x="904206" y="-25208"/>
                  <a:pt x="677570" y="13716"/>
                </a:cubicBezTo>
                <a:cubicBezTo>
                  <a:pt x="485746" y="10141"/>
                  <a:pt x="195925" y="28433"/>
                  <a:pt x="0" y="13716"/>
                </a:cubicBezTo>
                <a:cubicBezTo>
                  <a:pt x="406" y="10107"/>
                  <a:pt x="891" y="450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0060" y="2154674"/>
            <a:ext cx="3182691" cy="2490501"/>
          </a:xfrm>
        </p:spPr>
        <p:txBody>
          <a:bodyPr>
            <a:normAutofit lnSpcReduction="10000"/>
          </a:bodyPr>
          <a:lstStyle/>
          <a:p>
            <a:pPr>
              <a:lnSpc>
                <a:spcPct val="90000"/>
              </a:lnSpc>
            </a:pPr>
            <a:r>
              <a:rPr lang="en-US" sz="1300" dirty="0"/>
              <a:t>For Black Friday, we aim to learn more about the customers through their transactions and purchases. </a:t>
            </a:r>
          </a:p>
          <a:p>
            <a:pPr>
              <a:lnSpc>
                <a:spcPct val="90000"/>
              </a:lnSpc>
            </a:pPr>
            <a:r>
              <a:rPr lang="en-US" sz="1300" dirty="0"/>
              <a:t>We want to examine each variable we have and ascertain how it relates to the overall expense of the purchase. </a:t>
            </a:r>
          </a:p>
          <a:p>
            <a:pPr>
              <a:lnSpc>
                <a:spcPct val="90000"/>
              </a:lnSpc>
            </a:pPr>
            <a:r>
              <a:rPr lang="en-US" sz="1300" dirty="0"/>
              <a:t>Using descriptive statistics, inference statistics, and hypothesis testing, we aim to learn about customers and their transactions. </a:t>
            </a:r>
          </a:p>
          <a:p>
            <a:pPr>
              <a:lnSpc>
                <a:spcPct val="90000"/>
              </a:lnSpc>
            </a:pPr>
            <a:r>
              <a:rPr lang="en-US" sz="1300" dirty="0"/>
              <a:t>Finally, we attempt to group the customers based on the most valuable characteristics and features.</a:t>
            </a:r>
          </a:p>
        </p:txBody>
      </p:sp>
      <p:pic>
        <p:nvPicPr>
          <p:cNvPr id="3074" name="Picture 2" descr="Is that really the problem? - Raven Performance Group">
            <a:extLst>
              <a:ext uri="{FF2B5EF4-FFF2-40B4-BE49-F238E27FC236}">
                <a16:creationId xmlns:a16="http://schemas.microsoft.com/office/drawing/2014/main" id="{E368B7B2-ADF1-CAD3-41EF-8875BA5599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305"/>
          <a:stretch/>
        </p:blipFill>
        <p:spPr bwMode="auto">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244026"/>
            <a:ext cx="3276451" cy="1467631"/>
          </a:xfrm>
        </p:spPr>
        <p:txBody>
          <a:bodyPr anchor="b">
            <a:normAutofit/>
          </a:bodyPr>
          <a:lstStyle/>
          <a:p>
            <a:pPr marL="0" lvl="0" indent="0" algn="l">
              <a:buNone/>
            </a:pPr>
            <a:r>
              <a:rPr lang="en-US" sz="4100" b="1" dirty="0"/>
              <a:t>Data</a:t>
            </a:r>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 name="connsiteX0" fmla="*/ 0 w 2606040"/>
              <a:gd name="connsiteY0" fmla="*/ 0 h 13716"/>
              <a:gd name="connsiteX1" fmla="*/ 599389 w 2606040"/>
              <a:gd name="connsiteY1" fmla="*/ 0 h 13716"/>
              <a:gd name="connsiteX2" fmla="*/ 1303020 w 2606040"/>
              <a:gd name="connsiteY2" fmla="*/ 0 h 13716"/>
              <a:gd name="connsiteX3" fmla="*/ 1876349 w 2606040"/>
              <a:gd name="connsiteY3" fmla="*/ 0 h 13716"/>
              <a:gd name="connsiteX4" fmla="*/ 2606040 w 2606040"/>
              <a:gd name="connsiteY4" fmla="*/ 0 h 13716"/>
              <a:gd name="connsiteX5" fmla="*/ 2606040 w 2606040"/>
              <a:gd name="connsiteY5" fmla="*/ 13716 h 13716"/>
              <a:gd name="connsiteX6" fmla="*/ 1980590 w 2606040"/>
              <a:gd name="connsiteY6" fmla="*/ 13716 h 13716"/>
              <a:gd name="connsiteX7" fmla="*/ 1276960 w 2606040"/>
              <a:gd name="connsiteY7" fmla="*/ 13716 h 13716"/>
              <a:gd name="connsiteX8" fmla="*/ 65151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5838" y="5689"/>
                  <a:pt x="2605775" y="8075"/>
                  <a:pt x="2606040" y="13716"/>
                </a:cubicBezTo>
                <a:cubicBezTo>
                  <a:pt x="2260204" y="24770"/>
                  <a:pt x="2175708" y="1042"/>
                  <a:pt x="1902409" y="13716"/>
                </a:cubicBezTo>
                <a:cubicBezTo>
                  <a:pt x="1638502" y="36492"/>
                  <a:pt x="1460923" y="-20841"/>
                  <a:pt x="1276960" y="13716"/>
                </a:cubicBezTo>
                <a:cubicBezTo>
                  <a:pt x="1057717" y="9789"/>
                  <a:pt x="867956" y="-2252"/>
                  <a:pt x="677570" y="13716"/>
                </a:cubicBezTo>
                <a:cubicBezTo>
                  <a:pt x="457951" y="28801"/>
                  <a:pt x="189752" y="50816"/>
                  <a:pt x="0" y="13716"/>
                </a:cubicBezTo>
                <a:cubicBezTo>
                  <a:pt x="468" y="10483"/>
                  <a:pt x="836" y="5117"/>
                  <a:pt x="0" y="0"/>
                </a:cubicBezTo>
                <a:close/>
              </a:path>
              <a:path w="2606040" h="13716"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7080" y="4836"/>
                  <a:pt x="2606317" y="7740"/>
                  <a:pt x="2606040" y="13716"/>
                </a:cubicBezTo>
                <a:cubicBezTo>
                  <a:pt x="2347059" y="-1948"/>
                  <a:pt x="2192004" y="4234"/>
                  <a:pt x="1980590" y="13716"/>
                </a:cubicBezTo>
                <a:cubicBezTo>
                  <a:pt x="1783984" y="-14317"/>
                  <a:pt x="1487673" y="41336"/>
                  <a:pt x="1276960" y="13716"/>
                </a:cubicBezTo>
                <a:cubicBezTo>
                  <a:pt x="1087111" y="-41823"/>
                  <a:pt x="879204" y="42195"/>
                  <a:pt x="651510" y="13716"/>
                </a:cubicBezTo>
                <a:cubicBezTo>
                  <a:pt x="430798" y="-32336"/>
                  <a:pt x="132889" y="-38039"/>
                  <a:pt x="0" y="13716"/>
                </a:cubicBezTo>
                <a:cubicBezTo>
                  <a:pt x="1109" y="8984"/>
                  <a:pt x="330" y="5748"/>
                  <a:pt x="0" y="0"/>
                </a:cubicBezTo>
                <a:close/>
              </a:path>
              <a:path w="2606040" h="13716"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5859" y="5467"/>
                  <a:pt x="2605677" y="7416"/>
                  <a:pt x="2606040" y="13716"/>
                </a:cubicBezTo>
                <a:cubicBezTo>
                  <a:pt x="2234648" y="22404"/>
                  <a:pt x="2180202" y="-14933"/>
                  <a:pt x="1902409" y="13716"/>
                </a:cubicBezTo>
                <a:cubicBezTo>
                  <a:pt x="1635562" y="42622"/>
                  <a:pt x="1477339" y="222"/>
                  <a:pt x="1276960" y="13716"/>
                </a:cubicBezTo>
                <a:cubicBezTo>
                  <a:pt x="1058094" y="62350"/>
                  <a:pt x="904206" y="-25208"/>
                  <a:pt x="677570" y="13716"/>
                </a:cubicBezTo>
                <a:cubicBezTo>
                  <a:pt x="485746" y="10141"/>
                  <a:pt x="195925" y="28433"/>
                  <a:pt x="0" y="13716"/>
                </a:cubicBezTo>
                <a:cubicBezTo>
                  <a:pt x="406" y="10107"/>
                  <a:pt x="891" y="450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0060" y="2154674"/>
            <a:ext cx="3182691" cy="2490501"/>
          </a:xfrm>
        </p:spPr>
        <p:txBody>
          <a:bodyPr>
            <a:normAutofit/>
          </a:bodyPr>
          <a:lstStyle/>
          <a:p>
            <a:pPr marL="0" lvl="0" indent="0">
              <a:buNone/>
            </a:pPr>
            <a:r>
              <a:rPr lang="en-US" sz="1700" dirty="0"/>
              <a:t>Using open data published on Kaggle is a great way to gain insights into consumer behavior during the Black Friday shopping season. Kaggle is a platform that hosts a variety of datasets, including those related to retail sales and consumer behavior.</a:t>
            </a:r>
          </a:p>
        </p:txBody>
      </p:sp>
      <p:pic>
        <p:nvPicPr>
          <p:cNvPr id="13" name="Picture 12" descr="Financial graphs on a dark display">
            <a:extLst>
              <a:ext uri="{FF2B5EF4-FFF2-40B4-BE49-F238E27FC236}">
                <a16:creationId xmlns:a16="http://schemas.microsoft.com/office/drawing/2014/main" id="{49AED103-016D-E284-ADDC-A68E02AF4298}"/>
              </a:ext>
            </a:extLst>
          </p:cNvPr>
          <p:cNvPicPr>
            <a:picLocks noChangeAspect="1"/>
          </p:cNvPicPr>
          <p:nvPr/>
        </p:nvPicPr>
        <p:blipFill rotWithShape="1">
          <a:blip r:embed="rId3"/>
          <a:srcRect l="15751" r="21560"/>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91</TotalTime>
  <Words>6426</Words>
  <Application>Microsoft Office PowerPoint</Application>
  <PresentationFormat>On-screen Show (16:9)</PresentationFormat>
  <Paragraphs>275</Paragraphs>
  <Slides>25</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-apple-system</vt:lpstr>
      <vt:lpstr>Courier</vt:lpstr>
      <vt:lpstr>Arial</vt:lpstr>
      <vt:lpstr>Calibri</vt:lpstr>
      <vt:lpstr>Office Theme</vt:lpstr>
      <vt:lpstr>Black Friday analysis</vt:lpstr>
      <vt:lpstr>Introduction</vt:lpstr>
      <vt:lpstr>Introduction</vt:lpstr>
      <vt:lpstr>Introduction</vt:lpstr>
      <vt:lpstr>Introduction</vt:lpstr>
      <vt:lpstr>Introduction</vt:lpstr>
      <vt:lpstr>Goal</vt:lpstr>
      <vt:lpstr>Problem</vt:lpstr>
      <vt:lpstr>Data</vt:lpstr>
      <vt:lpstr>About Data</vt:lpstr>
      <vt:lpstr>Data Exploration</vt:lpstr>
      <vt:lpstr>Data Cleaning</vt:lpstr>
      <vt:lpstr>Descriptive Statistics</vt:lpstr>
      <vt:lpstr>Descriptive Statistics</vt:lpstr>
      <vt:lpstr>Descriptive Statistics</vt:lpstr>
      <vt:lpstr>Descriptive Statistics</vt:lpstr>
      <vt:lpstr>Descriptive Statistics</vt:lpstr>
      <vt:lpstr>Descriptive Statistics</vt:lpstr>
      <vt:lpstr>Descriptive Statistics</vt:lpstr>
      <vt:lpstr>Descriptive Statistics</vt:lpstr>
      <vt:lpstr>Descriptive Statistics</vt:lpstr>
      <vt:lpstr>Hypothesis test</vt:lpstr>
      <vt:lpstr>Hypothesis test</vt:lpstr>
      <vt:lpstr>  Discussion</vt:lpstr>
      <vt:lpstr>References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Friday analysis</dc:title>
  <dc:creator>ZIAD</dc:creator>
  <cp:keywords/>
  <cp:lastModifiedBy>Ziad Ashraf</cp:lastModifiedBy>
  <cp:revision>15</cp:revision>
  <dcterms:created xsi:type="dcterms:W3CDTF">2023-05-20T14:45:41Z</dcterms:created>
  <dcterms:modified xsi:type="dcterms:W3CDTF">2023-05-20T16:30:07Z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2023-05-20</vt:lpwstr>
  </property>
  <property fmtid="{D5CDD505-2E9C-101B-9397-08002B2CF9AE}" pid="3" name="output">
    <vt:lpwstr>powerpoint_presentation</vt:lpwstr>
  </property>
</Properties>
</file>