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4530963" cy="21031200"/>
  <p:notesSz cx="6858000" cy="9144000"/>
  <p:defaultTextStyle>
    <a:defPPr>
      <a:defRPr lang="en-US"/>
    </a:defPPr>
    <a:lvl1pPr marL="0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1pPr>
    <a:lvl2pPr marL="1573454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2pPr>
    <a:lvl3pPr marL="3146908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3pPr>
    <a:lvl4pPr marL="4720361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4pPr>
    <a:lvl5pPr marL="6293815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5pPr>
    <a:lvl6pPr marL="7867269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6pPr>
    <a:lvl7pPr marL="9440723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7pPr>
    <a:lvl8pPr marL="11014177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8pPr>
    <a:lvl9pPr marL="12587630" algn="l" defTabSz="3146908" rtl="0" eaLnBrk="1" latinLnBrk="0" hangingPunct="1">
      <a:defRPr sz="61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5222" autoAdjust="0"/>
  </p:normalViewPr>
  <p:slideViewPr>
    <p:cSldViewPr snapToGrid="0">
      <p:cViewPr>
        <p:scale>
          <a:sx n="37" d="100"/>
          <a:sy n="37" d="100"/>
        </p:scale>
        <p:origin x="6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A083-02DE-4F7D-BCE0-54E138023202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925" y="1143000"/>
            <a:ext cx="653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AE11-F29B-450A-8705-F49EA7BC7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AE11-F29B-450A-8705-F49EA7BC7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371" y="3441913"/>
            <a:ext cx="33398222" cy="7321973"/>
          </a:xfrm>
        </p:spPr>
        <p:txBody>
          <a:bodyPr anchor="b"/>
          <a:lstStyle>
            <a:lvl1pPr algn="ctr">
              <a:defRPr sz="1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371" y="11046250"/>
            <a:ext cx="33398222" cy="5077670"/>
          </a:xfrm>
        </p:spPr>
        <p:txBody>
          <a:bodyPr/>
          <a:lstStyle>
            <a:lvl1pPr marL="0" indent="0" algn="ctr">
              <a:buNone/>
              <a:defRPr sz="7360"/>
            </a:lvl1pPr>
            <a:lvl2pPr marL="1402095" indent="0" algn="ctr">
              <a:buNone/>
              <a:defRPr sz="6133"/>
            </a:lvl2pPr>
            <a:lvl3pPr marL="2804190" indent="0" algn="ctr">
              <a:buNone/>
              <a:defRPr sz="5520"/>
            </a:lvl3pPr>
            <a:lvl4pPr marL="4206286" indent="0" algn="ctr">
              <a:buNone/>
              <a:defRPr sz="4907"/>
            </a:lvl4pPr>
            <a:lvl5pPr marL="5608381" indent="0" algn="ctr">
              <a:buNone/>
              <a:defRPr sz="4907"/>
            </a:lvl5pPr>
            <a:lvl6pPr marL="7010476" indent="0" algn="ctr">
              <a:buNone/>
              <a:defRPr sz="4907"/>
            </a:lvl6pPr>
            <a:lvl7pPr marL="8412571" indent="0" algn="ctr">
              <a:buNone/>
              <a:defRPr sz="4907"/>
            </a:lvl7pPr>
            <a:lvl8pPr marL="9814667" indent="0" algn="ctr">
              <a:buNone/>
              <a:defRPr sz="4907"/>
            </a:lvl8pPr>
            <a:lvl9pPr marL="11216762" indent="0" algn="ctr">
              <a:buNone/>
              <a:defRPr sz="4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67470" y="1119717"/>
            <a:ext cx="9601989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1504" y="1119717"/>
            <a:ext cx="2824933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310" y="5243198"/>
            <a:ext cx="38407956" cy="8748393"/>
          </a:xfrm>
        </p:spPr>
        <p:txBody>
          <a:bodyPr anchor="b"/>
          <a:lstStyle>
            <a:lvl1pPr>
              <a:defRPr sz="1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8310" y="14074355"/>
            <a:ext cx="38407956" cy="4600573"/>
          </a:xfrm>
        </p:spPr>
        <p:txBody>
          <a:bodyPr/>
          <a:lstStyle>
            <a:lvl1pPr marL="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1pPr>
            <a:lvl2pPr marL="1402095" indent="0">
              <a:buNone/>
              <a:defRPr sz="6133">
                <a:solidFill>
                  <a:schemeClr val="tx1">
                    <a:tint val="75000"/>
                  </a:schemeClr>
                </a:solidFill>
              </a:defRPr>
            </a:lvl2pPr>
            <a:lvl3pPr marL="2804190" indent="0">
              <a:buNone/>
              <a:defRPr sz="5520">
                <a:solidFill>
                  <a:schemeClr val="tx1">
                    <a:tint val="75000"/>
                  </a:schemeClr>
                </a:solidFill>
              </a:defRPr>
            </a:lvl3pPr>
            <a:lvl4pPr marL="420628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4pPr>
            <a:lvl5pPr marL="560838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5pPr>
            <a:lvl6pPr marL="7010476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6pPr>
            <a:lvl7pPr marL="8412571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7pPr>
            <a:lvl8pPr marL="9814667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8pPr>
            <a:lvl9pPr marL="11216762" indent="0">
              <a:buNone/>
              <a:defRPr sz="4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1504" y="5598583"/>
            <a:ext cx="18925659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43800" y="5598583"/>
            <a:ext cx="18925659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304" y="1119718"/>
            <a:ext cx="38407956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7306" y="5155567"/>
            <a:ext cx="18838683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7306" y="7682230"/>
            <a:ext cx="18838683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43800" y="5155567"/>
            <a:ext cx="18931459" cy="2526663"/>
          </a:xfrm>
        </p:spPr>
        <p:txBody>
          <a:bodyPr anchor="b"/>
          <a:lstStyle>
            <a:lvl1pPr marL="0" indent="0">
              <a:buNone/>
              <a:defRPr sz="7360" b="1"/>
            </a:lvl1pPr>
            <a:lvl2pPr marL="1402095" indent="0">
              <a:buNone/>
              <a:defRPr sz="6133" b="1"/>
            </a:lvl2pPr>
            <a:lvl3pPr marL="2804190" indent="0">
              <a:buNone/>
              <a:defRPr sz="5520" b="1"/>
            </a:lvl3pPr>
            <a:lvl4pPr marL="4206286" indent="0">
              <a:buNone/>
              <a:defRPr sz="4907" b="1"/>
            </a:lvl4pPr>
            <a:lvl5pPr marL="5608381" indent="0">
              <a:buNone/>
              <a:defRPr sz="4907" b="1"/>
            </a:lvl5pPr>
            <a:lvl6pPr marL="7010476" indent="0">
              <a:buNone/>
              <a:defRPr sz="4907" b="1"/>
            </a:lvl6pPr>
            <a:lvl7pPr marL="8412571" indent="0">
              <a:buNone/>
              <a:defRPr sz="4907" b="1"/>
            </a:lvl7pPr>
            <a:lvl8pPr marL="9814667" indent="0">
              <a:buNone/>
              <a:defRPr sz="4907" b="1"/>
            </a:lvl8pPr>
            <a:lvl9pPr marL="11216762" indent="0">
              <a:buNone/>
              <a:defRPr sz="4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43800" y="7682230"/>
            <a:ext cx="18931459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306" y="1402080"/>
            <a:ext cx="14362393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1459" y="3028105"/>
            <a:ext cx="22543800" cy="14945783"/>
          </a:xfrm>
        </p:spPr>
        <p:txBody>
          <a:bodyPr/>
          <a:lstStyle>
            <a:lvl1pPr>
              <a:defRPr sz="9813"/>
            </a:lvl1pPr>
            <a:lvl2pPr>
              <a:defRPr sz="8587"/>
            </a:lvl2pPr>
            <a:lvl3pPr>
              <a:defRPr sz="7360"/>
            </a:lvl3pPr>
            <a:lvl4pPr>
              <a:defRPr sz="6133"/>
            </a:lvl4pPr>
            <a:lvl5pPr>
              <a:defRPr sz="6133"/>
            </a:lvl5pPr>
            <a:lvl6pPr>
              <a:defRPr sz="6133"/>
            </a:lvl6pPr>
            <a:lvl7pPr>
              <a:defRPr sz="6133"/>
            </a:lvl7pPr>
            <a:lvl8pPr>
              <a:defRPr sz="6133"/>
            </a:lvl8pPr>
            <a:lvl9pPr>
              <a:defRPr sz="6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7306" y="6309360"/>
            <a:ext cx="14362393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7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306" y="1402080"/>
            <a:ext cx="14362393" cy="4907280"/>
          </a:xfrm>
        </p:spPr>
        <p:txBody>
          <a:bodyPr anchor="b"/>
          <a:lstStyle>
            <a:lvl1pPr>
              <a:defRPr sz="9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931459" y="3028105"/>
            <a:ext cx="22543800" cy="14945783"/>
          </a:xfrm>
        </p:spPr>
        <p:txBody>
          <a:bodyPr anchor="t"/>
          <a:lstStyle>
            <a:lvl1pPr marL="0" indent="0">
              <a:buNone/>
              <a:defRPr sz="9813"/>
            </a:lvl1pPr>
            <a:lvl2pPr marL="1402095" indent="0">
              <a:buNone/>
              <a:defRPr sz="8587"/>
            </a:lvl2pPr>
            <a:lvl3pPr marL="2804190" indent="0">
              <a:buNone/>
              <a:defRPr sz="7360"/>
            </a:lvl3pPr>
            <a:lvl4pPr marL="4206286" indent="0">
              <a:buNone/>
              <a:defRPr sz="6133"/>
            </a:lvl4pPr>
            <a:lvl5pPr marL="5608381" indent="0">
              <a:buNone/>
              <a:defRPr sz="6133"/>
            </a:lvl5pPr>
            <a:lvl6pPr marL="7010476" indent="0">
              <a:buNone/>
              <a:defRPr sz="6133"/>
            </a:lvl6pPr>
            <a:lvl7pPr marL="8412571" indent="0">
              <a:buNone/>
              <a:defRPr sz="6133"/>
            </a:lvl7pPr>
            <a:lvl8pPr marL="9814667" indent="0">
              <a:buNone/>
              <a:defRPr sz="6133"/>
            </a:lvl8pPr>
            <a:lvl9pPr marL="11216762" indent="0">
              <a:buNone/>
              <a:defRPr sz="6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7306" y="6309360"/>
            <a:ext cx="14362393" cy="11688870"/>
          </a:xfrm>
        </p:spPr>
        <p:txBody>
          <a:bodyPr/>
          <a:lstStyle>
            <a:lvl1pPr marL="0" indent="0">
              <a:buNone/>
              <a:defRPr sz="4907"/>
            </a:lvl1pPr>
            <a:lvl2pPr marL="1402095" indent="0">
              <a:buNone/>
              <a:defRPr sz="4293"/>
            </a:lvl2pPr>
            <a:lvl3pPr marL="2804190" indent="0">
              <a:buNone/>
              <a:defRPr sz="3680"/>
            </a:lvl3pPr>
            <a:lvl4pPr marL="4206286" indent="0">
              <a:buNone/>
              <a:defRPr sz="3067"/>
            </a:lvl4pPr>
            <a:lvl5pPr marL="5608381" indent="0">
              <a:buNone/>
              <a:defRPr sz="3067"/>
            </a:lvl5pPr>
            <a:lvl6pPr marL="7010476" indent="0">
              <a:buNone/>
              <a:defRPr sz="3067"/>
            </a:lvl6pPr>
            <a:lvl7pPr marL="8412571" indent="0">
              <a:buNone/>
              <a:defRPr sz="3067"/>
            </a:lvl7pPr>
            <a:lvl8pPr marL="9814667" indent="0">
              <a:buNone/>
              <a:defRPr sz="3067"/>
            </a:lvl8pPr>
            <a:lvl9pPr marL="11216762" indent="0">
              <a:buNone/>
              <a:defRPr sz="3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504" y="1119718"/>
            <a:ext cx="38407956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504" y="5598583"/>
            <a:ext cx="38407956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1504" y="19492808"/>
            <a:ext cx="10019467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EC0A-933B-4D3F-BBF2-B47A5254B820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0882" y="19492808"/>
            <a:ext cx="15029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49992" y="19492808"/>
            <a:ext cx="10019467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7644D-BBE7-4FED-9298-6751F9CF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3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048" indent="-701048" algn="l" defTabSz="2804190" rtl="0" eaLnBrk="1" latinLnBrk="0" hangingPunct="1">
        <a:lnSpc>
          <a:spcPct val="90000"/>
        </a:lnSpc>
        <a:spcBef>
          <a:spcPts val="3067"/>
        </a:spcBef>
        <a:buFont typeface="Arial" panose="020B0604020202020204" pitchFamily="34" charset="0"/>
        <a:buChar char="•"/>
        <a:defRPr sz="8587" kern="1200">
          <a:solidFill>
            <a:schemeClr val="tx1"/>
          </a:solidFill>
          <a:latin typeface="+mn-lt"/>
          <a:ea typeface="+mn-ea"/>
          <a:cs typeface="+mn-cs"/>
        </a:defRPr>
      </a:lvl1pPr>
      <a:lvl2pPr marL="210314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7360" kern="1200">
          <a:solidFill>
            <a:schemeClr val="tx1"/>
          </a:solidFill>
          <a:latin typeface="+mn-lt"/>
          <a:ea typeface="+mn-ea"/>
          <a:cs typeface="+mn-cs"/>
        </a:defRPr>
      </a:lvl2pPr>
      <a:lvl3pPr marL="3505238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6133" kern="1200">
          <a:solidFill>
            <a:schemeClr val="tx1"/>
          </a:solidFill>
          <a:latin typeface="+mn-lt"/>
          <a:ea typeface="+mn-ea"/>
          <a:cs typeface="+mn-cs"/>
        </a:defRPr>
      </a:lvl3pPr>
      <a:lvl4pPr marL="4907333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630942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71152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438" y="657404"/>
            <a:ext cx="5343525" cy="2566988"/>
          </a:xfrm>
          <a:prstGeom prst="rect">
            <a:avLst/>
          </a:prstGeom>
        </p:spPr>
      </p:pic>
      <p:sp>
        <p:nvSpPr>
          <p:cNvPr id="2" name="AutoShape 2" descr="Image result for tsinghua university log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675970"/>
            <a:ext cx="2566988" cy="2566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6284" y="451713"/>
            <a:ext cx="22288073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Subspace Attack: Exploiting Promising Subspaces for</a:t>
            </a:r>
            <a:br>
              <a:rPr lang="en-US" altLang="zh-CN" dirty="0"/>
            </a:br>
            <a:r>
              <a:rPr lang="en-US" altLang="zh-CN" dirty="0"/>
              <a:t> Query-Efficient Black-box Attacks</a:t>
            </a:r>
          </a:p>
          <a:p>
            <a:pPr algn="ctr"/>
            <a:r>
              <a:rPr lang="en-US" sz="4800" dirty="0" err="1"/>
              <a:t>Ziang</a:t>
            </a:r>
            <a:r>
              <a:rPr lang="en-US" sz="4800" dirty="0"/>
              <a:t> Yan</a:t>
            </a:r>
            <a:r>
              <a:rPr lang="en-US" sz="4800" baseline="30000" dirty="0"/>
              <a:t>1,3</a:t>
            </a:r>
            <a:r>
              <a:rPr lang="en-US" sz="4800" dirty="0"/>
              <a:t>*</a:t>
            </a:r>
            <a:r>
              <a:rPr lang="en-US" altLang="zh-CN" sz="4800" dirty="0"/>
              <a:t>  </a:t>
            </a:r>
            <a:r>
              <a:rPr lang="en-US" altLang="zh-CN" sz="4800" dirty="0" err="1"/>
              <a:t>Yiwen</a:t>
            </a:r>
            <a:r>
              <a:rPr lang="en-US" altLang="zh-CN" sz="4800" dirty="0"/>
              <a:t> Guo</a:t>
            </a:r>
            <a:r>
              <a:rPr lang="en-US" altLang="zh-CN" sz="4800" baseline="30000" dirty="0"/>
              <a:t>2,3</a:t>
            </a:r>
            <a:r>
              <a:rPr lang="en-US" altLang="zh-CN" sz="4800" dirty="0"/>
              <a:t>*</a:t>
            </a:r>
            <a:r>
              <a:rPr lang="en-US" sz="4800" dirty="0"/>
              <a:t>  </a:t>
            </a:r>
            <a:r>
              <a:rPr lang="en-US" sz="4800" dirty="0" err="1"/>
              <a:t>Changshui</a:t>
            </a:r>
            <a:r>
              <a:rPr lang="en-US" sz="4800" dirty="0"/>
              <a:t> Zhang</a:t>
            </a:r>
            <a:r>
              <a:rPr lang="en-US" sz="4800" baseline="30000" dirty="0"/>
              <a:t>1</a:t>
            </a:r>
            <a:endParaRPr lang="en-US" sz="4800" dirty="0"/>
          </a:p>
          <a:p>
            <a:pPr algn="ctr"/>
            <a:r>
              <a:rPr lang="en-US" sz="4800" dirty="0"/>
              <a:t>Tsinghua University</a:t>
            </a:r>
            <a:r>
              <a:rPr lang="en-US" sz="4800" baseline="30000" dirty="0"/>
              <a:t>1</a:t>
            </a:r>
            <a:r>
              <a:rPr lang="en-US" sz="4800" dirty="0"/>
              <a:t>    </a:t>
            </a:r>
            <a:r>
              <a:rPr lang="en-US" sz="4800" dirty="0" err="1"/>
              <a:t>Bytedance</a:t>
            </a:r>
            <a:r>
              <a:rPr lang="en-US" sz="4800" dirty="0"/>
              <a:t> AI Lab</a:t>
            </a:r>
            <a:r>
              <a:rPr lang="en-US" altLang="zh-CN" sz="4800" baseline="30000" dirty="0"/>
              <a:t>2 </a:t>
            </a:r>
            <a:r>
              <a:rPr lang="en-US" sz="4800" dirty="0"/>
              <a:t>   Intel Labs China</a:t>
            </a:r>
            <a:r>
              <a:rPr lang="en-US" altLang="zh-CN" sz="4800" baseline="30000" dirty="0"/>
              <a:t>3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085850" y="4286250"/>
            <a:ext cx="11972925" cy="8833187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857250" indent="-857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Introduction</a:t>
            </a:r>
            <a:r>
              <a:rPr lang="zh-CN" altLang="en-US" sz="5400" dirty="0">
                <a:solidFill>
                  <a:srgbClr val="0070C0"/>
                </a:solidFill>
              </a:rPr>
              <a:t> </a:t>
            </a:r>
            <a:r>
              <a:rPr lang="en-US" altLang="zh-CN" sz="5400" dirty="0">
                <a:solidFill>
                  <a:srgbClr val="0070C0"/>
                </a:solidFill>
              </a:rPr>
              <a:t>and Background</a:t>
            </a:r>
            <a:endParaRPr lang="en-US" sz="5400" dirty="0">
              <a:solidFill>
                <a:srgbClr val="0070C0"/>
              </a:solidFill>
            </a:endParaRP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/>
              <a:t>DNNs are vulnerable to adversarial attacks. Even without access to network parameters (</a:t>
            </a:r>
            <a:r>
              <a:rPr lang="en-US" altLang="zh-CN" sz="4400" dirty="0"/>
              <a:t>i.e., black-box</a:t>
            </a:r>
            <a:r>
              <a:rPr lang="en-US" sz="4400" dirty="0"/>
              <a:t>), attacks can still be performed.</a:t>
            </a: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u="sng" dirty="0"/>
              <a:t>Transfer-based</a:t>
            </a:r>
            <a:r>
              <a:rPr lang="en-US" sz="4400" dirty="0"/>
              <a:t> black-box attacks utilize transferability of adversarial examples between models, and suffer from high failure rates.</a:t>
            </a: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u="sng" dirty="0"/>
              <a:t>Query-based</a:t>
            </a:r>
            <a:r>
              <a:rPr lang="en-US" sz="4400" dirty="0"/>
              <a:t> black-box attacks are performed by zeroth-order optimizations, but </a:t>
            </a:r>
            <a:r>
              <a:rPr lang="en-US" altLang="zh-CN" sz="4400" dirty="0"/>
              <a:t>high query complexity is inevitable,</a:t>
            </a:r>
            <a:r>
              <a:rPr lang="zh-CN" altLang="en-US" sz="4400" dirty="0"/>
              <a:t> </a:t>
            </a:r>
            <a:r>
              <a:rPr lang="en-US" sz="4400" dirty="0"/>
              <a:t>making the procedure costly and probably suspicious to the classification system</a:t>
            </a:r>
            <a:r>
              <a:rPr lang="en-US" altLang="zh-CN" sz="4400" dirty="0"/>
              <a:t>.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25525" y="4286249"/>
            <a:ext cx="16249650" cy="10741402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857250" indent="-857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Subspace Attack (to bridge the gap)</a:t>
            </a: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/>
              <a:t>We first discover that gradient estimations and </a:t>
            </a:r>
            <a:r>
              <a:rPr lang="en-US" altLang="zh-CN" sz="4400" dirty="0"/>
              <a:t>zeroth-order optimizations </a:t>
            </a:r>
            <a:r>
              <a:rPr lang="en-US" sz="4400" dirty="0"/>
              <a:t>can be performed in </a:t>
            </a:r>
            <a:r>
              <a:rPr lang="en-US" altLang="zh-CN" sz="4400" dirty="0"/>
              <a:t>random</a:t>
            </a:r>
            <a:r>
              <a:rPr lang="zh-CN" altLang="en-US" sz="4400" dirty="0"/>
              <a:t> </a:t>
            </a:r>
            <a:r>
              <a:rPr lang="en-US" sz="4400" dirty="0"/>
              <a:t>subspaces with much lower </a:t>
            </a:r>
            <a:r>
              <a:rPr lang="en-US" altLang="zh-CN" sz="4400" dirty="0"/>
              <a:t>dimensions than one might suspect.</a:t>
            </a:r>
            <a:endParaRPr lang="en-US" sz="4400" dirty="0"/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 sz="4400" dirty="0"/>
          </a:p>
          <a:p>
            <a:pPr>
              <a:spcBef>
                <a:spcPts val="1200"/>
              </a:spcBef>
            </a:pPr>
            <a:endParaRPr lang="en-US" sz="4400" dirty="0"/>
          </a:p>
          <a:p>
            <a:pPr>
              <a:spcBef>
                <a:spcPts val="1200"/>
              </a:spcBef>
            </a:pPr>
            <a:endParaRPr lang="en-US" sz="2000" dirty="0"/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/>
              <a:t>Promising subspaces can be spanned by utilizing gradients of a few reference models, trained using small auxiliary datasets.</a:t>
            </a: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/>
              <a:t>Efficiency is improved by “coordinate descent” and exploration is encouraged by drop-out and drop-layer.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04538" y="11144228"/>
            <a:ext cx="9659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5951B"/>
                </a:solidFill>
              </a:rPr>
              <a:t>Attack in Random Subspaces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5850" y="4286249"/>
            <a:ext cx="11972925" cy="15916276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681469" y="4286249"/>
            <a:ext cx="16293706" cy="15916276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97869" y="4286249"/>
            <a:ext cx="12664681" cy="15916276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972411" y="4378582"/>
            <a:ext cx="8553487" cy="14711720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857250" indent="-8572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Results</a:t>
            </a: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5400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</a:endParaRPr>
          </a:p>
          <a:p>
            <a:pPr marL="857250" indent="-8572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/>
              <a:t>Our subspace attack improves both query efficiency and attack success rate.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10946" y="14010512"/>
            <a:ext cx="3359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A5951B"/>
                </a:solidFill>
              </a:rPr>
              <a:t>Source Code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518" y="468924"/>
            <a:ext cx="6206380" cy="348719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474" y="14961917"/>
            <a:ext cx="2857500" cy="35528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5306" y="5279648"/>
            <a:ext cx="12249806" cy="607005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6145" y="7315549"/>
            <a:ext cx="15225948" cy="369561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45995" y="15285338"/>
            <a:ext cx="10608710" cy="3447088"/>
          </a:xfrm>
          <a:prstGeom prst="rect">
            <a:avLst/>
          </a:prstGeom>
        </p:spPr>
      </p:pic>
      <p:sp>
        <p:nvSpPr>
          <p:cNvPr id="35" name="TextBox 12"/>
          <p:cNvSpPr txBox="1"/>
          <p:nvPr/>
        </p:nvSpPr>
        <p:spPr>
          <a:xfrm>
            <a:off x="16714569" y="18732426"/>
            <a:ext cx="12110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5951B"/>
                </a:solidFill>
              </a:rPr>
              <a:t>Attack in Subspaces Spanned by </a:t>
            </a:r>
            <a:r>
              <a:rPr lang="en-US" altLang="zh-CN" sz="4400" dirty="0">
                <a:solidFill>
                  <a:srgbClr val="A5951B"/>
                </a:solidFill>
              </a:rPr>
              <a:t>Prior Gradients </a:t>
            </a:r>
            <a:endParaRPr lang="en-US" sz="4400" dirty="0">
              <a:solidFill>
                <a:srgbClr val="A5951B"/>
              </a:solidFill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34515247" y="11349701"/>
            <a:ext cx="4829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5951B"/>
                </a:solidFill>
              </a:rPr>
              <a:t>Untargeted Results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5306" y="12460372"/>
            <a:ext cx="8616506" cy="3355902"/>
          </a:xfrm>
          <a:prstGeom prst="rect">
            <a:avLst/>
          </a:prstGeom>
        </p:spPr>
      </p:pic>
      <p:sp>
        <p:nvSpPr>
          <p:cNvPr id="38" name="TextBox 12"/>
          <p:cNvSpPr txBox="1"/>
          <p:nvPr/>
        </p:nvSpPr>
        <p:spPr>
          <a:xfrm>
            <a:off x="32839701" y="15816274"/>
            <a:ext cx="3956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5951B"/>
                </a:solidFill>
              </a:rPr>
              <a:t>Targeted Results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E98D37AA-C13F-7B4F-A23F-B2AFF7FF4F0F}"/>
              </a:ext>
            </a:extLst>
          </p:cNvPr>
          <p:cNvSpPr txBox="1"/>
          <p:nvPr/>
        </p:nvSpPr>
        <p:spPr>
          <a:xfrm>
            <a:off x="1490076" y="19090302"/>
            <a:ext cx="11526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A5951B"/>
                </a:solidFill>
              </a:rPr>
              <a:t>Generated Adversarial</a:t>
            </a:r>
            <a:r>
              <a:rPr lang="zh-CN" altLang="en-US" sz="4400" dirty="0">
                <a:solidFill>
                  <a:srgbClr val="A5951B"/>
                </a:solidFill>
              </a:rPr>
              <a:t> </a:t>
            </a:r>
            <a:r>
              <a:rPr lang="en-US" altLang="zh-CN" sz="4400" dirty="0">
                <a:solidFill>
                  <a:srgbClr val="A5951B"/>
                </a:solidFill>
              </a:rPr>
              <a:t>Examples</a:t>
            </a:r>
            <a:r>
              <a:rPr lang="zh-CN" altLang="en-US" sz="4400" dirty="0">
                <a:solidFill>
                  <a:srgbClr val="A5951B"/>
                </a:solidFill>
              </a:rPr>
              <a:t> </a:t>
            </a:r>
            <a:r>
              <a:rPr lang="en-US" altLang="zh-CN" sz="4400" dirty="0">
                <a:solidFill>
                  <a:srgbClr val="A5951B"/>
                </a:solidFill>
              </a:rPr>
              <a:t>on</a:t>
            </a:r>
            <a:r>
              <a:rPr lang="zh-CN" altLang="en-US" sz="4400" dirty="0">
                <a:solidFill>
                  <a:srgbClr val="A5951B"/>
                </a:solidFill>
              </a:rPr>
              <a:t> </a:t>
            </a:r>
            <a:r>
              <a:rPr lang="en-US" altLang="zh-CN" sz="4400" dirty="0">
                <a:solidFill>
                  <a:srgbClr val="A5951B"/>
                </a:solidFill>
              </a:rPr>
              <a:t>ImageNet</a:t>
            </a:r>
            <a:endParaRPr lang="en-US" sz="4400" dirty="0">
              <a:solidFill>
                <a:srgbClr val="A5951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EF496-5E67-254E-86E3-BCEF971C1B7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786" y="13279571"/>
            <a:ext cx="11983402" cy="56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208</Words>
  <Application>Microsoft Macintosh PowerPoint</Application>
  <PresentationFormat>自定义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演示文稿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Ziang</dc:creator>
  <cp:keywords>CTPClassification=CTP_NT</cp:keywords>
  <cp:lastModifiedBy>郭怡文</cp:lastModifiedBy>
  <cp:revision>74</cp:revision>
  <dcterms:created xsi:type="dcterms:W3CDTF">2018-11-06T10:00:28Z</dcterms:created>
  <dcterms:modified xsi:type="dcterms:W3CDTF">2019-12-05T01:38:03Z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159159a3-eeba-4572-8a83-94f614070830</vt:lpwstr>
  </property>
  <property fmtid="{D5CDD505-2E9C-101B-9397-08002B2CF9AE}" pid="3" name="CTP_TimeStamp">
    <vt:lpwstr>2018-11-23 06:59:21Z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