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Open Sans" panose="020B0606030504020204" pitchFamily="34" charset="0"/>
      <p:regular r:id="rId22"/>
      <p:bold r:id="rId23"/>
      <p:italic r:id="rId24"/>
      <p:boldItalic r:id="rId25"/>
    </p:embeddedFont>
    <p:embeddedFont>
      <p:font typeface="Economica" panose="02010600030101010101"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75" y="1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t>Welcome to CZ4034 Project presentation.</a:t>
            </a:r>
          </a:p>
          <a:p>
            <a:pPr lvl="0">
              <a:spcBef>
                <a:spcPts val="0"/>
              </a:spcBef>
              <a:buClr>
                <a:schemeClr val="dk1"/>
              </a:buClr>
              <a:buSzPct val="100000"/>
              <a:buFont typeface="Arial"/>
              <a:buNone/>
            </a:pPr>
            <a:endParaRPr/>
          </a:p>
          <a:p>
            <a:pPr lvl="0">
              <a:spcBef>
                <a:spcPts val="0"/>
              </a:spcBef>
              <a:buNone/>
            </a:pPr>
            <a:r>
              <a:rPr lang="en"/>
              <a:t>This is the outline of our presentation.</a:t>
            </a:r>
          </a:p>
          <a:p>
            <a:pPr lvl="0">
              <a:spcBef>
                <a:spcPts val="0"/>
              </a:spcBef>
              <a:buNone/>
            </a:pPr>
            <a:endParaRPr/>
          </a:p>
          <a:p>
            <a:pPr lvl="0">
              <a:spcBef>
                <a:spcPts val="0"/>
              </a:spcBef>
              <a:buClr>
                <a:schemeClr val="dk1"/>
              </a:buClr>
              <a:buSzPct val="100000"/>
              <a:buFont typeface="Arial"/>
              <a:buNone/>
            </a:pPr>
            <a:r>
              <a:rPr lang="en"/>
              <a:t>Firstly Introduction, Our group members are Cao Gaoxu, Chen Ziao, Liu Peng and Pan Jiangdong. This is a summary of works done by each group member.</a:t>
            </a:r>
          </a:p>
          <a:p>
            <a:pPr lvl="0">
              <a:spcBef>
                <a:spcPts val="0"/>
              </a:spcBef>
              <a:buClr>
                <a:schemeClr val="dk1"/>
              </a:buClr>
              <a:buSzPct val="100000"/>
              <a:buFont typeface="Arial"/>
              <a:buNone/>
            </a:pPr>
            <a:endParaRPr/>
          </a:p>
          <a:p>
            <a:pPr lvl="0">
              <a:spcBef>
                <a:spcPts val="0"/>
              </a:spcBef>
              <a:buNone/>
            </a:pPr>
            <a:r>
              <a:rPr lang="en"/>
              <a:t>Nowadays, people like reading news posted by famous news channels on Twitter. However, different people have different preferences on different news. For example, some people may prefer reading political news, others may prefer business news. The objective of our project is to build a web application that gets news from different news channels on Twitter and classify them into certain categories so that people can search for news they are interested in easily.</a:t>
            </a:r>
          </a:p>
          <a:p>
            <a:pPr lvl="0">
              <a:spcBef>
                <a:spcPts val="0"/>
              </a:spcBef>
              <a:buNone/>
            </a:pPr>
            <a:endParaRPr/>
          </a:p>
          <a:p>
            <a:pPr lvl="0">
              <a:spcBef>
                <a:spcPts val="0"/>
              </a:spcBef>
              <a:buNone/>
            </a:pPr>
            <a:r>
              <a:rPr lang="en"/>
              <a:t>Right side would be the software and frameworks we have used in our project. The web application is built under Django Framework. Tweepy module is used to connect our application with Twitter API and sklearn packages is used to perform classifications on tweets. Indexing and querying are achieved using Solr Built-in functions.</a:t>
            </a:r>
          </a:p>
          <a:p>
            <a:pPr lvl="0">
              <a:spcBef>
                <a:spcPts val="0"/>
              </a:spcBef>
              <a:buNone/>
            </a:pPr>
            <a:endParaRPr/>
          </a:p>
          <a:p>
            <a:pPr lvl="0">
              <a:spcBef>
                <a:spcPts val="0"/>
              </a:spcBef>
              <a:buNone/>
            </a:pPr>
            <a:r>
              <a:rPr lang="en"/>
              <a:t>For Crawling, we first crawl JSON format data from twitter API. The screenshot here shows the raw JSON data of one tweet retrieved from Twitter. Since we do not need all fields, we perform some preprocessing to retrieve certain columns we need.</a:t>
            </a:r>
          </a:p>
          <a:p>
            <a:pPr lvl="0">
              <a:spcBef>
                <a:spcPts val="0"/>
              </a:spcBef>
              <a:buNone/>
            </a:pPr>
            <a:endParaRPr/>
          </a:p>
          <a:p>
            <a:pPr lvl="0">
              <a:spcBef>
                <a:spcPts val="0"/>
              </a:spcBef>
              <a:buNone/>
            </a:pPr>
            <a:r>
              <a:rPr lang="en"/>
              <a:t>These are the tweets data stored in Solr. Each tweet will just have a few columns such as content, name of news source, number of likes and number of retweets.  </a:t>
            </a:r>
          </a:p>
          <a:p>
            <a:pPr lvl="0">
              <a:spcBef>
                <a:spcPts val="0"/>
              </a:spcBef>
              <a:buClr>
                <a:schemeClr val="dk1"/>
              </a:buClr>
              <a:buSzPct val="100000"/>
              <a:buFont typeface="Arial"/>
              <a:buNone/>
            </a:pPr>
            <a:endParaRPr/>
          </a:p>
          <a:p>
            <a:pPr lvl="0">
              <a:spcBef>
                <a:spcPts val="0"/>
              </a:spcBef>
              <a:buClr>
                <a:schemeClr val="dk1"/>
              </a:buClr>
              <a:buSzPct val="100000"/>
              <a:buFont typeface="Arial"/>
              <a:buNone/>
            </a:pPr>
            <a:r>
              <a:rPr lang="en"/>
              <a:t>For indexing, since Solr provides a lot of powerful functions, so we decide to use Solr to perform indexing.</a:t>
            </a:r>
          </a:p>
          <a:p>
            <a:pPr lvl="0">
              <a:spcBef>
                <a:spcPts val="0"/>
              </a:spcBef>
              <a:buNone/>
            </a:pPr>
            <a:endParaRPr/>
          </a:p>
          <a:p>
            <a:pPr lvl="0">
              <a:spcBef>
                <a:spcPts val="0"/>
              </a:spcBef>
              <a:buNone/>
            </a:pPr>
            <a:r>
              <a:rPr lang="en"/>
              <a:t>Indexing is performed on the content of each tweet. Functions used are: removing stopwords, lowercasing letters, stemming and NGram Filters</a:t>
            </a:r>
          </a:p>
          <a:p>
            <a:pPr lvl="0">
              <a:spcBef>
                <a:spcPts val="0"/>
              </a:spcBef>
              <a:buNone/>
            </a:pPr>
            <a:endParaRPr/>
          </a:p>
          <a:p>
            <a:pPr lvl="0">
              <a:spcBef>
                <a:spcPts val="0"/>
              </a:spcBef>
              <a:buNone/>
            </a:pPr>
            <a:r>
              <a:rPr lang="en"/>
              <a:t>This is our web application, in the middle, we can see lots of tweets, on the left side, user select different category of news such as Business, Political, Social, Technology and other news. Besides that, user can also read news from different news channels such as CNN, BBCWorld, Straits Times, New York Times and Wall Street Journal. In addition, user can also click on the right side drop down box to sort the tweets, we can sort by time, sort by popularity which is number of likes and sort by number of retweets. Lastly, user can choose to update tweets to get the most current tweets from news channels. User can choose to update the news from one or multiple channels or just update all. For example, we can see that for BBCWorlds news, the newest news in our system is on April 7th. When we click on update, after a few seconds, the BBCWorld news is updated to be April 8th.</a:t>
            </a:r>
          </a:p>
          <a:p>
            <a:pPr lvl="0">
              <a:spcBef>
                <a:spcPts val="0"/>
              </a:spcBef>
              <a:buNone/>
            </a:pPr>
            <a:endParaRPr/>
          </a:p>
          <a:p>
            <a:pPr lvl="0">
              <a:spcBef>
                <a:spcPts val="0"/>
              </a:spcBef>
              <a:buNone/>
            </a:pPr>
            <a:r>
              <a:rPr lang="en"/>
              <a:t>User can also search news based on keyword, for example, user input”Donald Trump” and press enter, system will retrieve news about Donald Trump for him. If user misspell the “Donald Trump”, the system will provide a suggestion on the misspell word and user may just click on it to correct his search input.</a:t>
            </a:r>
          </a:p>
          <a:p>
            <a:pPr lvl="0">
              <a:spcBef>
                <a:spcPts val="0"/>
              </a:spcBef>
              <a:buNone/>
            </a:pPr>
            <a:endParaRPr/>
          </a:p>
          <a:p>
            <a:pPr lvl="0">
              <a:spcBef>
                <a:spcPts val="0"/>
              </a:spcBef>
              <a:buNone/>
            </a:pPr>
            <a:r>
              <a:rPr lang="en"/>
              <a:t>For Classification, we perform some preprocessing steps on the text before classifcation such as removing stopwords and stemming. All text will be converted into a document term matrix and we have also use td-idf conversion to give each document a relavance score. The tf-idf matrix is used to build a model. </a:t>
            </a:r>
          </a:p>
          <a:p>
            <a:pPr lvl="0">
              <a:spcBef>
                <a:spcPts val="0"/>
              </a:spcBef>
              <a:buNone/>
            </a:pPr>
            <a:endParaRPr/>
          </a:p>
          <a:p>
            <a:pPr lvl="0">
              <a:spcBef>
                <a:spcPts val="0"/>
              </a:spcBef>
              <a:buNone/>
            </a:pPr>
            <a:r>
              <a:rPr lang="en"/>
              <a:t>We have tried different models to see which one gives the best performace. And we have found out that linear support vector classifcation model gives the highest accuracy, recall, F-measure and second highest precision, so we decide to use it as our final model. However, when we manually label the data, we found out that there are around 46% of tweets are political news, hence there are a potential sampling problem due to too many political news. We use undersampling techniquess, and based on the statistics, metrics in yellow are those improved by undersampling. Overall, undersampling improves our model.</a:t>
            </a:r>
          </a:p>
          <a:p>
            <a:pPr lvl="0">
              <a:spcBef>
                <a:spcPts val="0"/>
              </a:spcBef>
              <a:buNone/>
            </a:pPr>
            <a:endParaRPr/>
          </a:p>
          <a:p>
            <a:pPr lvl="0">
              <a:spcBef>
                <a:spcPts val="0"/>
              </a:spcBef>
              <a:buNone/>
            </a:pPr>
            <a:r>
              <a:rPr lang="en"/>
              <a:t>There is also a potential overfitting issue, our model may fit the training data but not the new tweets from Twitter. Therefore, we perfom 10 fold cross validation on each model to see which model is truly useful. Based on the result, Linear support vector classififcation model has the highest cross validation score, which again further justify our choice on it as our final model. That is all for our presentation, thank you for listening, we hope you enjoy our presentationl.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We have used ensemble method.</a:t>
            </a:r>
          </a:p>
          <a:p>
            <a:pPr lvl="0">
              <a:spcBef>
                <a:spcPts val="0"/>
              </a:spcBef>
              <a:buNone/>
            </a:pPr>
            <a:endParaRPr/>
          </a:p>
          <a:p>
            <a:pPr lvl="0">
              <a:spcBef>
                <a:spcPts val="0"/>
              </a:spcBef>
              <a:buNone/>
            </a:pPr>
            <a:r>
              <a:rPr lang="en"/>
              <a:t>First table is the result after implementing bagging classifer on Linear SVC Model. The result is very poor.</a:t>
            </a:r>
          </a:p>
          <a:p>
            <a:pPr lvl="0">
              <a:spcBef>
                <a:spcPts val="0"/>
              </a:spcBef>
              <a:buNone/>
            </a:pPr>
            <a:endParaRPr/>
          </a:p>
          <a:p>
            <a:pPr lvl="0">
              <a:spcBef>
                <a:spcPts val="0"/>
              </a:spcBef>
              <a:buNone/>
            </a:pPr>
            <a:r>
              <a:rPr lang="en"/>
              <a:t>Random Forest Ensemble classifer also does not perform better than our final model</a:t>
            </a:r>
          </a:p>
          <a:p>
            <a:pPr lvl="0">
              <a:spcBef>
                <a:spcPts val="0"/>
              </a:spcBef>
              <a:buNone/>
            </a:pPr>
            <a:endParaRPr/>
          </a:p>
          <a:p>
            <a:pPr lvl="0">
              <a:spcBef>
                <a:spcPts val="0"/>
              </a:spcBef>
              <a:buNone/>
            </a:pPr>
            <a:r>
              <a:rPr lang="en"/>
              <a:t>Lastly, adaboost classifer does not give a high F-measure</a:t>
            </a:r>
          </a:p>
          <a:p>
            <a:pPr lvl="0">
              <a:spcBef>
                <a:spcPts val="0"/>
              </a:spcBef>
              <a:buNone/>
            </a:pPr>
            <a:endParaRPr/>
          </a:p>
          <a:p>
            <a:pPr lvl="0">
              <a:spcBef>
                <a:spcPts val="0"/>
              </a:spcBef>
              <a:buNone/>
            </a:pPr>
            <a:r>
              <a:rPr lang="en"/>
              <a:t>Therefore, we do not integrates ensemble methods in our system.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4012" y="756700"/>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1" name="Shape 11"/>
          <p:cNvSpPr/>
          <p:nvPr/>
        </p:nvSpPr>
        <p:spPr>
          <a:xfrm rot="10800000">
            <a:off x="5318350" y="32667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2" name="Shape 12"/>
          <p:cNvSpPr txBox="1">
            <a:spLocks noGrp="1"/>
          </p:cNvSpPr>
          <p:nvPr>
            <p:ph type="ctrTitle"/>
          </p:nvPr>
        </p:nvSpPr>
        <p:spPr>
          <a:xfrm>
            <a:off x="3044700" y="1444255"/>
            <a:ext cx="3054600" cy="1537199"/>
          </a:xfrm>
          <a:prstGeom prst="rect">
            <a:avLst/>
          </a:prstGeom>
        </p:spPr>
        <p:txBody>
          <a:bodyPr lIns="91425" tIns="91425" rIns="91425" bIns="91425" anchor="b"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3" name="Shape 13"/>
          <p:cNvSpPr txBox="1">
            <a:spLocks noGrp="1"/>
          </p:cNvSpPr>
          <p:nvPr>
            <p:ph type="subTitle" idx="1"/>
          </p:nvPr>
        </p:nvSpPr>
        <p:spPr>
          <a:xfrm>
            <a:off x="3044700" y="3116580"/>
            <a:ext cx="3054600" cy="701400"/>
          </a:xfrm>
          <a:prstGeom prst="rect">
            <a:avLst/>
          </a:prstGeom>
        </p:spPr>
        <p:txBody>
          <a:bodyPr lIns="91425" tIns="91425" rIns="91425" bIns="91425" anchor="t" anchorCtr="0"/>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311700" y="957125"/>
            <a:ext cx="8520600" cy="2128800"/>
          </a:xfrm>
          <a:prstGeom prst="rect">
            <a:avLst/>
          </a:prstGeom>
        </p:spPr>
        <p:txBody>
          <a:bodyPr lIns="91425" tIns="91425" rIns="91425" bIns="91425" anchor="ctr" anchorCtr="0"/>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a:endParaRPr/>
          </a:p>
        </p:txBody>
      </p:sp>
      <p:sp>
        <p:nvSpPr>
          <p:cNvPr id="54" name="Shape 54"/>
          <p:cNvSpPr txBox="1">
            <a:spLocks noGrp="1"/>
          </p:cNvSpPr>
          <p:nvPr>
            <p:ph type="body" idx="1"/>
          </p:nvPr>
        </p:nvSpPr>
        <p:spPr>
          <a:xfrm>
            <a:off x="311700" y="316200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p:nvPr/>
        </p:nvSpPr>
        <p:spPr>
          <a:xfrm flipH="1">
            <a:off x="7595937" y="4602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7" name="Shape 17"/>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8" name="Shape 18"/>
          <p:cNvSpPr txBox="1">
            <a:spLocks noGrp="1"/>
          </p:cNvSpPr>
          <p:nvPr>
            <p:ph type="title"/>
          </p:nvPr>
        </p:nvSpPr>
        <p:spPr>
          <a:xfrm>
            <a:off x="773700" y="1806450"/>
            <a:ext cx="7596600" cy="15306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5225"/>
            <a:ext cx="8520600" cy="335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225225"/>
            <a:ext cx="3999900" cy="3354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225225"/>
            <a:ext cx="3999900" cy="3354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5" name="Shape 35"/>
          <p:cNvSpPr txBox="1">
            <a:spLocks noGrp="1"/>
          </p:cNvSpPr>
          <p:nvPr>
            <p:ph type="body" idx="1"/>
          </p:nvPr>
        </p:nvSpPr>
        <p:spPr>
          <a:xfrm>
            <a:off x="311700" y="1399399"/>
            <a:ext cx="2808000" cy="27849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490250" y="450150"/>
            <a:ext cx="5878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43" name="Shape 43"/>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4" name="Shape 44"/>
          <p:cNvSpPr txBox="1">
            <a:spLocks noGrp="1"/>
          </p:cNvSpPr>
          <p:nvPr>
            <p:ph type="title"/>
          </p:nvPr>
        </p:nvSpPr>
        <p:spPr>
          <a:xfrm>
            <a:off x="265500" y="929275"/>
            <a:ext cx="4045200" cy="1786200"/>
          </a:xfrm>
          <a:prstGeom prst="rect">
            <a:avLst/>
          </a:prstGeom>
        </p:spPr>
        <p:txBody>
          <a:bodyPr lIns="91425" tIns="91425" rIns="91425" bIns="91425" anchor="b" anchorCtr="0"/>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a:endParaRPr/>
          </a:p>
        </p:txBody>
      </p:sp>
      <p:sp>
        <p:nvSpPr>
          <p:cNvPr id="45" name="Shape 45"/>
          <p:cNvSpPr txBox="1">
            <a:spLocks noGrp="1"/>
          </p:cNvSpPr>
          <p:nvPr>
            <p:ph type="subTitle" idx="1"/>
          </p:nvPr>
        </p:nvSpPr>
        <p:spPr>
          <a:xfrm>
            <a:off x="265500" y="2769000"/>
            <a:ext cx="4045200" cy="1574100"/>
          </a:xfrm>
          <a:prstGeom prst="rect">
            <a:avLst/>
          </a:prstGeom>
        </p:spPr>
        <p:txBody>
          <a:bodyPr lIns="91425" tIns="91425" rIns="91425" bIns="91425" anchor="t" anchorCtr="0"/>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9500" y="42189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a:endParaRPr/>
          </a:p>
        </p:txBody>
      </p:sp>
      <p:sp>
        <p:nvSpPr>
          <p:cNvPr id="50" name="Shape 5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15925"/>
            <a:ext cx="8520600" cy="831300"/>
          </a:xfrm>
          <a:prstGeom prst="rect">
            <a:avLst/>
          </a:prstGeom>
          <a:noFill/>
          <a:ln>
            <a:noFill/>
          </a:ln>
        </p:spPr>
        <p:txBody>
          <a:bodyPr lIns="91425" tIns="91425" rIns="91425" bIns="91425" anchor="b" anchorCtr="0"/>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endParaRPr/>
          </a:p>
        </p:txBody>
      </p:sp>
      <p:sp>
        <p:nvSpPr>
          <p:cNvPr id="7" name="Shape 7"/>
          <p:cNvSpPr txBox="1">
            <a:spLocks noGrp="1"/>
          </p:cNvSpPr>
          <p:nvPr>
            <p:ph type="body" idx="1"/>
          </p:nvPr>
        </p:nvSpPr>
        <p:spPr>
          <a:xfrm>
            <a:off x="311700" y="1225225"/>
            <a:ext cx="8520600" cy="3354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3044700" y="1444255"/>
            <a:ext cx="3054600" cy="1537199"/>
          </a:xfrm>
          <a:prstGeom prst="rect">
            <a:avLst/>
          </a:prstGeom>
        </p:spPr>
        <p:txBody>
          <a:bodyPr lIns="91425" tIns="91425" rIns="91425" bIns="91425" anchor="b" anchorCtr="0">
            <a:noAutofit/>
          </a:bodyPr>
          <a:lstStyle/>
          <a:p>
            <a:pPr lvl="0">
              <a:spcBef>
                <a:spcPts val="0"/>
              </a:spcBef>
              <a:buNone/>
            </a:pPr>
            <a:r>
              <a:rPr lang="en"/>
              <a:t>CZ4034 Project Presentation</a:t>
            </a:r>
          </a:p>
        </p:txBody>
      </p:sp>
      <p:sp>
        <p:nvSpPr>
          <p:cNvPr id="63" name="Shape 63"/>
          <p:cNvSpPr txBox="1">
            <a:spLocks noGrp="1"/>
          </p:cNvSpPr>
          <p:nvPr>
            <p:ph type="subTitle" idx="1"/>
          </p:nvPr>
        </p:nvSpPr>
        <p:spPr>
          <a:xfrm>
            <a:off x="3044700" y="3116567"/>
            <a:ext cx="3054600" cy="1657800"/>
          </a:xfrm>
          <a:prstGeom prst="rect">
            <a:avLst/>
          </a:prstGeom>
        </p:spPr>
        <p:txBody>
          <a:bodyPr lIns="91425" tIns="91425" rIns="91425" bIns="91425" anchor="t" anchorCtr="0">
            <a:noAutofit/>
          </a:bodyPr>
          <a:lstStyle/>
          <a:p>
            <a:pPr lvl="0">
              <a:spcBef>
                <a:spcPts val="0"/>
              </a:spcBef>
              <a:buNone/>
            </a:pPr>
            <a:r>
              <a:rPr lang="en"/>
              <a:t>Cao Gaoxu</a:t>
            </a:r>
          </a:p>
          <a:p>
            <a:pPr lvl="0">
              <a:spcBef>
                <a:spcPts val="0"/>
              </a:spcBef>
              <a:buNone/>
            </a:pPr>
            <a:r>
              <a:rPr lang="en"/>
              <a:t>Chen Ziao</a:t>
            </a:r>
          </a:p>
          <a:p>
            <a:pPr lvl="0">
              <a:spcBef>
                <a:spcPts val="0"/>
              </a:spcBef>
              <a:buNone/>
            </a:pPr>
            <a:r>
              <a:rPr lang="en"/>
              <a:t>Liu Peng</a:t>
            </a:r>
          </a:p>
          <a:p>
            <a:pPr lvl="0" rtl="0">
              <a:spcBef>
                <a:spcPts val="0"/>
              </a:spcBef>
              <a:buNone/>
            </a:pPr>
            <a:r>
              <a:rPr lang="en"/>
              <a:t>Pan Jiangdong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NLP</a:t>
            </a:r>
            <a:endParaRPr lang="zh-SG" altLang="en-US" dirty="0"/>
          </a:p>
        </p:txBody>
      </p:sp>
      <p:pic>
        <p:nvPicPr>
          <p:cNvPr id="4" name="图片 3"/>
          <p:cNvPicPr>
            <a:picLocks noChangeAspect="1"/>
          </p:cNvPicPr>
          <p:nvPr/>
        </p:nvPicPr>
        <p:blipFill>
          <a:blip r:embed="rId2"/>
          <a:stretch>
            <a:fillRect/>
          </a:stretch>
        </p:blipFill>
        <p:spPr>
          <a:xfrm>
            <a:off x="3114289" y="315925"/>
            <a:ext cx="3879635" cy="275803"/>
          </a:xfrm>
          <a:prstGeom prst="rect">
            <a:avLst/>
          </a:prstGeom>
        </p:spPr>
      </p:pic>
      <p:pic>
        <p:nvPicPr>
          <p:cNvPr id="6" name="图片 5"/>
          <p:cNvPicPr>
            <a:picLocks noChangeAspect="1"/>
          </p:cNvPicPr>
          <p:nvPr/>
        </p:nvPicPr>
        <p:blipFill>
          <a:blip r:embed="rId3"/>
          <a:stretch>
            <a:fillRect/>
          </a:stretch>
        </p:blipFill>
        <p:spPr>
          <a:xfrm>
            <a:off x="1056035" y="1932033"/>
            <a:ext cx="7732145" cy="165026"/>
          </a:xfrm>
          <a:prstGeom prst="rect">
            <a:avLst/>
          </a:prstGeom>
          <a:ln>
            <a:solidFill>
              <a:schemeClr val="tx1"/>
            </a:solidFill>
          </a:ln>
        </p:spPr>
      </p:pic>
      <p:pic>
        <p:nvPicPr>
          <p:cNvPr id="7" name="图片 6"/>
          <p:cNvPicPr>
            <a:picLocks noChangeAspect="1"/>
          </p:cNvPicPr>
          <p:nvPr/>
        </p:nvPicPr>
        <p:blipFill>
          <a:blip r:embed="rId4"/>
          <a:stretch>
            <a:fillRect/>
          </a:stretch>
        </p:blipFill>
        <p:spPr>
          <a:xfrm>
            <a:off x="840258" y="1076167"/>
            <a:ext cx="8050893" cy="142116"/>
          </a:xfrm>
          <a:prstGeom prst="rect">
            <a:avLst/>
          </a:prstGeom>
          <a:ln>
            <a:solidFill>
              <a:schemeClr val="tx1"/>
            </a:solidFill>
          </a:ln>
        </p:spPr>
      </p:pic>
      <p:pic>
        <p:nvPicPr>
          <p:cNvPr id="8" name="图片 7"/>
          <p:cNvPicPr>
            <a:picLocks noChangeAspect="1"/>
          </p:cNvPicPr>
          <p:nvPr/>
        </p:nvPicPr>
        <p:blipFill>
          <a:blip r:embed="rId5"/>
          <a:stretch>
            <a:fillRect/>
          </a:stretch>
        </p:blipFill>
        <p:spPr>
          <a:xfrm>
            <a:off x="888094" y="2636789"/>
            <a:ext cx="7900086" cy="176105"/>
          </a:xfrm>
          <a:prstGeom prst="rect">
            <a:avLst/>
          </a:prstGeom>
          <a:ln>
            <a:solidFill>
              <a:schemeClr val="tx1"/>
            </a:solidFill>
          </a:ln>
        </p:spPr>
      </p:pic>
      <p:pic>
        <p:nvPicPr>
          <p:cNvPr id="9" name="图片 8"/>
          <p:cNvPicPr>
            <a:picLocks noChangeAspect="1"/>
          </p:cNvPicPr>
          <p:nvPr/>
        </p:nvPicPr>
        <p:blipFill>
          <a:blip r:embed="rId6"/>
          <a:stretch>
            <a:fillRect/>
          </a:stretch>
        </p:blipFill>
        <p:spPr>
          <a:xfrm>
            <a:off x="1020198" y="3340235"/>
            <a:ext cx="7870953" cy="171108"/>
          </a:xfrm>
          <a:prstGeom prst="rect">
            <a:avLst/>
          </a:prstGeom>
          <a:ln>
            <a:solidFill>
              <a:schemeClr val="tx1"/>
            </a:solidFill>
          </a:ln>
        </p:spPr>
      </p:pic>
      <p:pic>
        <p:nvPicPr>
          <p:cNvPr id="10" name="图片 9"/>
          <p:cNvPicPr>
            <a:picLocks noChangeAspect="1"/>
          </p:cNvPicPr>
          <p:nvPr/>
        </p:nvPicPr>
        <p:blipFill>
          <a:blip r:embed="rId7"/>
          <a:stretch>
            <a:fillRect/>
          </a:stretch>
        </p:blipFill>
        <p:spPr>
          <a:xfrm>
            <a:off x="991614" y="4056070"/>
            <a:ext cx="4036540" cy="190223"/>
          </a:xfrm>
          <a:prstGeom prst="rect">
            <a:avLst/>
          </a:prstGeom>
          <a:ln>
            <a:solidFill>
              <a:schemeClr val="tx1"/>
            </a:solidFill>
          </a:ln>
        </p:spPr>
      </p:pic>
      <p:sp>
        <p:nvSpPr>
          <p:cNvPr id="11" name="箭头: 下 10"/>
          <p:cNvSpPr/>
          <p:nvPr/>
        </p:nvSpPr>
        <p:spPr>
          <a:xfrm>
            <a:off x="4804447" y="591728"/>
            <a:ext cx="117661" cy="387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12" name="箭头: 下 11"/>
          <p:cNvSpPr/>
          <p:nvPr/>
        </p:nvSpPr>
        <p:spPr>
          <a:xfrm>
            <a:off x="4823447" y="1351970"/>
            <a:ext cx="117661" cy="387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13" name="箭头: 下 12"/>
          <p:cNvSpPr/>
          <p:nvPr/>
        </p:nvSpPr>
        <p:spPr>
          <a:xfrm>
            <a:off x="4883635" y="2219637"/>
            <a:ext cx="117661" cy="387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14" name="箭头: 下 13"/>
          <p:cNvSpPr/>
          <p:nvPr/>
        </p:nvSpPr>
        <p:spPr>
          <a:xfrm>
            <a:off x="4910493" y="2919797"/>
            <a:ext cx="117661" cy="387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15" name="箭头: 下 14"/>
          <p:cNvSpPr/>
          <p:nvPr/>
        </p:nvSpPr>
        <p:spPr>
          <a:xfrm>
            <a:off x="2815010" y="3544641"/>
            <a:ext cx="97259" cy="387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Tree>
    <p:extLst>
      <p:ext uri="{BB962C8B-B14F-4D97-AF65-F5344CB8AC3E}">
        <p14:creationId xmlns:p14="http://schemas.microsoft.com/office/powerpoint/2010/main" val="347180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773700" y="1806450"/>
            <a:ext cx="7596600" cy="1530600"/>
          </a:xfrm>
          <a:prstGeom prst="rect">
            <a:avLst/>
          </a:prstGeom>
        </p:spPr>
        <p:txBody>
          <a:bodyPr lIns="91425" tIns="91425" rIns="91425" bIns="91425" anchor="ctr" anchorCtr="0">
            <a:noAutofit/>
          </a:bodyPr>
          <a:lstStyle/>
          <a:p>
            <a:pPr lvl="0" rtl="0">
              <a:spcBef>
                <a:spcPts val="0"/>
              </a:spcBef>
              <a:buNone/>
            </a:pPr>
            <a:r>
              <a:rPr lang="en"/>
              <a:t>Querying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Django Application Demo</a:t>
            </a:r>
          </a:p>
        </p:txBody>
      </p:sp>
      <p:pic>
        <p:nvPicPr>
          <p:cNvPr id="2" name="图片 1"/>
          <p:cNvPicPr>
            <a:picLocks noChangeAspect="1"/>
          </p:cNvPicPr>
          <p:nvPr/>
        </p:nvPicPr>
        <p:blipFill>
          <a:blip r:embed="rId3"/>
          <a:stretch>
            <a:fillRect/>
          </a:stretch>
        </p:blipFill>
        <p:spPr>
          <a:xfrm>
            <a:off x="1210962" y="1147225"/>
            <a:ext cx="7047470" cy="38615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773700" y="1806450"/>
            <a:ext cx="7596600" cy="1530600"/>
          </a:xfrm>
          <a:prstGeom prst="rect">
            <a:avLst/>
          </a:prstGeom>
        </p:spPr>
        <p:txBody>
          <a:bodyPr lIns="91425" tIns="91425" rIns="91425" bIns="91425" anchor="ctr" anchorCtr="0">
            <a:noAutofit/>
          </a:bodyPr>
          <a:lstStyle/>
          <a:p>
            <a:pPr lvl="0" rtl="0">
              <a:spcBef>
                <a:spcPts val="0"/>
              </a:spcBef>
              <a:buNone/>
            </a:pPr>
            <a:r>
              <a:rPr lang="en"/>
              <a:t>Classification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dirty="0"/>
              <a:t>Pre-processing</a:t>
            </a:r>
          </a:p>
        </p:txBody>
      </p:sp>
      <p:sp>
        <p:nvSpPr>
          <p:cNvPr id="138" name="Shape 138"/>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marR="0" lvl="0" indent="-368300" algn="l" rtl="0">
              <a:lnSpc>
                <a:spcPct val="115000"/>
              </a:lnSpc>
              <a:spcBef>
                <a:spcPts val="0"/>
              </a:spcBef>
              <a:spcAft>
                <a:spcPts val="1600"/>
              </a:spcAft>
              <a:buSzPct val="100000"/>
            </a:pPr>
            <a:r>
              <a:rPr lang="en" dirty="0"/>
              <a:t>Remove urls</a:t>
            </a:r>
          </a:p>
          <a:p>
            <a:pPr marL="457200" marR="0" lvl="0" indent="-368300" algn="l" rtl="0">
              <a:lnSpc>
                <a:spcPct val="115000"/>
              </a:lnSpc>
              <a:spcBef>
                <a:spcPts val="0"/>
              </a:spcBef>
              <a:spcAft>
                <a:spcPts val="1600"/>
              </a:spcAft>
              <a:buSzPct val="100000"/>
            </a:pPr>
            <a:r>
              <a:rPr lang="en" dirty="0"/>
              <a:t>Remove non-alphabetic characters</a:t>
            </a:r>
          </a:p>
          <a:p>
            <a:pPr marL="457200" marR="0" lvl="0" indent="-368300" algn="l" rtl="0">
              <a:lnSpc>
                <a:spcPct val="115000"/>
              </a:lnSpc>
              <a:spcBef>
                <a:spcPts val="0"/>
              </a:spcBef>
              <a:spcAft>
                <a:spcPts val="1600"/>
              </a:spcAft>
              <a:buSzPct val="100000"/>
            </a:pPr>
            <a:r>
              <a:rPr lang="en" dirty="0"/>
              <a:t>Convert to lowercase</a:t>
            </a:r>
          </a:p>
          <a:p>
            <a:pPr marL="457200" marR="0" lvl="0" indent="-368300" algn="l" rtl="0">
              <a:lnSpc>
                <a:spcPct val="115000"/>
              </a:lnSpc>
              <a:spcBef>
                <a:spcPts val="0"/>
              </a:spcBef>
              <a:spcAft>
                <a:spcPts val="1600"/>
              </a:spcAft>
              <a:buSzPct val="100000"/>
            </a:pPr>
            <a:r>
              <a:rPr lang="en" dirty="0"/>
              <a:t>Remove stop words</a:t>
            </a:r>
          </a:p>
          <a:p>
            <a:pPr marL="457200" marR="0" lvl="0" indent="-368300" algn="l" rtl="0">
              <a:lnSpc>
                <a:spcPct val="115000"/>
              </a:lnSpc>
              <a:spcBef>
                <a:spcPts val="0"/>
              </a:spcBef>
              <a:spcAft>
                <a:spcPts val="1600"/>
              </a:spcAft>
              <a:buSzPct val="100000"/>
            </a:pPr>
            <a:r>
              <a:rPr lang="en" dirty="0"/>
              <a:t>Stemming</a:t>
            </a:r>
          </a:p>
          <a:p>
            <a:pPr marL="457200" marR="0" lvl="0" indent="-368300" algn="l" rtl="0">
              <a:lnSpc>
                <a:spcPct val="115000"/>
              </a:lnSpc>
              <a:spcBef>
                <a:spcPts val="0"/>
              </a:spcBef>
              <a:spcAft>
                <a:spcPts val="1600"/>
              </a:spcAft>
              <a:buSzPct val="100000"/>
            </a:pPr>
            <a:r>
              <a:rPr lang="en" b="1" dirty="0"/>
              <a:t>Document-term matrix</a:t>
            </a:r>
          </a:p>
          <a:p>
            <a:pPr marL="457200" marR="0" lvl="0" indent="-368300" algn="l" rtl="0">
              <a:lnSpc>
                <a:spcPct val="115000"/>
              </a:lnSpc>
              <a:spcBef>
                <a:spcPts val="0"/>
              </a:spcBef>
              <a:spcAft>
                <a:spcPts val="1600"/>
              </a:spcAft>
              <a:buSzPct val="100000"/>
            </a:pPr>
            <a:r>
              <a:rPr lang="en" b="1" dirty="0"/>
              <a:t>Tf-idf matrix</a:t>
            </a:r>
          </a:p>
        </p:txBody>
      </p:sp>
      <p:sp>
        <p:nvSpPr>
          <p:cNvPr id="3" name="AutoShape 4" descr="Image result for ｄｏｃｕｍｅｎｔ ｔｅｒｍ ｍａｔｒｉｘ"/>
          <p:cNvSpPr>
            <a:spLocks noChangeAspect="1" noChangeArrowheads="1"/>
          </p:cNvSpPr>
          <p:nvPr/>
        </p:nvSpPr>
        <p:spPr bwMode="auto">
          <a:xfrm>
            <a:off x="4419600" y="965372"/>
            <a:ext cx="1758778" cy="1758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SG" altLang="en-US"/>
          </a:p>
        </p:txBody>
      </p:sp>
      <p:pic>
        <p:nvPicPr>
          <p:cNvPr id="5" name="图片 4"/>
          <p:cNvPicPr>
            <a:picLocks noChangeAspect="1"/>
          </p:cNvPicPr>
          <p:nvPr/>
        </p:nvPicPr>
        <p:blipFill>
          <a:blip r:embed="rId3"/>
          <a:stretch>
            <a:fillRect/>
          </a:stretch>
        </p:blipFill>
        <p:spPr>
          <a:xfrm>
            <a:off x="4164484" y="2527471"/>
            <a:ext cx="4455690" cy="14761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Model Comparison</a:t>
            </a:r>
          </a:p>
        </p:txBody>
      </p:sp>
      <p:pic>
        <p:nvPicPr>
          <p:cNvPr id="144" name="Shape 144"/>
          <p:cNvPicPr preferRelativeResize="0"/>
          <p:nvPr/>
        </p:nvPicPr>
        <p:blipFill>
          <a:blip r:embed="rId3">
            <a:alphaModFix/>
          </a:blip>
          <a:stretch>
            <a:fillRect/>
          </a:stretch>
        </p:blipFill>
        <p:spPr>
          <a:xfrm>
            <a:off x="1192852" y="1147224"/>
            <a:ext cx="6758282" cy="3564075"/>
          </a:xfrm>
          <a:prstGeom prst="rect">
            <a:avLst/>
          </a:prstGeom>
          <a:noFill/>
          <a:ln>
            <a:noFill/>
          </a:ln>
        </p:spPr>
      </p:pic>
      <p:sp>
        <p:nvSpPr>
          <p:cNvPr id="145" name="Shape 145"/>
          <p:cNvSpPr/>
          <p:nvPr/>
        </p:nvSpPr>
        <p:spPr>
          <a:xfrm>
            <a:off x="1185500" y="2126225"/>
            <a:ext cx="6711300" cy="650100"/>
          </a:xfrm>
          <a:prstGeom prst="rect">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Classification</a:t>
            </a:r>
          </a:p>
        </p:txBody>
      </p:sp>
      <p:sp>
        <p:nvSpPr>
          <p:cNvPr id="151" name="Shape 151"/>
          <p:cNvSpPr txBox="1">
            <a:spLocks noGrp="1"/>
          </p:cNvSpPr>
          <p:nvPr>
            <p:ph type="body" idx="1"/>
          </p:nvPr>
        </p:nvSpPr>
        <p:spPr>
          <a:xfrm>
            <a:off x="311700" y="1025425"/>
            <a:ext cx="8520600" cy="4005000"/>
          </a:xfrm>
          <a:prstGeom prst="rect">
            <a:avLst/>
          </a:prstGeom>
        </p:spPr>
        <p:txBody>
          <a:bodyPr lIns="91425" tIns="91425" rIns="91425" bIns="91425" anchor="t" anchorCtr="0">
            <a:noAutofit/>
          </a:bodyPr>
          <a:lstStyle/>
          <a:p>
            <a:pPr marL="457200" lvl="0" indent="-228600">
              <a:spcBef>
                <a:spcPts val="0"/>
              </a:spcBef>
            </a:pPr>
            <a:r>
              <a:rPr lang="en"/>
              <a:t>Undersampling</a:t>
            </a:r>
          </a:p>
        </p:txBody>
      </p:sp>
      <p:pic>
        <p:nvPicPr>
          <p:cNvPr id="152" name="Shape 152"/>
          <p:cNvPicPr preferRelativeResize="0"/>
          <p:nvPr/>
        </p:nvPicPr>
        <p:blipFill>
          <a:blip r:embed="rId3">
            <a:alphaModFix/>
          </a:blip>
          <a:stretch>
            <a:fillRect/>
          </a:stretch>
        </p:blipFill>
        <p:spPr>
          <a:xfrm>
            <a:off x="1781825" y="1811162"/>
            <a:ext cx="5340675" cy="2433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Overfitting Issue =&gt; Cross validation (10 fold)</a:t>
            </a:r>
          </a:p>
        </p:txBody>
      </p:sp>
      <p:pic>
        <p:nvPicPr>
          <p:cNvPr id="158" name="Shape 158"/>
          <p:cNvPicPr preferRelativeResize="0"/>
          <p:nvPr/>
        </p:nvPicPr>
        <p:blipFill>
          <a:blip r:embed="rId3">
            <a:alphaModFix/>
          </a:blip>
          <a:stretch>
            <a:fillRect/>
          </a:stretch>
        </p:blipFill>
        <p:spPr>
          <a:xfrm>
            <a:off x="2453075" y="1654050"/>
            <a:ext cx="3751650" cy="2410050"/>
          </a:xfrm>
          <a:prstGeom prst="rect">
            <a:avLst/>
          </a:prstGeom>
          <a:noFill/>
          <a:ln>
            <a:noFill/>
          </a:ln>
        </p:spPr>
      </p:pic>
      <p:sp>
        <p:nvSpPr>
          <p:cNvPr id="159" name="Shape 159"/>
          <p:cNvSpPr/>
          <p:nvPr/>
        </p:nvSpPr>
        <p:spPr>
          <a:xfrm>
            <a:off x="2418775" y="2355675"/>
            <a:ext cx="3852900" cy="439800"/>
          </a:xfrm>
          <a:prstGeom prst="rect">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Ensemble Method</a:t>
            </a:r>
          </a:p>
        </p:txBody>
      </p:sp>
      <p:sp>
        <p:nvSpPr>
          <p:cNvPr id="165" name="Shape 165"/>
          <p:cNvSpPr txBox="1">
            <a:spLocks noGrp="1"/>
          </p:cNvSpPr>
          <p:nvPr>
            <p:ph type="body" idx="1"/>
          </p:nvPr>
        </p:nvSpPr>
        <p:spPr>
          <a:xfrm>
            <a:off x="311700" y="1225225"/>
            <a:ext cx="2642400" cy="3354000"/>
          </a:xfrm>
          <a:prstGeom prst="rect">
            <a:avLst/>
          </a:prstGeom>
        </p:spPr>
        <p:txBody>
          <a:bodyPr lIns="91425" tIns="91425" rIns="91425" bIns="91425" anchor="t" anchorCtr="0">
            <a:noAutofit/>
          </a:bodyPr>
          <a:lstStyle/>
          <a:p>
            <a:pPr marL="457200" lvl="0" indent="-342900" rtl="0">
              <a:spcBef>
                <a:spcPts val="0"/>
              </a:spcBef>
              <a:buSzPct val="100000"/>
            </a:pPr>
            <a:r>
              <a:rPr lang="en" sz="1800"/>
              <a:t>Bagging</a:t>
            </a:r>
          </a:p>
          <a:p>
            <a:pPr lvl="0" rtl="0">
              <a:spcBef>
                <a:spcPts val="0"/>
              </a:spcBef>
              <a:buNone/>
            </a:pPr>
            <a:endParaRPr sz="1800"/>
          </a:p>
          <a:p>
            <a:pPr marL="457200" lvl="0" indent="-342900" rtl="0">
              <a:spcBef>
                <a:spcPts val="0"/>
              </a:spcBef>
              <a:buSzPct val="100000"/>
            </a:pPr>
            <a:r>
              <a:rPr lang="en" sz="1800"/>
              <a:t>Random Forest</a:t>
            </a:r>
          </a:p>
          <a:p>
            <a:pPr lvl="0" rtl="0">
              <a:spcBef>
                <a:spcPts val="0"/>
              </a:spcBef>
              <a:buNone/>
            </a:pPr>
            <a:endParaRPr sz="1800"/>
          </a:p>
          <a:p>
            <a:pPr marL="457200" lvl="0" indent="-342900">
              <a:spcBef>
                <a:spcPts val="0"/>
              </a:spcBef>
              <a:buSzPct val="100000"/>
            </a:pPr>
            <a:r>
              <a:rPr lang="en" sz="1800"/>
              <a:t>Boosting</a:t>
            </a:r>
          </a:p>
        </p:txBody>
      </p:sp>
      <p:pic>
        <p:nvPicPr>
          <p:cNvPr id="166" name="Shape 166"/>
          <p:cNvPicPr preferRelativeResize="0"/>
          <p:nvPr/>
        </p:nvPicPr>
        <p:blipFill>
          <a:blip r:embed="rId3">
            <a:alphaModFix/>
          </a:blip>
          <a:stretch>
            <a:fillRect/>
          </a:stretch>
        </p:blipFill>
        <p:spPr>
          <a:xfrm>
            <a:off x="4094475" y="395450"/>
            <a:ext cx="4001001" cy="2254149"/>
          </a:xfrm>
          <a:prstGeom prst="rect">
            <a:avLst/>
          </a:prstGeom>
          <a:noFill/>
          <a:ln>
            <a:noFill/>
          </a:ln>
        </p:spPr>
      </p:pic>
      <p:pic>
        <p:nvPicPr>
          <p:cNvPr id="167" name="Shape 167"/>
          <p:cNvPicPr preferRelativeResize="0"/>
          <p:nvPr/>
        </p:nvPicPr>
        <p:blipFill>
          <a:blip r:embed="rId4">
            <a:alphaModFix/>
          </a:blip>
          <a:stretch>
            <a:fillRect/>
          </a:stretch>
        </p:blipFill>
        <p:spPr>
          <a:xfrm>
            <a:off x="3762737" y="2967875"/>
            <a:ext cx="4664473" cy="19241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fade">
                                      <p:cBhvr>
                                        <p:cTn id="12"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957125"/>
            <a:ext cx="8520600" cy="2128800"/>
          </a:xfrm>
          <a:prstGeom prst="rect">
            <a:avLst/>
          </a:prstGeom>
        </p:spPr>
        <p:txBody>
          <a:bodyPr lIns="91425" tIns="91425" rIns="91425" bIns="91425" anchor="ctr" anchorCtr="0">
            <a:noAutofit/>
          </a:bodyPr>
          <a:lstStyle/>
          <a:p>
            <a:pPr lvl="0">
              <a:spcBef>
                <a:spcPts val="0"/>
              </a:spcBef>
              <a:buNone/>
            </a:pPr>
            <a:r>
              <a:rPr lang="en"/>
              <a:t>Thank you!</a:t>
            </a:r>
          </a:p>
        </p:txBody>
      </p:sp>
      <p:sp>
        <p:nvSpPr>
          <p:cNvPr id="173" name="Shape 173"/>
          <p:cNvSpPr txBox="1">
            <a:spLocks noGrp="1"/>
          </p:cNvSpPr>
          <p:nvPr>
            <p:ph type="body" idx="1"/>
          </p:nvPr>
        </p:nvSpPr>
        <p:spPr>
          <a:xfrm>
            <a:off x="311700" y="3162000"/>
            <a:ext cx="8520600" cy="1071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65500" y="14875"/>
            <a:ext cx="4045200" cy="1786200"/>
          </a:xfrm>
          <a:prstGeom prst="rect">
            <a:avLst/>
          </a:prstGeom>
        </p:spPr>
        <p:txBody>
          <a:bodyPr lIns="91425" tIns="91425" rIns="91425" bIns="91425" anchor="b" anchorCtr="0">
            <a:noAutofit/>
          </a:bodyPr>
          <a:lstStyle/>
          <a:p>
            <a:pPr lvl="0" algn="l">
              <a:spcBef>
                <a:spcPts val="0"/>
              </a:spcBef>
              <a:buNone/>
            </a:pPr>
            <a:r>
              <a:rPr lang="en"/>
              <a:t>Outline</a:t>
            </a:r>
          </a:p>
        </p:txBody>
      </p:sp>
      <p:sp>
        <p:nvSpPr>
          <p:cNvPr id="69" name="Shape 69"/>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rtl="0">
              <a:spcBef>
                <a:spcPts val="0"/>
              </a:spcBef>
              <a:buNone/>
            </a:pPr>
            <a:endParaRPr/>
          </a:p>
          <a:p>
            <a:pPr lvl="0">
              <a:spcBef>
                <a:spcPts val="0"/>
              </a:spcBef>
              <a:buNone/>
            </a:pPr>
            <a:endParaRPr/>
          </a:p>
        </p:txBody>
      </p:sp>
      <p:sp>
        <p:nvSpPr>
          <p:cNvPr id="70" name="Shape 70"/>
          <p:cNvSpPr txBox="1">
            <a:spLocks noGrp="1"/>
          </p:cNvSpPr>
          <p:nvPr>
            <p:ph type="subTitle" idx="1"/>
          </p:nvPr>
        </p:nvSpPr>
        <p:spPr>
          <a:xfrm>
            <a:off x="265500" y="1702200"/>
            <a:ext cx="4045200" cy="1574100"/>
          </a:xfrm>
          <a:prstGeom prst="rect">
            <a:avLst/>
          </a:prstGeom>
        </p:spPr>
        <p:txBody>
          <a:bodyPr lIns="91425" tIns="91425" rIns="91425" bIns="91425" anchor="t" anchorCtr="0">
            <a:noAutofit/>
          </a:bodyPr>
          <a:lstStyle/>
          <a:p>
            <a:pPr marL="457200" lvl="0" indent="-228600" algn="l" rtl="0">
              <a:spcBef>
                <a:spcPts val="0"/>
              </a:spcBef>
              <a:buChar char="●"/>
            </a:pPr>
            <a:r>
              <a:rPr lang="en"/>
              <a:t>Introduction</a:t>
            </a:r>
          </a:p>
          <a:p>
            <a:pPr marL="457200" lvl="0" indent="-228600" algn="l" rtl="0">
              <a:spcBef>
                <a:spcPts val="0"/>
              </a:spcBef>
              <a:buChar char="●"/>
            </a:pPr>
            <a:r>
              <a:rPr lang="en"/>
              <a:t>Crawling</a:t>
            </a:r>
          </a:p>
          <a:p>
            <a:pPr marL="457200" lvl="0" indent="-228600" algn="l" rtl="0">
              <a:spcBef>
                <a:spcPts val="0"/>
              </a:spcBef>
              <a:buChar char="●"/>
            </a:pPr>
            <a:r>
              <a:rPr lang="en"/>
              <a:t>Indexing</a:t>
            </a:r>
          </a:p>
          <a:p>
            <a:pPr marL="457200" lvl="0" indent="-228600" algn="l" rtl="0">
              <a:spcBef>
                <a:spcPts val="0"/>
              </a:spcBef>
              <a:buChar char="●"/>
            </a:pPr>
            <a:r>
              <a:rPr lang="en"/>
              <a:t>Querying</a:t>
            </a:r>
          </a:p>
          <a:p>
            <a:pPr marL="457200" lvl="0" indent="-228600" algn="l" rtl="0">
              <a:spcBef>
                <a:spcPts val="0"/>
              </a:spcBef>
              <a:buChar char="●"/>
            </a:pPr>
            <a:r>
              <a:rPr lang="en"/>
              <a:t>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773700" y="1806450"/>
            <a:ext cx="7596600" cy="1530600"/>
          </a:xfrm>
          <a:prstGeom prst="rect">
            <a:avLst/>
          </a:prstGeom>
        </p:spPr>
        <p:txBody>
          <a:bodyPr lIns="91425" tIns="91425" rIns="91425" bIns="91425" anchor="ctr" anchorCtr="0">
            <a:noAutofit/>
          </a:bodyPr>
          <a:lstStyle/>
          <a:p>
            <a:pPr lvl="0">
              <a:spcBef>
                <a:spcPts val="0"/>
              </a:spcBef>
              <a:buNone/>
            </a:pPr>
            <a:r>
              <a:rPr lang="en"/>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Team Member</a:t>
            </a:r>
          </a:p>
        </p:txBody>
      </p:sp>
      <p:sp>
        <p:nvSpPr>
          <p:cNvPr id="81" name="Shape 81"/>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marR="0" lvl="0" indent="-323850" algn="l" rtl="0">
              <a:lnSpc>
                <a:spcPct val="115000"/>
              </a:lnSpc>
              <a:spcBef>
                <a:spcPts val="0"/>
              </a:spcBef>
              <a:spcAft>
                <a:spcPts val="1600"/>
              </a:spcAft>
              <a:buClr>
                <a:schemeClr val="dk1"/>
              </a:buClr>
              <a:buSzPct val="100000"/>
            </a:pPr>
            <a:r>
              <a:rPr lang="en" sz="1500" b="1"/>
              <a:t>Crawling</a:t>
            </a:r>
          </a:p>
          <a:p>
            <a:pPr marR="0" lvl="0" algn="l" rtl="0">
              <a:lnSpc>
                <a:spcPct val="115000"/>
              </a:lnSpc>
              <a:spcBef>
                <a:spcPts val="0"/>
              </a:spcBef>
              <a:spcAft>
                <a:spcPts val="1600"/>
              </a:spcAft>
              <a:buNone/>
            </a:pPr>
            <a:r>
              <a:rPr lang="en" sz="1500"/>
              <a:t>	Chen Ziao</a:t>
            </a:r>
          </a:p>
          <a:p>
            <a:pPr marL="457200" marR="0" lvl="0" indent="-323850" algn="l" rtl="0">
              <a:lnSpc>
                <a:spcPct val="115000"/>
              </a:lnSpc>
              <a:spcBef>
                <a:spcPts val="0"/>
              </a:spcBef>
              <a:spcAft>
                <a:spcPts val="1600"/>
              </a:spcAft>
              <a:buSzPct val="100000"/>
            </a:pPr>
            <a:r>
              <a:rPr lang="en" sz="1500" b="1"/>
              <a:t>Indexing and Querying</a:t>
            </a:r>
          </a:p>
          <a:p>
            <a:pPr marR="0" lvl="0" algn="l" rtl="0">
              <a:lnSpc>
                <a:spcPct val="115000"/>
              </a:lnSpc>
              <a:spcBef>
                <a:spcPts val="0"/>
              </a:spcBef>
              <a:spcAft>
                <a:spcPts val="1600"/>
              </a:spcAft>
              <a:buNone/>
            </a:pPr>
            <a:r>
              <a:rPr lang="en" sz="1500"/>
              <a:t>	Chen Ziao, Pan Jiangdong</a:t>
            </a:r>
          </a:p>
          <a:p>
            <a:pPr marL="457200" marR="0" lvl="0" indent="-323850" algn="l" rtl="0">
              <a:lnSpc>
                <a:spcPct val="115000"/>
              </a:lnSpc>
              <a:spcBef>
                <a:spcPts val="0"/>
              </a:spcBef>
              <a:spcAft>
                <a:spcPts val="1600"/>
              </a:spcAft>
              <a:buSzPct val="100000"/>
            </a:pPr>
            <a:r>
              <a:rPr lang="en" sz="1500" b="1"/>
              <a:t>Classification</a:t>
            </a:r>
          </a:p>
          <a:p>
            <a:pPr marR="0" lvl="0" algn="l" rtl="0">
              <a:lnSpc>
                <a:spcPct val="115000"/>
              </a:lnSpc>
              <a:spcBef>
                <a:spcPts val="0"/>
              </a:spcBef>
              <a:spcAft>
                <a:spcPts val="1600"/>
              </a:spcAft>
              <a:buNone/>
            </a:pPr>
            <a:r>
              <a:rPr lang="en" sz="1500"/>
              <a:t>	Cao Gaoxu, Chen Ziao, Liu Peng, Pan Jiangdong</a:t>
            </a:r>
          </a:p>
          <a:p>
            <a:pPr marL="457200" marR="0" lvl="0" indent="-323850" algn="l" rtl="0">
              <a:lnSpc>
                <a:spcPct val="115000"/>
              </a:lnSpc>
              <a:spcBef>
                <a:spcPts val="0"/>
              </a:spcBef>
              <a:spcAft>
                <a:spcPts val="1600"/>
              </a:spcAft>
              <a:buSzPct val="100000"/>
            </a:pPr>
            <a:r>
              <a:rPr lang="en" sz="1500" b="1"/>
              <a:t>User Interface</a:t>
            </a:r>
          </a:p>
          <a:p>
            <a:pPr marR="0" lvl="0" algn="l" rtl="0">
              <a:lnSpc>
                <a:spcPct val="115000"/>
              </a:lnSpc>
              <a:spcBef>
                <a:spcPts val="0"/>
              </a:spcBef>
              <a:spcAft>
                <a:spcPts val="1600"/>
              </a:spcAft>
              <a:buNone/>
            </a:pPr>
            <a:r>
              <a:rPr lang="en" sz="1500"/>
              <a:t>	Chen Ziao, Pan Jiangdong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System Introduction</a:t>
            </a:r>
          </a:p>
        </p:txBody>
      </p:sp>
      <p:sp>
        <p:nvSpPr>
          <p:cNvPr id="87" name="Shape 87"/>
          <p:cNvSpPr txBox="1">
            <a:spLocks noGrp="1"/>
          </p:cNvSpPr>
          <p:nvPr>
            <p:ph type="body" idx="1"/>
          </p:nvPr>
        </p:nvSpPr>
        <p:spPr>
          <a:xfrm>
            <a:off x="311700" y="1225225"/>
            <a:ext cx="3999900" cy="3354000"/>
          </a:xfrm>
          <a:prstGeom prst="rect">
            <a:avLst/>
          </a:prstGeom>
        </p:spPr>
        <p:txBody>
          <a:bodyPr lIns="91425" tIns="91425" rIns="91425" bIns="91425" anchor="t" anchorCtr="0">
            <a:noAutofit/>
          </a:bodyPr>
          <a:lstStyle/>
          <a:p>
            <a:pPr marL="457200" lvl="0" indent="-228600" rtl="0">
              <a:lnSpc>
                <a:spcPct val="150000"/>
              </a:lnSpc>
              <a:spcBef>
                <a:spcPts val="0"/>
              </a:spcBef>
            </a:pPr>
            <a:r>
              <a:rPr lang="en"/>
              <a:t>Situation:</a:t>
            </a:r>
          </a:p>
          <a:p>
            <a:pPr marL="914400" lvl="1" indent="-228600" rtl="0">
              <a:lnSpc>
                <a:spcPct val="150000"/>
              </a:lnSpc>
              <a:spcBef>
                <a:spcPts val="0"/>
              </a:spcBef>
            </a:pPr>
            <a:r>
              <a:rPr lang="en"/>
              <a:t>People like reading news posted by famous channels on Twitter  </a:t>
            </a:r>
          </a:p>
          <a:p>
            <a:pPr marL="914400" lvl="1" indent="-228600" rtl="0">
              <a:lnSpc>
                <a:spcPct val="150000"/>
              </a:lnSpc>
              <a:spcBef>
                <a:spcPts val="0"/>
              </a:spcBef>
            </a:pPr>
            <a:r>
              <a:rPr lang="en"/>
              <a:t>People also have different preferences </a:t>
            </a:r>
          </a:p>
          <a:p>
            <a:pPr marL="457200" lvl="0" indent="-228600" rtl="0">
              <a:lnSpc>
                <a:spcPct val="150000"/>
              </a:lnSpc>
              <a:spcBef>
                <a:spcPts val="0"/>
              </a:spcBef>
            </a:pPr>
            <a:r>
              <a:rPr lang="en"/>
              <a:t>Objective：</a:t>
            </a:r>
          </a:p>
          <a:p>
            <a:pPr marL="914400" lvl="1" indent="-228600" rtl="0">
              <a:lnSpc>
                <a:spcPct val="150000"/>
              </a:lnSpc>
              <a:spcBef>
                <a:spcPts val="0"/>
              </a:spcBef>
            </a:pPr>
            <a:r>
              <a:rPr lang="en"/>
              <a:t>Classified news to different categories</a:t>
            </a:r>
          </a:p>
          <a:p>
            <a:pPr marL="914400" lvl="1" indent="-228600" rtl="0">
              <a:lnSpc>
                <a:spcPct val="150000"/>
              </a:lnSpc>
              <a:spcBef>
                <a:spcPts val="0"/>
              </a:spcBef>
            </a:pPr>
            <a:r>
              <a:rPr lang="en"/>
              <a:t>Help user to search news on tweets by keywords</a:t>
            </a:r>
          </a:p>
          <a:p>
            <a:pPr marL="914400" lvl="1" indent="-228600" rtl="0">
              <a:lnSpc>
                <a:spcPct val="150000"/>
              </a:lnSpc>
              <a:spcBef>
                <a:spcPts val="0"/>
              </a:spcBef>
            </a:pPr>
            <a:r>
              <a:rPr lang="en"/>
              <a:t>Provide function to sort the news according to different criterias</a:t>
            </a:r>
          </a:p>
          <a:p>
            <a:pPr marL="457200" lvl="0" indent="0" rtl="0">
              <a:spcBef>
                <a:spcPts val="0"/>
              </a:spcBef>
              <a:buNone/>
            </a:pPr>
            <a:endParaRPr/>
          </a:p>
          <a:p>
            <a:pPr lvl="0" rtl="0">
              <a:spcBef>
                <a:spcPts val="0"/>
              </a:spcBef>
              <a:buNone/>
            </a:pPr>
            <a:endParaRPr/>
          </a:p>
        </p:txBody>
      </p:sp>
      <p:pic>
        <p:nvPicPr>
          <p:cNvPr id="88" name="Shape 88"/>
          <p:cNvPicPr preferRelativeResize="0"/>
          <p:nvPr/>
        </p:nvPicPr>
        <p:blipFill>
          <a:blip r:embed="rId3">
            <a:alphaModFix/>
          </a:blip>
          <a:stretch>
            <a:fillRect/>
          </a:stretch>
        </p:blipFill>
        <p:spPr>
          <a:xfrm>
            <a:off x="4798427" y="3405225"/>
            <a:ext cx="1327697" cy="602049"/>
          </a:xfrm>
          <a:prstGeom prst="rect">
            <a:avLst/>
          </a:prstGeom>
          <a:noFill/>
          <a:ln>
            <a:noFill/>
          </a:ln>
        </p:spPr>
      </p:pic>
      <p:pic>
        <p:nvPicPr>
          <p:cNvPr id="89" name="Shape 89"/>
          <p:cNvPicPr preferRelativeResize="0"/>
          <p:nvPr/>
        </p:nvPicPr>
        <p:blipFill>
          <a:blip r:embed="rId4">
            <a:alphaModFix/>
          </a:blip>
          <a:stretch>
            <a:fillRect/>
          </a:stretch>
        </p:blipFill>
        <p:spPr>
          <a:xfrm>
            <a:off x="7301325" y="1579575"/>
            <a:ext cx="1453550" cy="1453550"/>
          </a:xfrm>
          <a:prstGeom prst="rect">
            <a:avLst/>
          </a:prstGeom>
          <a:noFill/>
          <a:ln>
            <a:noFill/>
          </a:ln>
        </p:spPr>
      </p:pic>
      <p:pic>
        <p:nvPicPr>
          <p:cNvPr id="90" name="Shape 90"/>
          <p:cNvPicPr preferRelativeResize="0"/>
          <p:nvPr/>
        </p:nvPicPr>
        <p:blipFill>
          <a:blip r:embed="rId5">
            <a:alphaModFix/>
          </a:blip>
          <a:stretch>
            <a:fillRect/>
          </a:stretch>
        </p:blipFill>
        <p:spPr>
          <a:xfrm>
            <a:off x="7356974" y="3386749"/>
            <a:ext cx="1264533" cy="638999"/>
          </a:xfrm>
          <a:prstGeom prst="rect">
            <a:avLst/>
          </a:prstGeom>
          <a:noFill/>
          <a:ln>
            <a:noFill/>
          </a:ln>
        </p:spPr>
      </p:pic>
      <p:pic>
        <p:nvPicPr>
          <p:cNvPr id="91" name="Shape 91"/>
          <p:cNvPicPr preferRelativeResize="0"/>
          <p:nvPr/>
        </p:nvPicPr>
        <p:blipFill>
          <a:blip r:embed="rId6">
            <a:alphaModFix/>
          </a:blip>
          <a:stretch>
            <a:fillRect/>
          </a:stretch>
        </p:blipFill>
        <p:spPr>
          <a:xfrm>
            <a:off x="4887062" y="545174"/>
            <a:ext cx="1150416" cy="602049"/>
          </a:xfrm>
          <a:prstGeom prst="rect">
            <a:avLst/>
          </a:prstGeom>
          <a:noFill/>
          <a:ln>
            <a:noFill/>
          </a:ln>
        </p:spPr>
      </p:pic>
      <p:pic>
        <p:nvPicPr>
          <p:cNvPr id="92" name="Shape 92"/>
          <p:cNvPicPr preferRelativeResize="0"/>
          <p:nvPr/>
        </p:nvPicPr>
        <p:blipFill>
          <a:blip r:embed="rId7">
            <a:alphaModFix/>
          </a:blip>
          <a:stretch>
            <a:fillRect/>
          </a:stretch>
        </p:blipFill>
        <p:spPr>
          <a:xfrm>
            <a:off x="4311599" y="1975187"/>
            <a:ext cx="2301362" cy="602050"/>
          </a:xfrm>
          <a:prstGeom prst="rect">
            <a:avLst/>
          </a:prstGeom>
          <a:noFill/>
          <a:ln>
            <a:noFill/>
          </a:ln>
        </p:spPr>
      </p:pic>
      <p:sp>
        <p:nvSpPr>
          <p:cNvPr id="93" name="Shape 93"/>
          <p:cNvSpPr/>
          <p:nvPr/>
        </p:nvSpPr>
        <p:spPr>
          <a:xfrm>
            <a:off x="5372275" y="1241712"/>
            <a:ext cx="180000" cy="639000"/>
          </a:xfrm>
          <a:prstGeom prst="up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rot="10800000">
            <a:off x="5372275" y="2690187"/>
            <a:ext cx="180000" cy="6021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rot="-5400000">
            <a:off x="6867137" y="1975162"/>
            <a:ext cx="180000" cy="6021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8042737" y="2690187"/>
            <a:ext cx="180000" cy="6021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773700" y="1806450"/>
            <a:ext cx="7596600" cy="1530600"/>
          </a:xfrm>
          <a:prstGeom prst="rect">
            <a:avLst/>
          </a:prstGeom>
        </p:spPr>
        <p:txBody>
          <a:bodyPr lIns="91425" tIns="91425" rIns="91425" bIns="91425" anchor="ctr" anchorCtr="0">
            <a:noAutofit/>
          </a:bodyPr>
          <a:lstStyle/>
          <a:p>
            <a:pPr lvl="0">
              <a:spcBef>
                <a:spcPts val="0"/>
              </a:spcBef>
              <a:buNone/>
            </a:pPr>
            <a:r>
              <a:rPr lang="en"/>
              <a:t>Crawling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JSON Example</a:t>
            </a:r>
          </a:p>
        </p:txBody>
      </p:sp>
      <p:pic>
        <p:nvPicPr>
          <p:cNvPr id="107" name="Shape 107"/>
          <p:cNvPicPr preferRelativeResize="0"/>
          <p:nvPr/>
        </p:nvPicPr>
        <p:blipFill rotWithShape="1">
          <a:blip r:embed="rId3">
            <a:alphaModFix/>
          </a:blip>
          <a:srcRect b="22720"/>
          <a:stretch/>
        </p:blipFill>
        <p:spPr>
          <a:xfrm>
            <a:off x="311700" y="1149025"/>
            <a:ext cx="8520602" cy="38710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773700" y="1806450"/>
            <a:ext cx="7596600" cy="1530600"/>
          </a:xfrm>
          <a:prstGeom prst="rect">
            <a:avLst/>
          </a:prstGeom>
        </p:spPr>
        <p:txBody>
          <a:bodyPr lIns="91425" tIns="91425" rIns="91425" bIns="91425" anchor="ctr" anchorCtr="0">
            <a:noAutofit/>
          </a:bodyPr>
          <a:lstStyle/>
          <a:p>
            <a:pPr lvl="0" rtl="0">
              <a:spcBef>
                <a:spcPts val="0"/>
              </a:spcBef>
              <a:buNone/>
            </a:pPr>
            <a:r>
              <a:rPr lang="en"/>
              <a:t>Indexing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Solr Demo</a:t>
            </a:r>
          </a:p>
        </p:txBody>
      </p:sp>
      <p:pic>
        <p:nvPicPr>
          <p:cNvPr id="2" name="图片 1"/>
          <p:cNvPicPr>
            <a:picLocks noChangeAspect="1"/>
          </p:cNvPicPr>
          <p:nvPr/>
        </p:nvPicPr>
        <p:blipFill>
          <a:blip r:embed="rId3"/>
          <a:stretch>
            <a:fillRect/>
          </a:stretch>
        </p:blipFill>
        <p:spPr>
          <a:xfrm>
            <a:off x="3499198" y="662077"/>
            <a:ext cx="4153754" cy="4011866"/>
          </a:xfrm>
          <a:prstGeom prst="rect">
            <a:avLst/>
          </a:prstGeom>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998</Words>
  <Application>Microsoft Office PowerPoint</Application>
  <PresentationFormat>全屏显示(16:9)</PresentationFormat>
  <Paragraphs>92</Paragraphs>
  <Slides>19</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Open Sans</vt:lpstr>
      <vt:lpstr>Arial</vt:lpstr>
      <vt:lpstr>Economica</vt:lpstr>
      <vt:lpstr>宋体</vt:lpstr>
      <vt:lpstr>luxe</vt:lpstr>
      <vt:lpstr>CZ4034 Project Presentation</vt:lpstr>
      <vt:lpstr>Outline</vt:lpstr>
      <vt:lpstr>Introduction</vt:lpstr>
      <vt:lpstr>Team Member</vt:lpstr>
      <vt:lpstr>System Introduction</vt:lpstr>
      <vt:lpstr>Crawling</vt:lpstr>
      <vt:lpstr>JSON Example</vt:lpstr>
      <vt:lpstr>Indexing</vt:lpstr>
      <vt:lpstr>Solr Demo</vt:lpstr>
      <vt:lpstr>NLP</vt:lpstr>
      <vt:lpstr>Querying</vt:lpstr>
      <vt:lpstr>Django Application Demo</vt:lpstr>
      <vt:lpstr>Classification </vt:lpstr>
      <vt:lpstr>Pre-processing</vt:lpstr>
      <vt:lpstr>Model Comparison</vt:lpstr>
      <vt:lpstr>Classification</vt:lpstr>
      <vt:lpstr>Overfitting Issue =&gt; Cross validation (10 fold)</vt:lpstr>
      <vt:lpstr>Ensemble Method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CZ4034 Project Presentation</dc:title>
  <cp:lastModifiedBy>Ziao Chen</cp:lastModifiedBy>
  <cp:revision>4</cp:revision>
  <dcterms:modified xsi:type="dcterms:W3CDTF">2017-07-28T02:33:43Z</dcterms:modified>
</cp:coreProperties>
</file>