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533"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Ziaulislambhatt/steganograph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54489" y="4058588"/>
            <a:ext cx="952862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Zia Ud Din Akbar</a:t>
            </a:r>
          </a:p>
          <a:p>
            <a:r>
              <a:rPr lang="en-US" sz="2000" b="1" dirty="0">
                <a:solidFill>
                  <a:schemeClr val="accent1">
                    <a:lumMod val="75000"/>
                  </a:schemeClr>
                </a:solidFill>
                <a:latin typeface="Arial"/>
                <a:cs typeface="Arial"/>
              </a:rPr>
              <a:t>College Name &amp; Department : University of People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b="1" dirty="0">
                <a:hlinkClick r:id="rId2"/>
              </a:rPr>
              <a:t>https://github.com/Ziaulislambhatt/steganography</a:t>
            </a:r>
            <a:endParaRPr lang="en-IN" sz="2400" b="1"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8E676BE5-E986-69FE-3670-FDF592467AB2}"/>
              </a:ext>
            </a:extLst>
          </p:cNvPr>
          <p:cNvSpPr>
            <a:spLocks noGrp="1" noChangeArrowheads="1"/>
          </p:cNvSpPr>
          <p:nvPr>
            <p:ph idx="1"/>
          </p:nvPr>
        </p:nvSpPr>
        <p:spPr bwMode="auto">
          <a:xfrm>
            <a:off x="253819" y="1209802"/>
            <a:ext cx="11311467" cy="443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Stronger Security</a:t>
            </a:r>
            <a:r>
              <a:rPr kumimoji="0" lang="en-US" altLang="en-US" sz="1800" b="0" i="0" u="none" strike="noStrike" cap="none" normalizeH="0" baseline="0" dirty="0">
                <a:ln>
                  <a:noFill/>
                </a:ln>
                <a:solidFill>
                  <a:schemeClr val="tx1"/>
                </a:solidFill>
                <a:effectLst/>
                <a:latin typeface="Arial" panose="020B0604020202020204" pitchFamily="34" charset="0"/>
              </a:rPr>
              <a:t> – Combines AES/RSA encryption with steganography and supports embedding messages in audio and video files. </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Cutting-Edge Features</a:t>
            </a:r>
            <a:r>
              <a:rPr kumimoji="0" lang="en-US" altLang="en-US" sz="1800" b="0" i="0" u="none" strike="noStrike" cap="none" normalizeH="0" baseline="0" dirty="0">
                <a:ln>
                  <a:noFill/>
                </a:ln>
                <a:solidFill>
                  <a:schemeClr val="tx1"/>
                </a:solidFill>
                <a:effectLst/>
                <a:latin typeface="Arial" panose="020B0604020202020204" pitchFamily="34" charset="0"/>
              </a:rPr>
              <a:t> – Uses blockchain for message verification, enables secure cloud storage, and resists AI-based steganography detection. </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Multi-Platform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 Develops mobile apps (Android/iOS) and a web-based version with real-time collaboration. </a:t>
            </a:r>
          </a:p>
          <a:p>
            <a:pPr marL="0" marR="0" lvl="0" indent="0" algn="just"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pPr>
              <a:buFont typeface="Wingdings" panose="05000000000000000000" pitchFamily="2" charset="2"/>
              <a:buChar char="v"/>
            </a:pPr>
            <a:r>
              <a:rPr lang="en-US" sz="2000" b="1" dirty="0">
                <a:latin typeface="Arial"/>
                <a:ea typeface="+mn-lt"/>
                <a:cs typeface="Arial"/>
              </a:rPr>
              <a:t>Problem Statement </a:t>
            </a:r>
          </a:p>
          <a:p>
            <a:pPr>
              <a:buFont typeface="Wingdings" panose="05000000000000000000" pitchFamily="2" charset="2"/>
              <a:buChar char="v"/>
            </a:pPr>
            <a:r>
              <a:rPr lang="en-US" sz="2000" b="1" dirty="0">
                <a:latin typeface="Arial"/>
                <a:ea typeface="+mn-lt"/>
                <a:cs typeface="Arial"/>
              </a:rPr>
              <a:t>Technology used</a:t>
            </a:r>
            <a:endParaRPr lang="en-US" dirty="0">
              <a:latin typeface="Arial"/>
              <a:cs typeface="Arial"/>
            </a:endParaRPr>
          </a:p>
          <a:p>
            <a:pPr>
              <a:buFont typeface="Wingdings" panose="05000000000000000000" pitchFamily="2" charset="2"/>
              <a:buChar char="v"/>
            </a:pPr>
            <a:r>
              <a:rPr lang="en-US" sz="2000" b="1" dirty="0">
                <a:latin typeface="Arial"/>
                <a:ea typeface="+mn-lt"/>
                <a:cs typeface="+mn-lt"/>
              </a:rPr>
              <a:t>Wow factor </a:t>
            </a:r>
            <a:endParaRPr lang="en-US" sz="2000" dirty="0">
              <a:latin typeface="Arial"/>
              <a:ea typeface="+mn-lt"/>
              <a:cs typeface="+mn-lt"/>
            </a:endParaRPr>
          </a:p>
          <a:p>
            <a:pPr>
              <a:buFont typeface="Wingdings" panose="05000000000000000000" pitchFamily="2" charset="2"/>
              <a:buChar char="v"/>
            </a:pPr>
            <a:r>
              <a:rPr lang="en-US" sz="2000" b="1" dirty="0">
                <a:latin typeface="Arial"/>
                <a:ea typeface="+mn-lt"/>
                <a:cs typeface="+mn-lt"/>
              </a:rPr>
              <a:t>End users</a:t>
            </a:r>
          </a:p>
          <a:p>
            <a:pPr>
              <a:buFont typeface="Wingdings" panose="05000000000000000000" pitchFamily="2" charset="2"/>
              <a:buChar char="v"/>
            </a:pPr>
            <a:r>
              <a:rPr lang="en-US" sz="2000" b="1" dirty="0">
                <a:latin typeface="Arial"/>
                <a:ea typeface="+mn-lt"/>
                <a:cs typeface="+mn-lt"/>
              </a:rPr>
              <a:t>Result</a:t>
            </a:r>
          </a:p>
          <a:p>
            <a:pPr>
              <a:buFont typeface="Wingdings" panose="05000000000000000000" pitchFamily="2" charset="2"/>
              <a:buChar char="v"/>
            </a:pPr>
            <a:r>
              <a:rPr lang="en-US" sz="2000" b="1" dirty="0">
                <a:latin typeface="Arial"/>
                <a:ea typeface="+mn-lt"/>
                <a:cs typeface="+mn-lt"/>
              </a:rPr>
              <a:t>Conclusion</a:t>
            </a:r>
          </a:p>
          <a:p>
            <a:pPr>
              <a:buFont typeface="Wingdings" panose="05000000000000000000" pitchFamily="2" charset="2"/>
              <a:buChar char="v"/>
            </a:pPr>
            <a:r>
              <a:rPr lang="en-US" sz="2000" b="1" dirty="0">
                <a:latin typeface="Arial"/>
                <a:ea typeface="+mn-lt"/>
                <a:cs typeface="+mn-lt"/>
              </a:rPr>
              <a:t>Git-hub Link</a:t>
            </a:r>
          </a:p>
          <a:p>
            <a:pPr>
              <a:buFont typeface="Wingdings" panose="05000000000000000000" pitchFamily="2" charset="2"/>
              <a:buChar char="v"/>
            </a:pPr>
            <a:r>
              <a:rPr lang="en-US" sz="2000" b="1" dirty="0">
                <a:latin typeface="Arial"/>
                <a:ea typeface="+mn-lt"/>
                <a:cs typeface="+mn-lt"/>
              </a:rPr>
              <a:t>Future scope</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dirty="0"/>
              <a:t>In the modern digital era, ensuring secure communication presents a significant challenge. While encryption protects data by making it unreadable, it also highlights the presence of confidential exchanges. This project focuses on covert message transmission through steganography—the technique of concealing information within seemingly ordinary images. It introduces a user-friendly GUI application that seamlessly embeds text messages into digital images without noticeable changes, ensuring both security and discretion in communication.</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Franklin Gothic Book (Body)"/>
              </a:rPr>
              <a:t>Libraries &amp; Platforms</a:t>
            </a:r>
            <a:endParaRPr lang="en-US" altLang="en-US" sz="2400" b="1" dirty="0">
              <a:solidFill>
                <a:schemeClr val="tx1"/>
              </a:solidFill>
              <a:latin typeface="Franklin Gothic Book (Bod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Franklin Gothic Book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Franklin Gothic Book (Body)"/>
              </a:rPr>
              <a:t>Libraries:</a:t>
            </a:r>
          </a:p>
          <a:p>
            <a:pPr lvl="1" defTabSz="914400" eaLnBrk="0" fontAlgn="base" hangingPunct="0">
              <a:spcBef>
                <a:spcPct val="0"/>
              </a:spcBef>
              <a:spcAft>
                <a:spcPct val="0"/>
              </a:spcAft>
              <a:buSzTx/>
              <a:buFont typeface="Wingdings" panose="05000000000000000000" pitchFamily="2" charset="2"/>
              <a:buChar char="§"/>
            </a:pPr>
            <a:r>
              <a:rPr kumimoji="0" lang="en-US" altLang="en-US" sz="2100" b="1" i="0" u="none" strike="noStrike" cap="none" normalizeH="0" baseline="0" dirty="0">
                <a:ln>
                  <a:noFill/>
                </a:ln>
                <a:solidFill>
                  <a:schemeClr val="tx1"/>
                </a:solidFill>
                <a:effectLst/>
                <a:latin typeface="Franklin Gothic Book (Body)"/>
              </a:rPr>
              <a:t>OpenCV (cv2)</a:t>
            </a:r>
          </a:p>
          <a:p>
            <a:pPr lvl="1" defTabSz="914400" eaLnBrk="0" fontAlgn="base" hangingPunct="0">
              <a:spcBef>
                <a:spcPct val="0"/>
              </a:spcBef>
              <a:spcAft>
                <a:spcPct val="0"/>
              </a:spcAft>
              <a:buSzTx/>
              <a:buFont typeface="Wingdings" panose="05000000000000000000" pitchFamily="2" charset="2"/>
              <a:buChar char="§"/>
            </a:pPr>
            <a:r>
              <a:rPr kumimoji="0" lang="en-US" altLang="en-US" sz="2100" b="1" i="0" u="none" strike="noStrike" cap="none" normalizeH="0" baseline="0" dirty="0" err="1">
                <a:ln>
                  <a:noFill/>
                </a:ln>
                <a:solidFill>
                  <a:schemeClr val="tx1"/>
                </a:solidFill>
                <a:effectLst/>
                <a:latin typeface="Franklin Gothic Book (Body)"/>
              </a:rPr>
              <a:t>Tkinter</a:t>
            </a:r>
            <a:r>
              <a:rPr kumimoji="0" lang="en-US" altLang="en-US" sz="2100" b="1" i="0" u="none" strike="noStrike" cap="none" normalizeH="0" baseline="0" dirty="0">
                <a:ln>
                  <a:noFill/>
                </a:ln>
                <a:solidFill>
                  <a:schemeClr val="tx1"/>
                </a:solidFill>
                <a:effectLst/>
                <a:latin typeface="Franklin Gothic Book (Body)"/>
              </a:rPr>
              <a:t> &amp; </a:t>
            </a:r>
            <a:r>
              <a:rPr kumimoji="0" lang="en-US" altLang="en-US" sz="2100" b="1" i="0" u="none" strike="noStrike" cap="none" normalizeH="0" baseline="0" dirty="0" err="1">
                <a:ln>
                  <a:noFill/>
                </a:ln>
                <a:solidFill>
                  <a:schemeClr val="tx1"/>
                </a:solidFill>
                <a:effectLst/>
                <a:latin typeface="Franklin Gothic Book (Body)"/>
              </a:rPr>
              <a:t>ttk</a:t>
            </a:r>
            <a:endParaRPr kumimoji="0" lang="en-US" altLang="en-US" sz="2100" b="1" i="0" u="none" strike="noStrike" cap="none" normalizeH="0" baseline="0" dirty="0">
              <a:ln>
                <a:noFill/>
              </a:ln>
              <a:solidFill>
                <a:schemeClr val="tx1"/>
              </a:solidFill>
              <a:effectLst/>
              <a:latin typeface="Franklin Gothic Book (Body)"/>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b="1" i="0" u="none" strike="noStrike" cap="none" normalizeH="0" baseline="0" dirty="0">
                <a:ln>
                  <a:noFill/>
                </a:ln>
                <a:solidFill>
                  <a:schemeClr val="tx1"/>
                </a:solidFill>
                <a:effectLst/>
                <a:latin typeface="Franklin Gothic Book (Body)"/>
              </a:rPr>
              <a:t>NumPy</a:t>
            </a:r>
          </a:p>
          <a:p>
            <a:pPr lvl="1" defTabSz="914400" eaLnBrk="0" fontAlgn="base" hangingPunct="0">
              <a:spcBef>
                <a:spcPct val="0"/>
              </a:spcBef>
              <a:spcAft>
                <a:spcPct val="0"/>
              </a:spcAft>
              <a:buSzTx/>
              <a:buFont typeface="Wingdings" panose="05000000000000000000" pitchFamily="2" charset="2"/>
              <a:buChar char="§"/>
            </a:pPr>
            <a:r>
              <a:rPr kumimoji="0" lang="en-US" altLang="en-US" sz="2100" b="1" i="0" u="none" strike="noStrike" cap="none" normalizeH="0" baseline="0" dirty="0">
                <a:ln>
                  <a:noFill/>
                </a:ln>
                <a:solidFill>
                  <a:schemeClr val="tx1"/>
                </a:solidFill>
                <a:effectLst/>
                <a:latin typeface="Franklin Gothic Book (Body)"/>
              </a:rPr>
              <a:t>Pillow</a:t>
            </a:r>
          </a:p>
          <a:p>
            <a:pPr lvl="1" defTabSz="914400" eaLnBrk="0" fontAlgn="base" hangingPunct="0">
              <a:spcBef>
                <a:spcPct val="0"/>
              </a:spcBef>
              <a:spcAft>
                <a:spcPct val="0"/>
              </a:spcAft>
              <a:buSzTx/>
              <a:buFont typeface="Wingdings" panose="05000000000000000000" pitchFamily="2" charset="2"/>
              <a:buChar char="§"/>
            </a:pPr>
            <a:r>
              <a:rPr lang="en-US" altLang="en-US" sz="2100" b="1" dirty="0">
                <a:solidFill>
                  <a:schemeClr val="tx1"/>
                </a:solidFill>
                <a:latin typeface="Franklin Gothic Book (Body)"/>
              </a:rPr>
              <a:t>OS</a:t>
            </a:r>
            <a:endParaRPr kumimoji="0" lang="en-US" altLang="en-US" sz="2100" b="1" i="0" u="none" strike="noStrike" cap="none" normalizeH="0" baseline="0" dirty="0">
              <a:ln>
                <a:noFill/>
              </a:ln>
              <a:solidFill>
                <a:schemeClr val="tx1"/>
              </a:solidFill>
              <a:effectLst/>
              <a:latin typeface="Franklin Gothic Book (Body)"/>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b="1" i="0" u="none" strike="noStrike" cap="none" normalizeH="0" baseline="0" dirty="0" err="1">
                <a:ln>
                  <a:noFill/>
                </a:ln>
                <a:solidFill>
                  <a:schemeClr val="tx1"/>
                </a:solidFill>
                <a:effectLst/>
                <a:latin typeface="Franklin Gothic Book (Body)"/>
              </a:rPr>
              <a:t>Pathlib</a:t>
            </a:r>
            <a:endParaRPr kumimoji="0" lang="en-US" altLang="en-US" sz="2100" b="1" i="0" u="none" strike="noStrike" cap="none" normalizeH="0" baseline="0" dirty="0">
              <a:ln>
                <a:noFill/>
              </a:ln>
              <a:solidFill>
                <a:schemeClr val="tx1"/>
              </a:solidFill>
              <a:effectLst/>
              <a:latin typeface="Franklin Gothic Book (Body)"/>
            </a:endParaRPr>
          </a:p>
          <a:p>
            <a:pPr marL="324000" lvl="1" indent="0" defTabSz="914400" eaLnBrk="0" fontAlgn="base" hangingPunct="0">
              <a:spcBef>
                <a:spcPct val="0"/>
              </a:spcBef>
              <a:spcAft>
                <a:spcPct val="0"/>
              </a:spcAft>
              <a:buClrTx/>
              <a:buSzTx/>
              <a:buFontTx/>
              <a:buChar char="•"/>
            </a:pPr>
            <a:endParaRPr kumimoji="0" lang="en-US" altLang="en-US" sz="2100" b="1" i="0" u="none" strike="noStrike" cap="none" normalizeH="0" baseline="0" dirty="0">
              <a:ln>
                <a:noFill/>
              </a:ln>
              <a:solidFill>
                <a:schemeClr val="tx1"/>
              </a:solidFill>
              <a:effectLst/>
              <a:latin typeface="Franklin Gothic Book (Body)"/>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Franklin Gothic Book (Body)"/>
              </a:rPr>
              <a:t>Platform:</a:t>
            </a:r>
          </a:p>
          <a:p>
            <a:pPr lvl="1" defTabSz="914400" eaLnBrk="0" fontAlgn="base" hangingPunct="0">
              <a:spcBef>
                <a:spcPct val="0"/>
              </a:spcBef>
              <a:spcAft>
                <a:spcPct val="0"/>
              </a:spcAft>
              <a:buSzTx/>
              <a:buFont typeface="Wingdings" panose="05000000000000000000" pitchFamily="2" charset="2"/>
              <a:buChar char="§"/>
            </a:pPr>
            <a:r>
              <a:rPr kumimoji="0" lang="en-US" altLang="en-US" sz="2100" b="1" i="0" u="none" strike="noStrike" cap="none" normalizeH="0" baseline="0" dirty="0">
                <a:ln>
                  <a:noFill/>
                </a:ln>
                <a:solidFill>
                  <a:schemeClr val="tx1"/>
                </a:solidFill>
                <a:effectLst/>
                <a:latin typeface="Franklin Gothic Book (Body)"/>
              </a:rPr>
              <a:t>Python 3.8+ </a:t>
            </a:r>
          </a:p>
          <a:p>
            <a:pPr marL="0" indent="0">
              <a:buNone/>
            </a:pPr>
            <a:r>
              <a:rPr lang="en-IN" b="1" dirty="0">
                <a:latin typeface="Franklin Gothic Book (Body)"/>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7" name="Rectangle 4">
            <a:extLst>
              <a:ext uri="{FF2B5EF4-FFF2-40B4-BE49-F238E27FC236}">
                <a16:creationId xmlns:a16="http://schemas.microsoft.com/office/drawing/2014/main" id="{4DC39CAB-52B9-773D-0D2E-3820E0AF0AC3}"/>
              </a:ext>
            </a:extLst>
          </p:cNvPr>
          <p:cNvSpPr>
            <a:spLocks noGrp="1" noChangeArrowheads="1"/>
          </p:cNvSpPr>
          <p:nvPr>
            <p:ph idx="1"/>
          </p:nvPr>
        </p:nvSpPr>
        <p:spPr bwMode="auto">
          <a:xfrm>
            <a:off x="581192" y="1575302"/>
            <a:ext cx="10457991" cy="412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Dark-Themed GUI</a:t>
            </a:r>
            <a:r>
              <a:rPr kumimoji="0" lang="en-US" altLang="en-US" sz="1800" b="0" i="0" u="none" strike="noStrike" cap="none" normalizeH="0" baseline="0" dirty="0">
                <a:ln>
                  <a:noFill/>
                </a:ln>
                <a:solidFill>
                  <a:schemeClr val="tx1"/>
                </a:solidFill>
                <a:effectLst/>
                <a:latin typeface="Arial" panose="020B0604020202020204" pitchFamily="34" charset="0"/>
              </a:rPr>
              <a:t> – Modern, professional design with real-time updates and intuitive navigation. </a:t>
            </a:r>
          </a:p>
          <a:p>
            <a:pPr marR="0" lvl="0" algn="l"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Dual Input Support</a:t>
            </a:r>
            <a:r>
              <a:rPr kumimoji="0" lang="en-US" altLang="en-US" sz="1800" b="0" i="0" u="none" strike="noStrike" cap="none" normalizeH="0" baseline="0" dirty="0">
                <a:ln>
                  <a:noFill/>
                </a:ln>
                <a:solidFill>
                  <a:schemeClr val="tx1"/>
                </a:solidFill>
                <a:effectLst/>
                <a:latin typeface="Arial" panose="020B0604020202020204" pitchFamily="34" charset="0"/>
              </a:rPr>
              <a:t> – Accepts text entry and file uploads with auto-validation. </a:t>
            </a:r>
          </a:p>
          <a:p>
            <a:pPr marR="0" lvl="0" algn="l"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Secure &amp; Reliable</a:t>
            </a:r>
            <a:r>
              <a:rPr kumimoji="0" lang="en-US" altLang="en-US" sz="1800" b="0" i="0" u="none" strike="noStrike" cap="none" normalizeH="0" baseline="0" dirty="0">
                <a:ln>
                  <a:noFill/>
                </a:ln>
                <a:solidFill>
                  <a:schemeClr val="tx1"/>
                </a:solidFill>
                <a:effectLst/>
                <a:latin typeface="Arial" panose="020B0604020202020204" pitchFamily="34" charset="0"/>
              </a:rPr>
              <a:t> – Password-protected encoding/decoding with error handling. </a:t>
            </a:r>
          </a:p>
          <a:p>
            <a:pPr marR="0" lvl="0" algn="l"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Smart Processing</a:t>
            </a:r>
            <a:r>
              <a:rPr kumimoji="0" lang="en-US" altLang="en-US" sz="1800" b="0" i="0" u="none" strike="noStrike" cap="none" normalizeH="0" baseline="0" dirty="0">
                <a:ln>
                  <a:noFill/>
                </a:ln>
                <a:solidFill>
                  <a:schemeClr val="tx1"/>
                </a:solidFill>
                <a:effectLst/>
                <a:latin typeface="Arial" panose="020B0604020202020204" pitchFamily="34" charset="0"/>
              </a:rPr>
              <a:t> – Optimized pixel use ensures message integrity without overflow. </a:t>
            </a:r>
          </a:p>
          <a:p>
            <a:pPr marL="0" marR="0" lvl="0" indent="0" algn="l" defTabSz="914400" rtl="0" eaLnBrk="0" fontAlgn="base" latinLnBrk="0" hangingPunct="0">
              <a:lnSpc>
                <a:spcPct val="2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5501C5FD-641C-3490-7F5F-97A6E2FD5FAF}"/>
              </a:ext>
            </a:extLst>
          </p:cNvPr>
          <p:cNvSpPr>
            <a:spLocks noGrp="1" noChangeArrowheads="1"/>
          </p:cNvSpPr>
          <p:nvPr>
            <p:ph idx="1"/>
          </p:nvPr>
        </p:nvSpPr>
        <p:spPr bwMode="auto">
          <a:xfrm>
            <a:off x="581192" y="1177117"/>
            <a:ext cx="5909060" cy="49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3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3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Privacy-Focused Users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3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Educators &amp; Students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3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Experts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3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Digital Freedom Advocates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3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B67C2B1-CC56-9AFF-04B9-87A37EF2FD97}"/>
              </a:ext>
            </a:extLst>
          </p:cNvPr>
          <p:cNvPicPr>
            <a:picLocks noGrp="1" noChangeAspect="1"/>
          </p:cNvPicPr>
          <p:nvPr>
            <p:ph idx="1"/>
          </p:nvPr>
        </p:nvPicPr>
        <p:blipFill>
          <a:blip r:embed="rId2"/>
          <a:stretch>
            <a:fillRect/>
          </a:stretch>
        </p:blipFill>
        <p:spPr>
          <a:xfrm>
            <a:off x="1089929" y="1594357"/>
            <a:ext cx="4005967" cy="2904490"/>
          </a:xfrm>
        </p:spPr>
      </p:pic>
      <p:pic>
        <p:nvPicPr>
          <p:cNvPr id="11" name="Picture 10">
            <a:extLst>
              <a:ext uri="{FF2B5EF4-FFF2-40B4-BE49-F238E27FC236}">
                <a16:creationId xmlns:a16="http://schemas.microsoft.com/office/drawing/2014/main" id="{1DF6CAB2-8991-2A38-52F3-3DDFCB0AA4AA}"/>
              </a:ext>
            </a:extLst>
          </p:cNvPr>
          <p:cNvPicPr>
            <a:picLocks noChangeAspect="1"/>
          </p:cNvPicPr>
          <p:nvPr/>
        </p:nvPicPr>
        <p:blipFill>
          <a:blip r:embed="rId3"/>
          <a:stretch>
            <a:fillRect/>
          </a:stretch>
        </p:blipFill>
        <p:spPr>
          <a:xfrm>
            <a:off x="6864096" y="2143554"/>
            <a:ext cx="3756986" cy="180609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94CC8-F9C6-24EA-3753-909115C32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2A18-58DE-FF34-933B-EBD502037684}"/>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58CCB1C8-ACB1-292A-809D-22DCF01F2A61}"/>
              </a:ext>
            </a:extLst>
          </p:cNvPr>
          <p:cNvPicPr>
            <a:picLocks noGrp="1" noChangeAspect="1"/>
          </p:cNvPicPr>
          <p:nvPr>
            <p:ph idx="1"/>
          </p:nvPr>
        </p:nvPicPr>
        <p:blipFill>
          <a:blip r:embed="rId2"/>
          <a:stretch>
            <a:fillRect/>
          </a:stretch>
        </p:blipFill>
        <p:spPr>
          <a:xfrm>
            <a:off x="930555" y="1502918"/>
            <a:ext cx="3696309" cy="3125807"/>
          </a:xfrm>
        </p:spPr>
      </p:pic>
      <p:pic>
        <p:nvPicPr>
          <p:cNvPr id="12" name="Picture 11">
            <a:extLst>
              <a:ext uri="{FF2B5EF4-FFF2-40B4-BE49-F238E27FC236}">
                <a16:creationId xmlns:a16="http://schemas.microsoft.com/office/drawing/2014/main" id="{17D67F44-BC71-68D1-416E-A5DF877E7775}"/>
              </a:ext>
            </a:extLst>
          </p:cNvPr>
          <p:cNvPicPr>
            <a:picLocks noChangeAspect="1"/>
          </p:cNvPicPr>
          <p:nvPr/>
        </p:nvPicPr>
        <p:blipFill>
          <a:blip r:embed="rId3"/>
          <a:stretch>
            <a:fillRect/>
          </a:stretch>
        </p:blipFill>
        <p:spPr>
          <a:xfrm>
            <a:off x="3042331" y="4997858"/>
            <a:ext cx="5223802" cy="1157986"/>
          </a:xfrm>
          <a:prstGeom prst="rect">
            <a:avLst/>
          </a:prstGeom>
        </p:spPr>
      </p:pic>
      <p:pic>
        <p:nvPicPr>
          <p:cNvPr id="15" name="Picture 14">
            <a:extLst>
              <a:ext uri="{FF2B5EF4-FFF2-40B4-BE49-F238E27FC236}">
                <a16:creationId xmlns:a16="http://schemas.microsoft.com/office/drawing/2014/main" id="{17BDD0BC-44FD-8FDF-71B4-30D18C36328D}"/>
              </a:ext>
            </a:extLst>
          </p:cNvPr>
          <p:cNvPicPr>
            <a:picLocks noChangeAspect="1"/>
          </p:cNvPicPr>
          <p:nvPr/>
        </p:nvPicPr>
        <p:blipFill>
          <a:blip r:embed="rId4"/>
          <a:stretch>
            <a:fillRect/>
          </a:stretch>
        </p:blipFill>
        <p:spPr>
          <a:xfrm>
            <a:off x="6534517" y="1439411"/>
            <a:ext cx="4182252" cy="3129719"/>
          </a:xfrm>
          <a:prstGeom prst="rect">
            <a:avLst/>
          </a:prstGeom>
        </p:spPr>
      </p:pic>
    </p:spTree>
    <p:extLst>
      <p:ext uri="{BB962C8B-B14F-4D97-AF65-F5344CB8AC3E}">
        <p14:creationId xmlns:p14="http://schemas.microsoft.com/office/powerpoint/2010/main" val="155320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Rectangle 1">
            <a:extLst>
              <a:ext uri="{FF2B5EF4-FFF2-40B4-BE49-F238E27FC236}">
                <a16:creationId xmlns:a16="http://schemas.microsoft.com/office/drawing/2014/main" id="{9A17ED8A-DFCA-D79E-A88E-9A3D4543E978}"/>
              </a:ext>
            </a:extLst>
          </p:cNvPr>
          <p:cNvSpPr>
            <a:spLocks noGrp="1" noChangeArrowheads="1"/>
          </p:cNvSpPr>
          <p:nvPr>
            <p:ph idx="1"/>
          </p:nvPr>
        </p:nvSpPr>
        <p:spPr bwMode="auto">
          <a:xfrm>
            <a:off x="425616" y="1454811"/>
            <a:ext cx="11185192"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Image Steganography application provides a secure, user-friendly way to hide messages within digital images, effectively meeting the need for covert communication.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Security &amp; Privacy</a:t>
            </a:r>
            <a:r>
              <a:rPr kumimoji="0" lang="en-US" altLang="en-US" sz="1800" b="0" i="0" u="none" strike="noStrike" cap="none" normalizeH="0" baseline="0" dirty="0">
                <a:ln>
                  <a:noFill/>
                </a:ln>
                <a:solidFill>
                  <a:schemeClr val="tx1"/>
                </a:solidFill>
                <a:effectLst/>
                <a:latin typeface="Arial" panose="020B0604020202020204" pitchFamily="34" charset="0"/>
              </a:rPr>
              <a:t> – Implements LSB steganography with password protection, keeping messages hidden from casual observers.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Accessibility</a:t>
            </a:r>
            <a:r>
              <a:rPr kumimoji="0" lang="en-US" altLang="en-US" sz="1800" b="0" i="0" u="none" strike="noStrike" cap="none" normalizeH="0" baseline="0" dirty="0">
                <a:ln>
                  <a:noFill/>
                </a:ln>
                <a:solidFill>
                  <a:schemeClr val="tx1"/>
                </a:solidFill>
                <a:effectLst/>
                <a:latin typeface="Arial" panose="020B0604020202020204" pitchFamily="34" charset="0"/>
              </a:rPr>
              <a:t> – Features an intuitive dark-themed GUI, making steganography easy for all users.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Reliability</a:t>
            </a:r>
            <a:r>
              <a:rPr kumimoji="0" lang="en-US" altLang="en-US" sz="1800" b="0" i="0" u="none" strike="noStrike" cap="none" normalizeH="0" baseline="0" dirty="0">
                <a:ln>
                  <a:noFill/>
                </a:ln>
                <a:solidFill>
                  <a:schemeClr val="tx1"/>
                </a:solidFill>
                <a:effectLst/>
                <a:latin typeface="Arial" panose="020B0604020202020204" pitchFamily="34" charset="0"/>
              </a:rPr>
              <a:t> – Ensures message integrity with automatic capacity checks and efficient pixel use, preventing data loss. </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balances security and usability, making private communication accessible to privacy-focused users, educators, and security professionals.</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390</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Book (Body)</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Zia Ud Din Akbar</cp:lastModifiedBy>
  <cp:revision>31</cp:revision>
  <dcterms:created xsi:type="dcterms:W3CDTF">2021-05-26T16:50:10Z</dcterms:created>
  <dcterms:modified xsi:type="dcterms:W3CDTF">2025-02-27T11:48:56Z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