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pPr/>
            <a:r>
              <a:t>Title Text</a:t>
            </a:r>
          </a:p>
        </p:txBody>
      </p:sp>
      <p:sp>
        <p:nvSpPr>
          <p:cNvPr id="118" name="Body Level One…"/>
          <p:cNvSpPr txBox="1"/>
          <p:nvPr>
            <p:ph type="body" idx="1"/>
          </p:nvPr>
        </p:nvSpPr>
        <p:spPr>
          <a:xfrm>
            <a:off x="952500" y="2603500"/>
            <a:ext cx="11099800" cy="6286500"/>
          </a:xfrm>
          <a:prstGeom prst="rect">
            <a:avLst/>
          </a:prstGeom>
        </p:spPr>
        <p:txBody>
          <a:bodyPr/>
          <a:lstStyle>
            <a:lvl1pPr>
              <a:buSzPct val="75000"/>
              <a:defRPr sz="3600">
                <a:latin typeface="Helvetica Light"/>
                <a:ea typeface="Helvetica Light"/>
                <a:cs typeface="Helvetica Light"/>
                <a:sym typeface="Helvetica Light"/>
              </a:defRPr>
            </a:lvl1pPr>
            <a:lvl2pPr>
              <a:buSzPct val="75000"/>
              <a:defRPr sz="3600">
                <a:latin typeface="Helvetica Light"/>
                <a:ea typeface="Helvetica Light"/>
                <a:cs typeface="Helvetica Light"/>
                <a:sym typeface="Helvetica Light"/>
              </a:defRPr>
            </a:lvl2pPr>
            <a:lvl3pPr>
              <a:buSzPct val="75000"/>
              <a:defRPr sz="3600">
                <a:latin typeface="Helvetica Light"/>
                <a:ea typeface="Helvetica Light"/>
                <a:cs typeface="Helvetica Light"/>
                <a:sym typeface="Helvetica Light"/>
              </a:defRPr>
            </a:lvl3pPr>
            <a:lvl4pPr>
              <a:buSzPct val="75000"/>
              <a:defRPr sz="3600">
                <a:latin typeface="Helvetica Light"/>
                <a:ea typeface="Helvetica Light"/>
                <a:cs typeface="Helvetica Light"/>
                <a:sym typeface="Helvetica Light"/>
              </a:defRPr>
            </a:lvl4pPr>
            <a:lvl5pPr>
              <a:buSzPct val="75000"/>
              <a:defRPr sz="36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126" name="Body Level One…"/>
          <p:cNvSpPr txBox="1"/>
          <p:nvPr>
            <p:ph type="body" idx="1"/>
          </p:nvPr>
        </p:nvSpPr>
        <p:spPr>
          <a:xfrm>
            <a:off x="952500" y="1270000"/>
            <a:ext cx="11099800" cy="7213600"/>
          </a:xfrm>
          <a:prstGeom prst="rect">
            <a:avLst/>
          </a:prstGeom>
        </p:spPr>
        <p:txBody>
          <a:bodyPr/>
          <a:lstStyle>
            <a:lvl1pPr>
              <a:buSzPct val="75000"/>
              <a:defRPr sz="3600">
                <a:latin typeface="Helvetica Light"/>
                <a:ea typeface="Helvetica Light"/>
                <a:cs typeface="Helvetica Light"/>
                <a:sym typeface="Helvetica Light"/>
              </a:defRPr>
            </a:lvl1pPr>
            <a:lvl2pPr>
              <a:buSzPct val="75000"/>
              <a:defRPr sz="3600">
                <a:latin typeface="Helvetica Light"/>
                <a:ea typeface="Helvetica Light"/>
                <a:cs typeface="Helvetica Light"/>
                <a:sym typeface="Helvetica Light"/>
              </a:defRPr>
            </a:lvl2pPr>
            <a:lvl3pPr>
              <a:buSzPct val="75000"/>
              <a:defRPr sz="3600">
                <a:latin typeface="Helvetica Light"/>
                <a:ea typeface="Helvetica Light"/>
                <a:cs typeface="Helvetica Light"/>
                <a:sym typeface="Helvetica Light"/>
              </a:defRPr>
            </a:lvl3pPr>
            <a:lvl4pPr>
              <a:buSzPct val="75000"/>
              <a:defRPr sz="3600">
                <a:latin typeface="Helvetica Light"/>
                <a:ea typeface="Helvetica Light"/>
                <a:cs typeface="Helvetica Light"/>
                <a:sym typeface="Helvetica Light"/>
              </a:defRPr>
            </a:lvl4pPr>
            <a:lvl5pPr>
              <a:buSzPct val="75000"/>
              <a:defRPr sz="36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 Id="rId6" Type="http://schemas.openxmlformats.org/officeDocument/2006/relationships/image" Target="../media/image16.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tif"/><Relationship Id="rId3" Type="http://schemas.openxmlformats.org/officeDocument/2006/relationships/image" Target="../media/image18.tif"/><Relationship Id="rId4" Type="http://schemas.openxmlformats.org/officeDocument/2006/relationships/image" Target="../media/image19.tif"/><Relationship Id="rId5" Type="http://schemas.openxmlformats.org/officeDocument/2006/relationships/image" Target="../media/image20.tif"/><Relationship Id="rId6" Type="http://schemas.openxmlformats.org/officeDocument/2006/relationships/image" Target="../media/image21.tif"/><Relationship Id="rId7" Type="http://schemas.openxmlformats.org/officeDocument/2006/relationships/image" Target="../media/image22.tif"/><Relationship Id="rId8" Type="http://schemas.openxmlformats.org/officeDocument/2006/relationships/image" Target="../media/image23.tif"/></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tif"/><Relationship Id="rId3" Type="http://schemas.openxmlformats.org/officeDocument/2006/relationships/image" Target="../media/image25.t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tif"/></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t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tif"/><Relationship Id="rId3" Type="http://schemas.openxmlformats.org/officeDocument/2006/relationships/image" Target="../media/image30.tif"/><Relationship Id="rId4" Type="http://schemas.openxmlformats.org/officeDocument/2006/relationships/image" Target="../media/image31.tif"/><Relationship Id="rId5" Type="http://schemas.openxmlformats.org/officeDocument/2006/relationships/image" Target="../media/image32.tif"/><Relationship Id="rId6" Type="http://schemas.openxmlformats.org/officeDocument/2006/relationships/image" Target="../media/image33.tif"/><Relationship Id="rId7" Type="http://schemas.openxmlformats.org/officeDocument/2006/relationships/image" Target="../media/image34.tif"/><Relationship Id="rId8" Type="http://schemas.openxmlformats.org/officeDocument/2006/relationships/image" Target="../media/image35.tif"/><Relationship Id="rId9" Type="http://schemas.openxmlformats.org/officeDocument/2006/relationships/image" Target="../media/image36.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tif"/><Relationship Id="rId3" Type="http://schemas.openxmlformats.org/officeDocument/2006/relationships/image" Target="../media/image38.tif"/><Relationship Id="rId4" Type="http://schemas.openxmlformats.org/officeDocument/2006/relationships/image" Target="../media/image2.png"/><Relationship Id="rId5" Type="http://schemas.openxmlformats.org/officeDocument/2006/relationships/image" Target="../media/image39.tif"/><Relationship Id="rId6" Type="http://schemas.openxmlformats.org/officeDocument/2006/relationships/image" Target="../media/image40.t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tif"/><Relationship Id="rId3" Type="http://schemas.openxmlformats.org/officeDocument/2006/relationships/image" Target="../media/image42.tif"/><Relationship Id="rId4" Type="http://schemas.openxmlformats.org/officeDocument/2006/relationships/image" Target="../media/image43.tif"/><Relationship Id="rId5" Type="http://schemas.openxmlformats.org/officeDocument/2006/relationships/image" Target="../media/image44.tif"/><Relationship Id="rId6" Type="http://schemas.openxmlformats.org/officeDocument/2006/relationships/image" Target="../media/image33.tif"/><Relationship Id="rId7" Type="http://schemas.openxmlformats.org/officeDocument/2006/relationships/image" Target="../media/image45.tif"/><Relationship Id="rId8" Type="http://schemas.openxmlformats.org/officeDocument/2006/relationships/image" Target="../media/image46.tif"/><Relationship Id="rId9" Type="http://schemas.openxmlformats.org/officeDocument/2006/relationships/image" Target="../media/image47.tif"/><Relationship Id="rId10" Type="http://schemas.openxmlformats.org/officeDocument/2006/relationships/image" Target="../media/image48.tif"/></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9.tif"/><Relationship Id="rId3" Type="http://schemas.openxmlformats.org/officeDocument/2006/relationships/image" Target="../media/image50.tif"/><Relationship Id="rId4" Type="http://schemas.openxmlformats.org/officeDocument/2006/relationships/image" Target="../media/image51.t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2.tif"/></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3.tif"/></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4.tif"/></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5.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Formula"/>
          <p:cNvSpPr txBox="1"/>
          <p:nvPr>
            <p:ph type="ctrTitle"/>
          </p:nvPr>
        </p:nvSpPr>
        <p:spPr>
          <a:prstGeom prst="rect">
            <a:avLst/>
          </a:prstGeom>
        </p:spPr>
        <p:txBody>
          <a:bodyPr/>
          <a:lstStyle/>
          <a:p>
            <a:pPr/>
            <a:r>
              <a:t>Formula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2" name="Table 1"/>
          <p:cNvGraphicFramePr/>
          <p:nvPr/>
        </p:nvGraphicFramePr>
        <p:xfrm>
          <a:off x="1246737" y="540958"/>
          <a:ext cx="6617169" cy="48364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06361"/>
                <a:gridCol w="3306361"/>
                <a:gridCol w="3306361"/>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755516">
                <a:tc>
                  <a:txBody>
                    <a:bodyPr/>
                    <a:lstStyle/>
                    <a:p>
                      <a:pPr algn="l" defTabSz="457200">
                        <a:lnSpc>
                          <a:spcPts val="4300"/>
                        </a:lnSpc>
                        <a:defRPr sz="1800"/>
                      </a:pPr>
                      <a:r>
                        <a:rPr sz="2400">
                          <a:latin typeface="Times"/>
                          <a:ea typeface="Times"/>
                          <a:cs typeface="Times"/>
                          <a:sym typeface="Times"/>
                        </a:rPr>
                        <a:t>X1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X2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2.7810836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2.550537003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1.465489372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2.362125076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3.396561688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4.400293529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1.38807019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1.850220317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3.06407232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3.005305973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7.627531214</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2.759262235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5.332441248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2.088626775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6.922596716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1.77106367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8.675418651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-0.242068655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7.673756466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3.508563011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3. KNN"/>
          <p:cNvSpPr txBox="1"/>
          <p:nvPr>
            <p:ph type="ctrTitle"/>
          </p:nvPr>
        </p:nvSpPr>
        <p:spPr>
          <a:xfrm>
            <a:off x="952500" y="3962400"/>
            <a:ext cx="11099800" cy="2159000"/>
          </a:xfrm>
          <a:prstGeom prst="rect">
            <a:avLst/>
          </a:prstGeom>
        </p:spPr>
        <p:txBody>
          <a:bodyPr anchor="ctr"/>
          <a:lstStyle/>
          <a:p>
            <a:pPr/>
            <a:r>
              <a:t>3. KNN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nvPicPr>
        <p:blipFill>
          <a:blip r:embed="rId2">
            <a:extLst/>
          </a:blip>
          <a:stretch>
            <a:fillRect/>
          </a:stretch>
        </p:blipFill>
        <p:spPr>
          <a:xfrm>
            <a:off x="545764" y="1977933"/>
            <a:ext cx="10625212" cy="57082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nvPicPr>
        <p:blipFill>
          <a:blip r:embed="rId2">
            <a:extLst/>
          </a:blip>
          <a:stretch>
            <a:fillRect/>
          </a:stretch>
        </p:blipFill>
        <p:spPr>
          <a:xfrm>
            <a:off x="1422400" y="863600"/>
            <a:ext cx="10160000" cy="8026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0" name="Table 1"/>
          <p:cNvGraphicFramePr/>
          <p:nvPr/>
        </p:nvGraphicFramePr>
        <p:xfrm>
          <a:off x="1246737" y="540958"/>
          <a:ext cx="6617169" cy="48364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06361"/>
                <a:gridCol w="3306361"/>
                <a:gridCol w="3306361"/>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755516">
                <a:tc>
                  <a:txBody>
                    <a:bodyPr/>
                    <a:lstStyle/>
                    <a:p>
                      <a:pPr algn="l" defTabSz="457200">
                        <a:lnSpc>
                          <a:spcPts val="4300"/>
                        </a:lnSpc>
                        <a:defRPr sz="1800"/>
                      </a:pPr>
                      <a:r>
                        <a:rPr sz="2400">
                          <a:latin typeface="Times"/>
                          <a:ea typeface="Times"/>
                          <a:cs typeface="Times"/>
                          <a:sym typeface="Times"/>
                        </a:rPr>
                        <a:t>X1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X2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3.393533211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2.331273381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3.110073483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1.781539638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1.343808831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3.368360954</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3.582294042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4.67917911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2.280362439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2.866990263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7.423436942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spcBef>
                          <a:spcPts val="1200"/>
                        </a:spcBef>
                        <a:defRPr sz="1800"/>
                      </a:pPr>
                      <a:r>
                        <a:rPr sz="2400">
                          <a:latin typeface="Times"/>
                          <a:ea typeface="Times"/>
                          <a:cs typeface="Times"/>
                          <a:sym typeface="Times"/>
                        </a:rPr>
                        <a:t>4.696522875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5.745051997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3.533989803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9.172168622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2.511101045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7.792783481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3.424088941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lnSpc>
                          <a:spcPts val="4300"/>
                        </a:lnSpc>
                        <a:defRPr sz="1800"/>
                      </a:pPr>
                      <a:r>
                        <a:rPr sz="2400">
                          <a:latin typeface="Times"/>
                          <a:ea typeface="Times"/>
                          <a:cs typeface="Times"/>
                          <a:sym typeface="Times"/>
                        </a:rPr>
                        <a:t>7.939820817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0.791637231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4. Naive Bayes"/>
          <p:cNvSpPr txBox="1"/>
          <p:nvPr>
            <p:ph type="ctrTitle"/>
          </p:nvPr>
        </p:nvSpPr>
        <p:spPr>
          <a:xfrm>
            <a:off x="952500" y="3962400"/>
            <a:ext cx="11099800" cy="2159000"/>
          </a:xfrm>
          <a:prstGeom prst="rect">
            <a:avLst/>
          </a:prstGeom>
        </p:spPr>
        <p:txBody>
          <a:bodyPr anchor="ctr"/>
          <a:lstStyle/>
          <a:p>
            <a:pPr/>
            <a:r>
              <a:t>4. Naive Bayes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nvPicPr>
        <p:blipFill>
          <a:blip r:embed="rId2">
            <a:extLst/>
          </a:blip>
          <a:stretch>
            <a:fillRect/>
          </a:stretch>
        </p:blipFill>
        <p:spPr>
          <a:xfrm>
            <a:off x="1966231" y="4184654"/>
            <a:ext cx="9072338" cy="180245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6" name="Table"/>
          <p:cNvGraphicFramePr/>
          <p:nvPr/>
        </p:nvGraphicFramePr>
        <p:xfrm>
          <a:off x="1270000" y="1270000"/>
          <a:ext cx="10803971" cy="7213600"/>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2288827"/>
                <a:gridCol w="2288827"/>
                <a:gridCol w="2288827"/>
                <a:gridCol w="1968745"/>
                <a:gridCol w="1968745"/>
              </a:tblGrid>
              <a:tr h="801511">
                <a:tc>
                  <a:txBody>
                    <a:bodyPr/>
                    <a:lstStyle/>
                    <a:p>
                      <a:pPr defTabSz="914400">
                        <a:tabLst>
                          <a:tab pos="1181100" algn="l"/>
                        </a:tabLst>
                        <a:defRPr b="0" sz="1800"/>
                      </a:pPr>
                      <a:r>
                        <a:rPr b="1" sz="2600">
                          <a:latin typeface="Helvetica"/>
                          <a:ea typeface="Helvetica"/>
                          <a:cs typeface="Helvetica"/>
                          <a:sym typeface="Helvetica"/>
                        </a:rPr>
                        <a:t>Chills</a:t>
                      </a:r>
                    </a:p>
                  </a:txBody>
                  <a:tcPr marL="50800" marR="50800" marT="50800" marB="50800" anchor="ctr" anchorCtr="0" horzOverflow="overflow">
                    <a:lnL w="12700">
                      <a:miter lim="400000"/>
                    </a:lnL>
                  </a:tcPr>
                </a:tc>
                <a:tc>
                  <a:txBody>
                    <a:bodyPr/>
                    <a:lstStyle/>
                    <a:p>
                      <a:pPr defTabSz="914400">
                        <a:tabLst>
                          <a:tab pos="1181100" algn="l"/>
                        </a:tabLst>
                        <a:defRPr b="0" sz="1800"/>
                      </a:pPr>
                      <a:r>
                        <a:rPr b="1" sz="2600">
                          <a:latin typeface="Helvetica"/>
                          <a:ea typeface="Helvetica"/>
                          <a:cs typeface="Helvetica"/>
                          <a:sym typeface="Helvetica"/>
                        </a:rPr>
                        <a:t>Runny Nose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Headache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 Fever</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Flu?</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Moderate</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Strong</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Moderate</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Strong</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L w="12700">
                      <a:miter lim="400000"/>
                    </a:lnL>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Strong</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R w="12700">
                      <a:miter lim="400000"/>
                    </a:lnR>
                  </a:tcPr>
                </a:tc>
              </a:tr>
              <a:tr h="801511">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lnB w="12700">
                      <a:miter lim="400000"/>
                    </a:lnB>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Moderate</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What about the next patient? Symptoms:"/>
          <p:cNvSpPr txBox="1"/>
          <p:nvPr>
            <p:ph type="body" sz="quarter" idx="1"/>
          </p:nvPr>
        </p:nvSpPr>
        <p:spPr>
          <a:xfrm>
            <a:off x="952500" y="1270000"/>
            <a:ext cx="11099800" cy="697772"/>
          </a:xfrm>
          <a:prstGeom prst="rect">
            <a:avLst/>
          </a:prstGeom>
        </p:spPr>
        <p:txBody>
          <a:bodyPr/>
          <a:lstStyle>
            <a:lvl1pPr marL="0" indent="0" defTabSz="457200">
              <a:lnSpc>
                <a:spcPts val="4200"/>
              </a:lnSpc>
              <a:spcBef>
                <a:spcPts val="0"/>
              </a:spcBef>
              <a:buSzTx/>
              <a:buNone/>
              <a:defRPr sz="2400">
                <a:latin typeface="Times"/>
                <a:ea typeface="Times"/>
                <a:cs typeface="Times"/>
                <a:sym typeface="Times"/>
              </a:defRPr>
            </a:lvl1pPr>
          </a:lstStyle>
          <a:p>
            <a:pPr/>
            <a:r>
              <a:t>What about the next patient? Symptoms:</a:t>
            </a:r>
          </a:p>
        </p:txBody>
      </p:sp>
      <p:graphicFrame>
        <p:nvGraphicFramePr>
          <p:cNvPr id="179" name="Table"/>
          <p:cNvGraphicFramePr/>
          <p:nvPr/>
        </p:nvGraphicFramePr>
        <p:xfrm>
          <a:off x="1950039" y="4583538"/>
          <a:ext cx="8356977" cy="2360290"/>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1770429"/>
                <a:gridCol w="1770429"/>
                <a:gridCol w="1770429"/>
                <a:gridCol w="1522843"/>
                <a:gridCol w="1522843"/>
              </a:tblGrid>
              <a:tr h="1180144">
                <a:tc>
                  <a:txBody>
                    <a:bodyPr/>
                    <a:lstStyle/>
                    <a:p>
                      <a:pPr defTabSz="914400">
                        <a:tabLst>
                          <a:tab pos="1181100" algn="l"/>
                        </a:tabLst>
                        <a:defRPr b="0" sz="1800"/>
                      </a:pPr>
                      <a:r>
                        <a:rPr b="1" sz="2600">
                          <a:latin typeface="Helvetica"/>
                          <a:ea typeface="Helvetica"/>
                          <a:cs typeface="Helvetica"/>
                          <a:sym typeface="Helvetica"/>
                        </a:rPr>
                        <a:t>Chills</a:t>
                      </a:r>
                    </a:p>
                  </a:txBody>
                  <a:tcPr marL="50800" marR="50800" marT="50800" marB="50800" anchor="ctr" anchorCtr="0" horzOverflow="overflow">
                    <a:lnL w="12700">
                      <a:miter lim="400000"/>
                    </a:lnL>
                  </a:tcPr>
                </a:tc>
                <a:tc>
                  <a:txBody>
                    <a:bodyPr/>
                    <a:lstStyle/>
                    <a:p>
                      <a:pPr defTabSz="914400">
                        <a:tabLst>
                          <a:tab pos="1181100" algn="l"/>
                        </a:tabLst>
                        <a:defRPr b="0" sz="1800"/>
                      </a:pPr>
                      <a:r>
                        <a:rPr b="1" sz="2600">
                          <a:latin typeface="Helvetica"/>
                          <a:ea typeface="Helvetica"/>
                          <a:cs typeface="Helvetica"/>
                          <a:sym typeface="Helvetica"/>
                        </a:rPr>
                        <a:t>Runny Nose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Headache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 Fever</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Flu?</a:t>
                      </a:r>
                    </a:p>
                  </a:txBody>
                  <a:tcPr marL="50800" marR="50800" marT="50800" marB="50800" anchor="ctr" anchorCtr="0" horzOverflow="overflow">
                    <a:lnR w="12700">
                      <a:miter lim="400000"/>
                    </a:lnR>
                  </a:tcPr>
                </a:tc>
              </a:tr>
              <a:tr h="1180144">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lnB w="12700">
                      <a:miter lim="400000"/>
                    </a:lnB>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Moderate</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Calculation 1/2"/>
          <p:cNvSpPr txBox="1"/>
          <p:nvPr/>
        </p:nvSpPr>
        <p:spPr>
          <a:xfrm>
            <a:off x="1304618" y="234086"/>
            <a:ext cx="1049686"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latin typeface="Times"/>
                <a:ea typeface="Times"/>
                <a:cs typeface="Times"/>
                <a:sym typeface="Times"/>
              </a:defRPr>
            </a:lvl1pPr>
          </a:lstStyle>
          <a:p>
            <a:pPr/>
            <a:r>
              <a:t>Calculation 1/2</a:t>
            </a:r>
          </a:p>
        </p:txBody>
      </p:sp>
      <p:graphicFrame>
        <p:nvGraphicFramePr>
          <p:cNvPr id="182" name="Table"/>
          <p:cNvGraphicFramePr/>
          <p:nvPr/>
        </p:nvGraphicFramePr>
        <p:xfrm>
          <a:off x="672619" y="1066089"/>
          <a:ext cx="11659562" cy="8493854"/>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4849552"/>
                <a:gridCol w="1191429"/>
                <a:gridCol w="3020491"/>
                <a:gridCol w="2598089"/>
              </a:tblGrid>
              <a:tr h="772168">
                <a:tc>
                  <a:txBody>
                    <a:bodyPr/>
                    <a:lstStyle/>
                    <a:p>
                      <a:pPr defTabSz="914400">
                        <a:tabLst>
                          <a:tab pos="1181100" algn="l"/>
                        </a:tabLst>
                        <a:defRPr b="0" sz="1800"/>
                      </a:pPr>
                      <a:r>
                        <a:rPr b="1" sz="2600">
                          <a:latin typeface="Helvetica"/>
                          <a:ea typeface="Helvetica"/>
                          <a:cs typeface="Helvetica"/>
                          <a:sym typeface="Helvetica"/>
                        </a:rPr>
                        <a:t>Condition</a:t>
                      </a:r>
                    </a:p>
                  </a:txBody>
                  <a:tcPr marL="50800" marR="50800" marT="50800" marB="50800" anchor="ctr" anchorCtr="0" horzOverflow="overflow">
                    <a:lnL w="12700">
                      <a:miter lim="400000"/>
                    </a:lnL>
                  </a:tcPr>
                </a:tc>
                <a:tc>
                  <a:txBody>
                    <a:bodyPr/>
                    <a:lstStyle/>
                    <a:p>
                      <a:pPr defTabSz="914400">
                        <a:tabLst>
                          <a:tab pos="1181100" algn="l"/>
                        </a:tabLst>
                        <a:defRPr b="0" sz="1800"/>
                      </a:pPr>
                      <a:r>
                        <a:rPr b="1" sz="2000">
                          <a:latin typeface="Helvetica"/>
                          <a:ea typeface="Helvetica"/>
                          <a:cs typeface="Helvetica"/>
                          <a:sym typeface="Helvetica"/>
                        </a:rPr>
                        <a:t>Probability</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Condition</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 Probability</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0.625</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0.375</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P(Chills=Yes|Flu=Yes)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0,6</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P(Chills=Yes|Flu=No)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P(Chills=No|Flu=Yes)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0,4</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P(Chills=No|Flu=No)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0.666</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P(Runny Nose=Yes|Flu=Yes)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0,8</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P(Runny Nose=Yes|Flu=No)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P(Runny Nose=No|Flu=Yes)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0,2</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P(Runny Nose=No|Flu=No)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0.666</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P(Headache=Moderate|Flu=Yes) </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0,4</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P(Headache=Moderate|Flu=No) </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P(Headache=No|Flu=Yes)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0,2</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P(Headache=No|Flu=No)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P(Headache=Strong|Flu=Yes) </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0,4</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P(Headache=Strong|Flu=No)</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P(Temperature=Yes|Flu=Yes)</a:t>
                      </a:r>
                    </a:p>
                  </a:txBody>
                  <a:tcPr marL="50800" marR="50800" marT="50800" marB="50800" anchor="ctr" anchorCtr="0" horzOverflow="overflow">
                    <a:lnL w="12700">
                      <a:miter lim="400000"/>
                    </a:lnL>
                  </a:tcPr>
                </a:tc>
                <a:tc>
                  <a:txBody>
                    <a:bodyPr/>
                    <a:lstStyle/>
                    <a:p>
                      <a:pPr defTabSz="914400">
                        <a:defRPr sz="1800"/>
                      </a:pPr>
                      <a:r>
                        <a:rPr sz="2000">
                          <a:latin typeface="Helvetica Light"/>
                          <a:ea typeface="Helvetica Light"/>
                          <a:cs typeface="Helvetica Light"/>
                          <a:sym typeface="Helvetica Light"/>
                        </a:rPr>
                        <a:t>0,8</a:t>
                      </a:r>
                    </a:p>
                  </a:txBody>
                  <a:tcPr marL="50800" marR="50800" marT="50800" marB="50800" anchor="ctr" anchorCtr="0" horzOverflow="overflow"/>
                </a:tc>
                <a:tc>
                  <a:txBody>
                    <a:bodyPr/>
                    <a:lstStyle/>
                    <a:p>
                      <a:pPr defTabSz="914400">
                        <a:defRPr sz="1800"/>
                      </a:pPr>
                      <a:r>
                        <a:rPr sz="2000">
                          <a:latin typeface="Helvetica Light"/>
                          <a:ea typeface="Helvetica Light"/>
                          <a:cs typeface="Helvetica Light"/>
                          <a:sym typeface="Helvetica Light"/>
                        </a:rPr>
                        <a:t>P(Temperature=Yes|Flu=No) </a:t>
                      </a:r>
                    </a:p>
                  </a:txBody>
                  <a:tcPr marL="50800" marR="50800" marT="50800" marB="50800" anchor="ctr" anchorCtr="0" horzOverflow="overflow"/>
                </a:tc>
                <a:tc>
                  <a:txBody>
                    <a:bodyPr/>
                    <a:lstStyle/>
                    <a:p>
                      <a:pPr defTabSz="914400">
                        <a:defRPr sz="1800"/>
                      </a:pPr>
                      <a:r>
                        <a:rPr sz="2600">
                          <a:latin typeface="Helvetica Light"/>
                          <a:ea typeface="Helvetica Light"/>
                          <a:cs typeface="Helvetica Light"/>
                          <a:sym typeface="Helvetica Light"/>
                        </a:rPr>
                        <a:t>0.333</a:t>
                      </a:r>
                    </a:p>
                  </a:txBody>
                  <a:tcPr marL="50800" marR="50800" marT="50800" marB="50800" anchor="ctr" anchorCtr="0" horzOverflow="overflow">
                    <a:lnR w="12700">
                      <a:miter lim="400000"/>
                    </a:lnR>
                  </a:tcPr>
                </a:tc>
              </a:tr>
              <a:tr h="772168">
                <a:tc>
                  <a:txBody>
                    <a:bodyPr/>
                    <a:lstStyle/>
                    <a:p>
                      <a:pPr defTabSz="914400">
                        <a:defRPr sz="1800"/>
                      </a:pPr>
                      <a:r>
                        <a:rPr sz="2200">
                          <a:latin typeface="Helvetica Light"/>
                          <a:ea typeface="Helvetica Light"/>
                          <a:cs typeface="Helvetica Light"/>
                          <a:sym typeface="Helvetica Light"/>
                        </a:rPr>
                        <a:t>P(Temperature=No|Flu=Yes) </a:t>
                      </a:r>
                    </a:p>
                  </a:txBody>
                  <a:tcPr marL="50800" marR="50800" marT="50800" marB="50800" anchor="ctr" anchorCtr="0" horzOverflow="overflow">
                    <a:lnL w="12700">
                      <a:miter lim="400000"/>
                    </a:lnL>
                    <a:lnB w="12700">
                      <a:miter lim="400000"/>
                    </a:lnB>
                  </a:tcPr>
                </a:tc>
                <a:tc>
                  <a:txBody>
                    <a:bodyPr/>
                    <a:lstStyle/>
                    <a:p>
                      <a:pPr defTabSz="914400">
                        <a:defRPr sz="1800"/>
                      </a:pPr>
                      <a:r>
                        <a:rPr sz="2000">
                          <a:latin typeface="Helvetica Light"/>
                          <a:ea typeface="Helvetica Light"/>
                          <a:cs typeface="Helvetica Light"/>
                          <a:sym typeface="Helvetica Light"/>
                        </a:rPr>
                        <a:t>0,2</a:t>
                      </a:r>
                    </a:p>
                  </a:txBody>
                  <a:tcPr marL="50800" marR="50800" marT="50800" marB="50800" anchor="ctr" anchorCtr="0" horzOverflow="overflow">
                    <a:lnB w="12700">
                      <a:miter lim="400000"/>
                    </a:lnB>
                  </a:tcPr>
                </a:tc>
                <a:tc>
                  <a:txBody>
                    <a:bodyPr/>
                    <a:lstStyle/>
                    <a:p>
                      <a:pPr defTabSz="914400">
                        <a:defRPr sz="1800"/>
                      </a:pPr>
                      <a:r>
                        <a:rPr sz="2000">
                          <a:latin typeface="Helvetica Light"/>
                          <a:ea typeface="Helvetica Light"/>
                          <a:cs typeface="Helvetica Light"/>
                          <a:sym typeface="Helvetica Light"/>
                        </a:rPr>
                        <a:t>P(Temperature=No|Flu=No)</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0.666</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1. Least Square"/>
          <p:cNvSpPr txBox="1"/>
          <p:nvPr>
            <p:ph type="ctrTitle"/>
          </p:nvPr>
        </p:nvSpPr>
        <p:spPr>
          <a:xfrm>
            <a:off x="952500" y="3962400"/>
            <a:ext cx="11099800" cy="2159000"/>
          </a:xfrm>
          <a:prstGeom prst="rect">
            <a:avLst/>
          </a:prstGeom>
        </p:spPr>
        <p:txBody>
          <a:bodyPr anchor="ctr"/>
          <a:lstStyle/>
          <a:p>
            <a:pPr/>
            <a:r>
              <a:t>1. Least Square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P(Flu=Yes)P(Chills=Yes|Flu=Yes)P(Runny Nose=No|Flu=Yes)P(Headache=Moderate|Flu=Yes)P(Temperature =No|Flu=Yes) = 0.006…"/>
          <p:cNvSpPr txBox="1"/>
          <p:nvPr>
            <p:ph type="body" idx="1"/>
          </p:nvPr>
        </p:nvSpPr>
        <p:spPr>
          <a:xfrm>
            <a:off x="815463" y="4354331"/>
            <a:ext cx="11099801" cy="5379730"/>
          </a:xfrm>
          <a:prstGeom prst="rect">
            <a:avLst/>
          </a:prstGeom>
        </p:spPr>
        <p:txBody>
          <a:bodyPr/>
          <a:lstStyle/>
          <a:p>
            <a:pPr marL="0" indent="0" defTabSz="457200">
              <a:lnSpc>
                <a:spcPts val="5200"/>
              </a:lnSpc>
              <a:spcBef>
                <a:spcPts val="0"/>
              </a:spcBef>
              <a:buSzTx/>
              <a:buNone/>
              <a:defRPr sz="3200">
                <a:latin typeface="Times"/>
                <a:ea typeface="Times"/>
                <a:cs typeface="Times"/>
                <a:sym typeface="Times"/>
              </a:defRPr>
            </a:pPr>
            <a:r>
              <a:t>P(Flu=Yes)P(Chills=Yes|Flu=Yes)P(Runny Nose=No|Flu=Yes)P(Headache=Moderate|Flu=Yes)P(Temperature =No|Flu=Yes) = 0.006</a:t>
            </a:r>
          </a:p>
          <a:p>
            <a:pPr marL="0" indent="0" defTabSz="457200">
              <a:lnSpc>
                <a:spcPts val="5200"/>
              </a:lnSpc>
              <a:spcBef>
                <a:spcPts val="0"/>
              </a:spcBef>
              <a:buSzTx/>
              <a:buNone/>
              <a:defRPr sz="3200">
                <a:latin typeface="Times"/>
                <a:ea typeface="Times"/>
                <a:cs typeface="Times"/>
                <a:sym typeface="Times"/>
              </a:defRPr>
            </a:pPr>
          </a:p>
          <a:p>
            <a:pPr marL="0" indent="0" defTabSz="457200">
              <a:lnSpc>
                <a:spcPts val="5200"/>
              </a:lnSpc>
              <a:spcBef>
                <a:spcPts val="0"/>
              </a:spcBef>
              <a:buSzTx/>
              <a:buNone/>
              <a:defRPr sz="3200">
                <a:latin typeface="Times"/>
                <a:ea typeface="Times"/>
                <a:cs typeface="Times"/>
                <a:sym typeface="Times"/>
              </a:defRPr>
            </a:pPr>
          </a:p>
          <a:p>
            <a:pPr marL="0" indent="0" defTabSz="457200">
              <a:lnSpc>
                <a:spcPts val="5200"/>
              </a:lnSpc>
              <a:spcBef>
                <a:spcPts val="0"/>
              </a:spcBef>
              <a:buSzTx/>
              <a:buNone/>
              <a:defRPr sz="3200">
                <a:latin typeface="Times"/>
                <a:ea typeface="Times"/>
                <a:cs typeface="Times"/>
                <a:sym typeface="Times"/>
              </a:defRPr>
            </a:pPr>
          </a:p>
          <a:p>
            <a:pPr marL="0" indent="0" defTabSz="457200">
              <a:lnSpc>
                <a:spcPts val="5200"/>
              </a:lnSpc>
              <a:spcBef>
                <a:spcPts val="0"/>
              </a:spcBef>
              <a:buSzTx/>
              <a:buNone/>
              <a:defRPr sz="3200">
                <a:latin typeface="Times"/>
                <a:ea typeface="Times"/>
                <a:cs typeface="Times"/>
                <a:sym typeface="Times"/>
              </a:defRPr>
            </a:pPr>
            <a:r>
              <a:t>P(Flu=No)P(Chills=Yes|Flu=No)P(Runny Nose=No|Flu=No)P(Headache=Moderate|Flu=No)P(Temperature= No|Flu=No) = 0.0185</a:t>
            </a:r>
          </a:p>
        </p:txBody>
      </p:sp>
      <p:graphicFrame>
        <p:nvGraphicFramePr>
          <p:cNvPr id="185" name="Table"/>
          <p:cNvGraphicFramePr/>
          <p:nvPr/>
        </p:nvGraphicFramePr>
        <p:xfrm>
          <a:off x="1658836" y="1500211"/>
          <a:ext cx="8356977" cy="2360290"/>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1770429"/>
                <a:gridCol w="1770429"/>
                <a:gridCol w="1770429"/>
                <a:gridCol w="1522843"/>
                <a:gridCol w="1522843"/>
              </a:tblGrid>
              <a:tr h="1180144">
                <a:tc>
                  <a:txBody>
                    <a:bodyPr/>
                    <a:lstStyle/>
                    <a:p>
                      <a:pPr defTabSz="914400">
                        <a:tabLst>
                          <a:tab pos="1181100" algn="l"/>
                        </a:tabLst>
                        <a:defRPr b="0" sz="1800"/>
                      </a:pPr>
                      <a:r>
                        <a:rPr b="1" sz="2600">
                          <a:latin typeface="Helvetica"/>
                          <a:ea typeface="Helvetica"/>
                          <a:cs typeface="Helvetica"/>
                          <a:sym typeface="Helvetica"/>
                        </a:rPr>
                        <a:t>Chills</a:t>
                      </a:r>
                    </a:p>
                  </a:txBody>
                  <a:tcPr marL="50800" marR="50800" marT="50800" marB="50800" anchor="ctr" anchorCtr="0" horzOverflow="overflow">
                    <a:lnL w="12700">
                      <a:miter lim="400000"/>
                    </a:lnL>
                  </a:tcPr>
                </a:tc>
                <a:tc>
                  <a:txBody>
                    <a:bodyPr/>
                    <a:lstStyle/>
                    <a:p>
                      <a:pPr defTabSz="914400">
                        <a:tabLst>
                          <a:tab pos="1181100" algn="l"/>
                        </a:tabLst>
                        <a:defRPr b="0" sz="1800"/>
                      </a:pPr>
                      <a:r>
                        <a:rPr b="1" sz="2600">
                          <a:latin typeface="Helvetica"/>
                          <a:ea typeface="Helvetica"/>
                          <a:cs typeface="Helvetica"/>
                          <a:sym typeface="Helvetica"/>
                        </a:rPr>
                        <a:t>Runny Nose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Headache</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 Fever</a:t>
                      </a:r>
                    </a:p>
                  </a:txBody>
                  <a:tcPr marL="50800" marR="50800" marT="50800" marB="50800" anchor="ctr" anchorCtr="0" horzOverflow="overflow"/>
                </a:tc>
                <a:tc>
                  <a:txBody>
                    <a:bodyPr/>
                    <a:lstStyle/>
                    <a:p>
                      <a:pPr defTabSz="914400">
                        <a:tabLst>
                          <a:tab pos="1181100" algn="l"/>
                        </a:tabLst>
                        <a:defRPr b="0" sz="1800"/>
                      </a:pPr>
                      <a:r>
                        <a:rPr b="1" sz="2600">
                          <a:latin typeface="Helvetica"/>
                          <a:ea typeface="Helvetica"/>
                          <a:cs typeface="Helvetica"/>
                          <a:sym typeface="Helvetica"/>
                        </a:rPr>
                        <a:t>Flu?</a:t>
                      </a:r>
                    </a:p>
                  </a:txBody>
                  <a:tcPr marL="50800" marR="50800" marT="50800" marB="50800" anchor="ctr" anchorCtr="0" horzOverflow="overflow">
                    <a:lnR w="12700">
                      <a:miter lim="400000"/>
                    </a:lnR>
                  </a:tcPr>
                </a:tc>
              </a:tr>
              <a:tr h="1180144">
                <a:tc>
                  <a:txBody>
                    <a:bodyPr/>
                    <a:lstStyle/>
                    <a:p>
                      <a:pPr defTabSz="914400">
                        <a:defRPr sz="1800"/>
                      </a:pPr>
                      <a:r>
                        <a:rPr sz="2600">
                          <a:latin typeface="Helvetica Light"/>
                          <a:ea typeface="Helvetica Light"/>
                          <a:cs typeface="Helvetica Light"/>
                          <a:sym typeface="Helvetica Light"/>
                        </a:rPr>
                        <a:t>Yes</a:t>
                      </a:r>
                    </a:p>
                  </a:txBody>
                  <a:tcPr marL="50800" marR="50800" marT="50800" marB="50800" anchor="ctr" anchorCtr="0" horzOverflow="overflow">
                    <a:lnL w="12700">
                      <a:miter lim="400000"/>
                    </a:lnL>
                    <a:lnB w="12700">
                      <a:miter lim="400000"/>
                    </a:lnB>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Moderate</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No</a:t>
                      </a:r>
                    </a:p>
                  </a:txBody>
                  <a:tcPr marL="50800" marR="50800" marT="50800" marB="50800" anchor="ctr" anchorCtr="0" horzOverflow="overflow">
                    <a:lnB w="12700">
                      <a:miter lim="400000"/>
                    </a:lnB>
                  </a:tcPr>
                </a:tc>
                <a:tc>
                  <a:txBody>
                    <a:bodyPr/>
                    <a:lstStyle/>
                    <a:p>
                      <a:pPr defTabSz="914400">
                        <a:defRPr sz="1800"/>
                      </a:pPr>
                      <a:r>
                        <a:rPr sz="2600">
                          <a:latin typeface="Helvetica Light"/>
                          <a:ea typeface="Helvetica Light"/>
                          <a:cs typeface="Helvetica Light"/>
                          <a:sym typeface="Helvetica Light"/>
                        </a:rPr>
                        <a: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7" name="Table 1"/>
          <p:cNvGraphicFramePr/>
          <p:nvPr/>
        </p:nvGraphicFramePr>
        <p:xfrm>
          <a:off x="1246737" y="540958"/>
          <a:ext cx="6617169" cy="48364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06361"/>
                <a:gridCol w="3306361"/>
                <a:gridCol w="3306361"/>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755516">
                <a:tc>
                  <a:txBody>
                    <a:bodyPr/>
                    <a:lstStyle/>
                    <a:p>
                      <a:pPr algn="l" defTabSz="457200">
                        <a:lnSpc>
                          <a:spcPts val="4300"/>
                        </a:lnSpc>
                        <a:defRPr sz="1800"/>
                      </a:pPr>
                      <a:r>
                        <a:rPr sz="2400">
                          <a:latin typeface="Times"/>
                          <a:ea typeface="Times"/>
                          <a:cs typeface="Times"/>
                          <a:sym typeface="Times"/>
                        </a:rPr>
                        <a:t>Weather</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Car</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Class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working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go-out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rainy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broken</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go-out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working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go-out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working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go-out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working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go-out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rainy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broken</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stay-home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rainy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broken</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stay-home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working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stay-home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sunny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broken</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stay-home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l" defTabSz="457200">
                        <a:lnSpc>
                          <a:spcPts val="4300"/>
                        </a:lnSpc>
                        <a:defRPr sz="1800"/>
                      </a:pPr>
                      <a:r>
                        <a:rPr sz="2400">
                          <a:latin typeface="Times"/>
                          <a:ea typeface="Times"/>
                          <a:cs typeface="Times"/>
                          <a:sym typeface="Times"/>
                        </a:rPr>
                        <a:t>rainy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broken</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lnSpc>
                          <a:spcPts val="4300"/>
                        </a:lnSpc>
                        <a:defRPr sz="1800"/>
                      </a:pPr>
                      <a:r>
                        <a:rPr sz="2400">
                          <a:latin typeface="Times"/>
                          <a:ea typeface="Times"/>
                          <a:cs typeface="Times"/>
                          <a:sym typeface="Times"/>
                        </a:rPr>
                        <a:t>stay-home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9" name="Table 1"/>
          <p:cNvGraphicFramePr/>
          <p:nvPr/>
        </p:nvGraphicFramePr>
        <p:xfrm>
          <a:off x="625022" y="901954"/>
          <a:ext cx="12231953" cy="66344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45501"/>
                <a:gridCol w="2445501"/>
                <a:gridCol w="2445501"/>
                <a:gridCol w="2445501"/>
                <a:gridCol w="2445501"/>
              </a:tblGrid>
              <a:tr h="351332">
                <a:tc gridSpan="5">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c hMerge="1">
                  <a:tcPr/>
                </a:tc>
                <a:tc hMerge="1">
                  <a:tcPr/>
                </a:tc>
              </a:tr>
              <a:tr h="570789">
                <a:tc>
                  <a:txBody>
                    <a:bodyPr/>
                    <a:lstStyle/>
                    <a:p>
                      <a:pPr algn="l" defTabSz="457200">
                        <a:defRPr sz="1800"/>
                      </a:pPr>
                      <a:r>
                        <a:rPr sz="2400">
                          <a:sym typeface="Helvetica Neue"/>
                        </a:rPr>
                        <a:t>Chills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Runny Nose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Headache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 Fever</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Flu?</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Moderate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Strong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Moderate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Strong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Strong</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No</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Moderate</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Yes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570789">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2400">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5. K Means"/>
          <p:cNvSpPr txBox="1"/>
          <p:nvPr>
            <p:ph type="ctrTitle"/>
          </p:nvPr>
        </p:nvSpPr>
        <p:spPr>
          <a:xfrm>
            <a:off x="952500" y="3962400"/>
            <a:ext cx="11099800" cy="2159000"/>
          </a:xfrm>
          <a:prstGeom prst="rect">
            <a:avLst/>
          </a:prstGeom>
        </p:spPr>
        <p:txBody>
          <a:bodyPr anchor="ctr"/>
          <a:lstStyle/>
          <a:p>
            <a:pPr/>
            <a:r>
              <a:t>5. K Means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Image" descr="Image"/>
          <p:cNvPicPr>
            <a:picLocks noChangeAspect="1"/>
          </p:cNvPicPr>
          <p:nvPr/>
        </p:nvPicPr>
        <p:blipFill>
          <a:blip r:embed="rId2">
            <a:extLst/>
          </a:blip>
          <a:stretch>
            <a:fillRect/>
          </a:stretch>
        </p:blipFill>
        <p:spPr>
          <a:xfrm>
            <a:off x="4037225" y="1341338"/>
            <a:ext cx="6597386" cy="6559029"/>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5" name="Table 1"/>
          <p:cNvGraphicFramePr/>
          <p:nvPr/>
        </p:nvGraphicFramePr>
        <p:xfrm>
          <a:off x="1246737" y="540958"/>
          <a:ext cx="5599808" cy="77723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93553"/>
                <a:gridCol w="2793553"/>
              </a:tblGrid>
              <a:tr h="351332">
                <a:tc gridSpan="2">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12700">
                      <a:solidFill>
                        <a:srgbClr val="000000"/>
                      </a:solidFill>
                      <a:miter lim="400000"/>
                    </a:lnB>
                    <a:solidFill>
                      <a:srgbClr val="000000">
                        <a:alpha val="0"/>
                      </a:srgbClr>
                    </a:solidFill>
                  </a:tcPr>
                </a:tc>
                <a:tc hMerge="1">
                  <a:tcPr/>
                </a:tc>
              </a:tr>
              <a:tr h="569869">
                <a:tc>
                  <a:txBody>
                    <a:bodyPr/>
                    <a:lstStyle/>
                    <a:p>
                      <a:pPr algn="l" defTabSz="457200">
                        <a:lnSpc>
                          <a:spcPts val="4300"/>
                        </a:lnSpc>
                        <a:defRPr sz="1800"/>
                      </a:pPr>
                      <a:r>
                        <a:rPr b="1" sz="2333">
                          <a:solidFill>
                            <a:srgbClr val="1D1D1D"/>
                          </a:solidFill>
                          <a:latin typeface="Verdana"/>
                          <a:ea typeface="Verdana"/>
                          <a:cs typeface="Verdana"/>
                          <a:sym typeface="Verdana"/>
                        </a:rPr>
                        <a:t>Height</a:t>
                      </a:r>
                    </a:p>
                  </a:txBody>
                  <a:tcPr marL="91440" marR="91440" marT="0" marB="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lnSpc>
                          <a:spcPts val="4300"/>
                        </a:lnSpc>
                        <a:defRPr sz="1800"/>
                      </a:pPr>
                      <a:r>
                        <a:rPr b="1" sz="2333">
                          <a:latin typeface="Verdana"/>
                          <a:ea typeface="Verdana"/>
                          <a:cs typeface="Verdana"/>
                          <a:sym typeface="Verdana"/>
                        </a:rPr>
                        <a:t>Weight</a:t>
                      </a:r>
                    </a:p>
                  </a:txBody>
                  <a:tcPr marL="91440" marR="91440" marT="0" marB="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185</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72</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170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56</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168</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60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179</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68</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182</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72</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188</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77</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71</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183</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84</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88</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180</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67</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9869">
                <a:tc>
                  <a:txBody>
                    <a:bodyPr/>
                    <a:lstStyle/>
                    <a:p>
                      <a:pPr algn="r" defTabSz="457200">
                        <a:lnSpc>
                          <a:spcPts val="4300"/>
                        </a:lnSpc>
                        <a:defRPr sz="1800"/>
                      </a:pPr>
                      <a:r>
                        <a:rPr sz="2333">
                          <a:latin typeface="Verdana"/>
                          <a:ea typeface="Verdana"/>
                          <a:cs typeface="Verdana"/>
                          <a:sym typeface="Verdana"/>
                        </a:rPr>
                        <a:t>177</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4300"/>
                        </a:lnSpc>
                        <a:defRPr sz="1800"/>
                      </a:pPr>
                      <a:r>
                        <a:rPr sz="2333">
                          <a:latin typeface="Verdana"/>
                          <a:ea typeface="Verdana"/>
                          <a:cs typeface="Verdana"/>
                          <a:sym typeface="Verdana"/>
                        </a:rPr>
                        <a:t>76</a:t>
                      </a:r>
                    </a:p>
                  </a:txBody>
                  <a:tcPr marL="91440" marR="91440" marT="0" marB="0" anchor="b"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6. Decision Tree"/>
          <p:cNvSpPr txBox="1"/>
          <p:nvPr>
            <p:ph type="ctrTitle"/>
          </p:nvPr>
        </p:nvSpPr>
        <p:spPr>
          <a:xfrm>
            <a:off x="952500" y="3962400"/>
            <a:ext cx="11099800" cy="2159000"/>
          </a:xfrm>
          <a:prstGeom prst="rect">
            <a:avLst/>
          </a:prstGeom>
        </p:spPr>
        <p:txBody>
          <a:bodyPr anchor="ctr"/>
          <a:lstStyle/>
          <a:p>
            <a:pPr/>
            <a:r>
              <a:t>6. Decision Tree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Image" descr="Image"/>
          <p:cNvPicPr>
            <a:picLocks noChangeAspect="1"/>
          </p:cNvPicPr>
          <p:nvPr/>
        </p:nvPicPr>
        <p:blipFill>
          <a:blip r:embed="rId2">
            <a:extLst/>
          </a:blip>
          <a:stretch>
            <a:fillRect/>
          </a:stretch>
        </p:blipFill>
        <p:spPr>
          <a:xfrm>
            <a:off x="2717800" y="3448050"/>
            <a:ext cx="7569200" cy="5092700"/>
          </a:xfrm>
          <a:prstGeom prst="rect">
            <a:avLst/>
          </a:prstGeom>
          <a:ln w="12700">
            <a:miter lim="400000"/>
          </a:ln>
        </p:spPr>
      </p:pic>
      <p:sp>
        <p:nvSpPr>
          <p:cNvPr id="200" name="Decision Tree"/>
          <p:cNvSpPr txBox="1"/>
          <p:nvPr>
            <p:ph type="title" idx="4294967295"/>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pPr/>
            <a:r>
              <a:t>Decision Tree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Image" descr="Image"/>
          <p:cNvPicPr>
            <a:picLocks noChangeAspect="1"/>
          </p:cNvPicPr>
          <p:nvPr/>
        </p:nvPicPr>
        <p:blipFill>
          <a:blip r:embed="rId2">
            <a:extLst/>
          </a:blip>
          <a:stretch>
            <a:fillRect/>
          </a:stretch>
        </p:blipFill>
        <p:spPr>
          <a:xfrm>
            <a:off x="1013883" y="842433"/>
            <a:ext cx="6124847" cy="331074"/>
          </a:xfrm>
          <a:prstGeom prst="rect">
            <a:avLst/>
          </a:prstGeom>
          <a:ln w="12700">
            <a:miter lim="400000"/>
          </a:ln>
        </p:spPr>
      </p:pic>
      <p:pic>
        <p:nvPicPr>
          <p:cNvPr id="203" name="Image" descr="Image"/>
          <p:cNvPicPr>
            <a:picLocks noChangeAspect="1"/>
          </p:cNvPicPr>
          <p:nvPr/>
        </p:nvPicPr>
        <p:blipFill>
          <a:blip r:embed="rId3">
            <a:extLst/>
          </a:blip>
          <a:stretch>
            <a:fillRect/>
          </a:stretch>
        </p:blipFill>
        <p:spPr>
          <a:xfrm>
            <a:off x="1174750" y="1710266"/>
            <a:ext cx="7648058" cy="451547"/>
          </a:xfrm>
          <a:prstGeom prst="rect">
            <a:avLst/>
          </a:prstGeom>
          <a:ln w="12700">
            <a:miter lim="400000"/>
          </a:ln>
        </p:spPr>
      </p:pic>
      <p:pic>
        <p:nvPicPr>
          <p:cNvPr id="204" name="Image" descr="Image"/>
          <p:cNvPicPr>
            <a:picLocks noChangeAspect="1"/>
          </p:cNvPicPr>
          <p:nvPr/>
        </p:nvPicPr>
        <p:blipFill>
          <a:blip r:embed="rId4">
            <a:extLst/>
          </a:blip>
          <a:stretch>
            <a:fillRect/>
          </a:stretch>
        </p:blipFill>
        <p:spPr>
          <a:xfrm>
            <a:off x="1390256" y="7724563"/>
            <a:ext cx="9403732" cy="778087"/>
          </a:xfrm>
          <a:prstGeom prst="rect">
            <a:avLst/>
          </a:prstGeom>
          <a:ln w="12700">
            <a:miter lim="400000"/>
          </a:ln>
        </p:spPr>
      </p:pic>
      <p:pic>
        <p:nvPicPr>
          <p:cNvPr id="205" name="Image" descr="Image"/>
          <p:cNvPicPr>
            <a:picLocks noChangeAspect="1"/>
          </p:cNvPicPr>
          <p:nvPr/>
        </p:nvPicPr>
        <p:blipFill>
          <a:blip r:embed="rId5">
            <a:extLst/>
          </a:blip>
          <a:stretch>
            <a:fillRect/>
          </a:stretch>
        </p:blipFill>
        <p:spPr>
          <a:xfrm>
            <a:off x="1466456" y="6486313"/>
            <a:ext cx="9993549" cy="778087"/>
          </a:xfrm>
          <a:prstGeom prst="rect">
            <a:avLst/>
          </a:prstGeom>
          <a:ln w="12700">
            <a:miter lim="400000"/>
          </a:ln>
        </p:spPr>
      </p:pic>
      <p:pic>
        <p:nvPicPr>
          <p:cNvPr id="206" name="Image" descr="Image"/>
          <p:cNvPicPr>
            <a:picLocks noChangeAspect="1"/>
          </p:cNvPicPr>
          <p:nvPr/>
        </p:nvPicPr>
        <p:blipFill>
          <a:blip r:embed="rId6">
            <a:extLst/>
          </a:blip>
          <a:stretch>
            <a:fillRect/>
          </a:stretch>
        </p:blipFill>
        <p:spPr>
          <a:xfrm>
            <a:off x="1422400" y="4741301"/>
            <a:ext cx="9993549" cy="1005450"/>
          </a:xfrm>
          <a:prstGeom prst="rect">
            <a:avLst/>
          </a:prstGeom>
          <a:ln w="12700">
            <a:miter lim="400000"/>
          </a:ln>
        </p:spPr>
      </p:pic>
      <p:pic>
        <p:nvPicPr>
          <p:cNvPr id="207" name="Image" descr="Image"/>
          <p:cNvPicPr>
            <a:picLocks noChangeAspect="1"/>
          </p:cNvPicPr>
          <p:nvPr/>
        </p:nvPicPr>
        <p:blipFill>
          <a:blip r:embed="rId6">
            <a:extLst/>
          </a:blip>
          <a:stretch>
            <a:fillRect/>
          </a:stretch>
        </p:blipFill>
        <p:spPr>
          <a:xfrm>
            <a:off x="1490133" y="2996289"/>
            <a:ext cx="9993550" cy="1005449"/>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9" name="Table"/>
          <p:cNvGraphicFramePr/>
          <p:nvPr/>
        </p:nvGraphicFramePr>
        <p:xfrm>
          <a:off x="1001183" y="1200150"/>
          <a:ext cx="10761862" cy="429941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111304"/>
                <a:gridCol w="1931989"/>
                <a:gridCol w="1986995"/>
                <a:gridCol w="2469205"/>
                <a:gridCol w="2249666"/>
              </a:tblGrid>
              <a:tr h="857342">
                <a:tc rowSpan="2">
                  <a:txBody>
                    <a:bodyPr/>
                    <a:lstStyle/>
                    <a:p>
                      <a:pPr algn="l" defTabSz="457200">
                        <a:lnSpc>
                          <a:spcPts val="3700"/>
                        </a:lnSpc>
                        <a:defRPr sz="1800"/>
                      </a:pPr>
                      <a:r>
                        <a:rPr b="1" sz="1600">
                          <a:solidFill>
                            <a:srgbClr val="FFFFFF"/>
                          </a:solidFill>
                          <a:latin typeface="Arial"/>
                          <a:ea typeface="Arial"/>
                          <a:cs typeface="Arial"/>
                          <a:sym typeface="Arial"/>
                        </a:rPr>
                        <a:t>Activity in the Last Quarter</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c rowSpan="2">
                  <a:txBody>
                    <a:bodyPr/>
                    <a:lstStyle/>
                    <a:p>
                      <a:pPr algn="l" defTabSz="457200">
                        <a:lnSpc>
                          <a:spcPts val="3700"/>
                        </a:lnSpc>
                        <a:defRPr sz="1800"/>
                      </a:pPr>
                      <a:r>
                        <a:rPr b="1" sz="1600">
                          <a:solidFill>
                            <a:srgbClr val="FFFFFF"/>
                          </a:solidFill>
                          <a:latin typeface="Arial"/>
                          <a:ea typeface="Arial"/>
                          <a:cs typeface="Arial"/>
                          <a:sym typeface="Arial"/>
                        </a:rPr>
                        <a:t>Number of Solicited Customers</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c gridSpan="2">
                  <a:txBody>
                    <a:bodyPr/>
                    <a:lstStyle/>
                    <a:p>
                      <a:pPr defTabSz="457200">
                        <a:lnSpc>
                          <a:spcPts val="3700"/>
                        </a:lnSpc>
                        <a:defRPr sz="1800"/>
                      </a:pPr>
                      <a:r>
                        <a:rPr b="1" sz="1600">
                          <a:solidFill>
                            <a:srgbClr val="FFFFFF"/>
                          </a:solidFill>
                          <a:latin typeface="Arial"/>
                          <a:ea typeface="Arial"/>
                          <a:cs typeface="Arial"/>
                          <a:sym typeface="Arial"/>
                        </a:rPr>
                        <a:t>Campaign Results</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c hMerge="1">
                  <a:tcPr/>
                </a:tc>
                <a:tc rowSpan="2">
                  <a:txBody>
                    <a:bodyPr/>
                    <a:lstStyle/>
                    <a:p>
                      <a:pPr algn="l" defTabSz="457200">
                        <a:lnSpc>
                          <a:spcPts val="3700"/>
                        </a:lnSpc>
                        <a:defRPr sz="1800"/>
                      </a:pPr>
                      <a:r>
                        <a:rPr b="1" sz="1600">
                          <a:solidFill>
                            <a:srgbClr val="FFFFFF"/>
                          </a:solidFill>
                          <a:latin typeface="Arial"/>
                          <a:ea typeface="Arial"/>
                          <a:cs typeface="Arial"/>
                          <a:sym typeface="Arial"/>
                        </a:rPr>
                        <a:t>Success Rate</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r>
              <a:tr h="857342">
                <a:tc vMerge="1">
                  <a:tcPr/>
                </a:tc>
                <a:tc vMerge="1">
                  <a:tcPr/>
                </a:tc>
                <a:tc>
                  <a:txBody>
                    <a:bodyPr/>
                    <a:lstStyle/>
                    <a:p>
                      <a:pPr algn="l" defTabSz="457200">
                        <a:lnSpc>
                          <a:spcPts val="3700"/>
                        </a:lnSpc>
                        <a:defRPr b="1">
                          <a:solidFill>
                            <a:srgbClr val="FFFFFF"/>
                          </a:solidFill>
                          <a:latin typeface="Arial"/>
                          <a:ea typeface="Arial"/>
                          <a:cs typeface="Arial"/>
                          <a:sym typeface="Arial"/>
                        </a:defRPr>
                      </a:pPr>
                      <a:r>
                        <a:t>Responded (</a:t>
                      </a:r>
                      <a:r>
                        <a:rPr i="1"/>
                        <a:t>r</a:t>
                      </a:r>
                      <a:r>
                        <a:t>)</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c>
                  <a:txBody>
                    <a:bodyPr/>
                    <a:lstStyle/>
                    <a:p>
                      <a:pPr algn="l" defTabSz="457200">
                        <a:lnSpc>
                          <a:spcPts val="3700"/>
                        </a:lnSpc>
                        <a:defRPr b="1">
                          <a:solidFill>
                            <a:srgbClr val="FFFFFF"/>
                          </a:solidFill>
                          <a:latin typeface="Arial"/>
                          <a:ea typeface="Arial"/>
                          <a:cs typeface="Arial"/>
                          <a:sym typeface="Arial"/>
                        </a:defRPr>
                      </a:pPr>
                      <a:r>
                        <a:t>Not Responded (</a:t>
                      </a:r>
                      <a:r>
                        <a:rPr i="1"/>
                        <a:t>nr</a:t>
                      </a:r>
                      <a:r>
                        <a:t>)</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1A8FE4"/>
                    </a:solidFill>
                  </a:tcPr>
                </a:tc>
                <a:tc vMerge="1">
                  <a:tcPr/>
                </a:tc>
              </a:tr>
              <a:tr h="857342">
                <a:tc>
                  <a:txBody>
                    <a:bodyPr/>
                    <a:lstStyle/>
                    <a:p>
                      <a:pPr algn="l" defTabSz="457200">
                        <a:lnSpc>
                          <a:spcPts val="3700"/>
                        </a:lnSpc>
                        <a:defRPr sz="1800"/>
                      </a:pPr>
                      <a:r>
                        <a:rPr b="1" sz="1600">
                          <a:solidFill>
                            <a:srgbClr val="555555"/>
                          </a:solidFill>
                          <a:latin typeface="Arial"/>
                          <a:ea typeface="Arial"/>
                          <a:cs typeface="Arial"/>
                          <a:sym typeface="Arial"/>
                        </a:rPr>
                        <a:t>low</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DC9A4"/>
                    </a:solidFill>
                  </a:tcPr>
                </a:tc>
                <a:tc>
                  <a:txBody>
                    <a:bodyPr/>
                    <a:lstStyle/>
                    <a:p>
                      <a:pPr algn="r" defTabSz="457200">
                        <a:lnSpc>
                          <a:spcPts val="3700"/>
                        </a:lnSpc>
                        <a:defRPr sz="1800"/>
                      </a:pPr>
                      <a:r>
                        <a:rPr sz="1600">
                          <a:solidFill>
                            <a:srgbClr val="555555"/>
                          </a:solidFill>
                          <a:latin typeface="Arial"/>
                          <a:ea typeface="Arial"/>
                          <a:cs typeface="Arial"/>
                          <a:sym typeface="Arial"/>
                        </a:rPr>
                        <a:t>40000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720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39280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1.8%</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857342">
                <a:tc>
                  <a:txBody>
                    <a:bodyPr/>
                    <a:lstStyle/>
                    <a:p>
                      <a:pPr algn="l" defTabSz="457200">
                        <a:lnSpc>
                          <a:spcPts val="3700"/>
                        </a:lnSpc>
                        <a:defRPr sz="1800"/>
                      </a:pPr>
                      <a:r>
                        <a:rPr b="1" sz="1600">
                          <a:solidFill>
                            <a:srgbClr val="555555"/>
                          </a:solidFill>
                          <a:latin typeface="Arial"/>
                          <a:ea typeface="Arial"/>
                          <a:cs typeface="Arial"/>
                          <a:sym typeface="Arial"/>
                        </a:rPr>
                        <a:t>medium</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DC9A4"/>
                    </a:solidFill>
                  </a:tcPr>
                </a:tc>
                <a:tc>
                  <a:txBody>
                    <a:bodyPr/>
                    <a:lstStyle/>
                    <a:p>
                      <a:pPr algn="r" defTabSz="457200">
                        <a:lnSpc>
                          <a:spcPts val="3700"/>
                        </a:lnSpc>
                        <a:defRPr sz="1800"/>
                      </a:pPr>
                      <a:r>
                        <a:rPr sz="1600">
                          <a:solidFill>
                            <a:srgbClr val="555555"/>
                          </a:solidFill>
                          <a:latin typeface="Arial"/>
                          <a:ea typeface="Arial"/>
                          <a:cs typeface="Arial"/>
                          <a:sym typeface="Arial"/>
                        </a:rPr>
                        <a:t>30000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1380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28620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4.6%</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857342">
                <a:tc>
                  <a:txBody>
                    <a:bodyPr/>
                    <a:lstStyle/>
                    <a:p>
                      <a:pPr algn="l" defTabSz="457200">
                        <a:lnSpc>
                          <a:spcPts val="3700"/>
                        </a:lnSpc>
                        <a:defRPr sz="1800"/>
                      </a:pPr>
                      <a:r>
                        <a:rPr b="1" sz="1600">
                          <a:solidFill>
                            <a:srgbClr val="555555"/>
                          </a:solidFill>
                          <a:latin typeface="Arial"/>
                          <a:ea typeface="Arial"/>
                          <a:cs typeface="Arial"/>
                          <a:sym typeface="Arial"/>
                        </a:rPr>
                        <a:t>high</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DC9A4"/>
                    </a:solidFill>
                  </a:tcPr>
                </a:tc>
                <a:tc>
                  <a:txBody>
                    <a:bodyPr/>
                    <a:lstStyle/>
                    <a:p>
                      <a:pPr algn="r" defTabSz="457200">
                        <a:lnSpc>
                          <a:spcPts val="3700"/>
                        </a:lnSpc>
                        <a:defRPr sz="1800"/>
                      </a:pPr>
                      <a:r>
                        <a:rPr sz="1600">
                          <a:solidFill>
                            <a:srgbClr val="555555"/>
                          </a:solidFill>
                          <a:latin typeface="Arial"/>
                          <a:ea typeface="Arial"/>
                          <a:cs typeface="Arial"/>
                          <a:sym typeface="Arial"/>
                        </a:rPr>
                        <a:t>30000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2100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27900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3700"/>
                        </a:lnSpc>
                        <a:defRPr sz="1800"/>
                      </a:pPr>
                      <a:r>
                        <a:rPr sz="1600">
                          <a:solidFill>
                            <a:srgbClr val="555555"/>
                          </a:solidFill>
                          <a:latin typeface="Arial"/>
                          <a:ea typeface="Arial"/>
                          <a:cs typeface="Arial"/>
                          <a:sym typeface="Arial"/>
                        </a:rPr>
                        <a:t>7.0%</a:t>
                      </a:r>
                    </a:p>
                  </a:txBody>
                  <a:tcPr marL="254000" marR="254000" marT="63500" marB="635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nvPicPr>
        <p:blipFill>
          <a:blip r:embed="rId2">
            <a:extLst/>
          </a:blip>
          <a:stretch>
            <a:fillRect/>
          </a:stretch>
        </p:blipFill>
        <p:spPr>
          <a:xfrm>
            <a:off x="3003550" y="3371850"/>
            <a:ext cx="6997700" cy="300990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1" name="Table"/>
          <p:cNvGraphicFramePr/>
          <p:nvPr/>
        </p:nvGraphicFramePr>
        <p:xfrm>
          <a:off x="461367" y="2611966"/>
          <a:ext cx="12094766" cy="621658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71635"/>
                <a:gridCol w="1918334"/>
                <a:gridCol w="829107"/>
                <a:gridCol w="829107"/>
                <a:gridCol w="1120564"/>
                <a:gridCol w="1143913"/>
                <a:gridCol w="1348118"/>
                <a:gridCol w="1458311"/>
                <a:gridCol w="1562973"/>
              </a:tblGrid>
              <a:tr h="775485">
                <a:tc rowSpan="2">
                  <a:txBody>
                    <a:bodyPr/>
                    <a:lstStyle/>
                    <a:p>
                      <a:pPr algn="l" defTabSz="457200">
                        <a:lnSpc>
                          <a:spcPts val="3700"/>
                        </a:lnSpc>
                        <a:defRPr sz="1800"/>
                      </a:pPr>
                      <a:r>
                        <a:rPr b="1" sz="1600">
                          <a:solidFill>
                            <a:srgbClr val="FFFFFF"/>
                          </a:solidFill>
                          <a:latin typeface="Arial"/>
                          <a:ea typeface="Arial"/>
                          <a:cs typeface="Arial"/>
                          <a:sym typeface="Arial"/>
                        </a:rPr>
                        <a:t>Left Node</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sz="1800"/>
                      </a:pPr>
                      <a:r>
                        <a:rPr b="1" sz="1600">
                          <a:solidFill>
                            <a:srgbClr val="FFFFFF"/>
                          </a:solidFill>
                          <a:latin typeface="Arial"/>
                          <a:ea typeface="Arial"/>
                          <a:cs typeface="Arial"/>
                          <a:sym typeface="Arial"/>
                        </a:rPr>
                        <a:t>Right Node</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b="1">
                          <a:solidFill>
                            <a:srgbClr val="FFFFFF"/>
                          </a:solidFill>
                          <a:latin typeface="Arial"/>
                          <a:ea typeface="Arial"/>
                          <a:cs typeface="Arial"/>
                          <a:sym typeface="Arial"/>
                        </a:defRPr>
                      </a:pPr>
                      <a:r>
                        <a:t>P</a:t>
                      </a:r>
                      <a:r>
                        <a:rPr sz="1200"/>
                        <a:t>L</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b="1">
                          <a:solidFill>
                            <a:srgbClr val="FFFFFF"/>
                          </a:solidFill>
                          <a:latin typeface="Arial"/>
                          <a:ea typeface="Arial"/>
                          <a:cs typeface="Arial"/>
                          <a:sym typeface="Arial"/>
                        </a:defRPr>
                      </a:pPr>
                      <a:r>
                        <a:t>P</a:t>
                      </a:r>
                      <a:r>
                        <a:rPr sz="1200"/>
                        <a:t>R</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sz="1800"/>
                      </a:pPr>
                      <a:r>
                        <a:rPr b="1" sz="1600">
                          <a:solidFill>
                            <a:srgbClr val="FFFFFF"/>
                          </a:solidFill>
                          <a:latin typeface="Arial"/>
                          <a:ea typeface="Arial"/>
                          <a:cs typeface="Arial"/>
                          <a:sym typeface="Arial"/>
                        </a:rPr>
                        <a:t>P(k|L)  = a</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sz="1800"/>
                      </a:pPr>
                      <a:r>
                        <a:rPr b="1" sz="1600">
                          <a:solidFill>
                            <a:srgbClr val="FFFFFF"/>
                          </a:solidFill>
                          <a:latin typeface="Arial"/>
                          <a:ea typeface="Arial"/>
                          <a:cs typeface="Arial"/>
                          <a:sym typeface="Arial"/>
                        </a:rPr>
                        <a:t>P(k|R)  = b</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a:txBody>
                    <a:bodyPr/>
                    <a:lstStyle/>
                    <a:p>
                      <a:pPr algn="l" defTabSz="457200">
                        <a:lnSpc>
                          <a:spcPts val="3700"/>
                        </a:lnSpc>
                        <a:defRPr sz="1800"/>
                      </a:pPr>
                      <a:r>
                        <a:rPr b="1" sz="1600">
                          <a:solidFill>
                            <a:srgbClr val="FFFFFF"/>
                          </a:solidFill>
                          <a:latin typeface="Arial"/>
                          <a:ea typeface="Arial"/>
                          <a:cs typeface="Arial"/>
                          <a:sym typeface="Arial"/>
                        </a:rPr>
                        <a:t>Ψ(Large Piece)</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a:txBody>
                    <a:bodyPr/>
                    <a:lstStyle/>
                    <a:p>
                      <a:pPr algn="l" defTabSz="457200">
                        <a:lnSpc>
                          <a:spcPts val="3700"/>
                        </a:lnSpc>
                        <a:defRPr sz="1800"/>
                      </a:pPr>
                      <a:r>
                        <a:rPr b="1" sz="1600">
                          <a:solidFill>
                            <a:srgbClr val="FFFFFF"/>
                          </a:solidFill>
                          <a:latin typeface="Arial"/>
                          <a:ea typeface="Arial"/>
                          <a:cs typeface="Arial"/>
                          <a:sym typeface="Arial"/>
                        </a:rPr>
                        <a:t>Ψ(Pick Cherries)</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rowSpan="2">
                  <a:txBody>
                    <a:bodyPr/>
                    <a:lstStyle/>
                    <a:p>
                      <a:pPr algn="l" defTabSz="457200">
                        <a:lnSpc>
                          <a:spcPts val="3700"/>
                        </a:lnSpc>
                        <a:defRPr sz="1800"/>
                      </a:pPr>
                      <a:r>
                        <a:rPr b="1" sz="1600">
                          <a:solidFill>
                            <a:srgbClr val="FFFFFF"/>
                          </a:solidFill>
                          <a:latin typeface="Arial"/>
                          <a:ea typeface="Arial"/>
                          <a:cs typeface="Arial"/>
                          <a:sym typeface="Arial"/>
                        </a:rPr>
                        <a:t>Goodness of Split</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r>
              <a:tr h="775485">
                <a:tc vMerge="1">
                  <a:tcPr/>
                </a:tc>
                <a:tc vMerge="1">
                  <a:tcPr/>
                </a:tc>
                <a:tc vMerge="1">
                  <a:tcPr/>
                </a:tc>
                <a:tc vMerge="1">
                  <a:tcPr/>
                </a:tc>
                <a:tc vMerge="1">
                  <a:tcPr/>
                </a:tc>
                <a:tc vMerge="1">
                  <a:tcPr/>
                </a:tc>
                <a:tc>
                  <a:txBody>
                    <a:bodyPr/>
                    <a:lstStyle/>
                    <a:p>
                      <a:pPr algn="l" defTabSz="457200">
                        <a:lnSpc>
                          <a:spcPts val="3700"/>
                        </a:lnSpc>
                        <a:defRPr b="1">
                          <a:solidFill>
                            <a:srgbClr val="FFFFFF"/>
                          </a:solidFill>
                          <a:latin typeface="Arial"/>
                          <a:ea typeface="Arial"/>
                          <a:cs typeface="Arial"/>
                          <a:sym typeface="Arial"/>
                        </a:defRPr>
                      </a:pPr>
                      <a:r>
                        <a:t>2P</a:t>
                      </a:r>
                      <a:r>
                        <a:rPr sz="1200"/>
                        <a:t>L</a:t>
                      </a:r>
                      <a:r>
                        <a:t>P</a:t>
                      </a:r>
                      <a:r>
                        <a:rPr sz="1200"/>
                        <a:t>R</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a:txBody>
                    <a:bodyPr/>
                    <a:lstStyle/>
                    <a:p>
                      <a:pPr algn="l" defTabSz="457200">
                        <a:lnSpc>
                          <a:spcPts val="3700"/>
                        </a:lnSpc>
                        <a:defRPr sz="1800"/>
                      </a:pPr>
                      <a:r>
                        <a:rPr b="1" sz="1600">
                          <a:solidFill>
                            <a:srgbClr val="FFFFFF"/>
                          </a:solidFill>
                          <a:latin typeface="Arial"/>
                          <a:ea typeface="Arial"/>
                          <a:cs typeface="Arial"/>
                          <a:sym typeface="Arial"/>
                        </a:rPr>
                        <a:t>Σ(a-b)</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1A8FE4"/>
                    </a:solidFill>
                  </a:tcPr>
                </a:tc>
                <a:tc vMerge="1">
                  <a:tcPr/>
                </a:tc>
              </a:tr>
              <a:tr h="775485">
                <a:tc rowSpan="2">
                  <a:txBody>
                    <a:bodyPr/>
                    <a:lstStyle/>
                    <a:p>
                      <a:pPr algn="l" defTabSz="457200">
                        <a:lnSpc>
                          <a:spcPts val="3700"/>
                        </a:lnSpc>
                        <a:defRPr sz="1800"/>
                      </a:pPr>
                      <a:r>
                        <a:rPr b="1" sz="1600">
                          <a:solidFill>
                            <a:srgbClr val="555555"/>
                          </a:solidFill>
                          <a:latin typeface="Arial"/>
                          <a:ea typeface="Arial"/>
                          <a:cs typeface="Arial"/>
                          <a:sym typeface="Arial"/>
                        </a:rPr>
                        <a:t>Low</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l" defTabSz="457200">
                        <a:lnSpc>
                          <a:spcPts val="3700"/>
                        </a:lnSpc>
                        <a:defRPr sz="1800"/>
                      </a:pPr>
                      <a:r>
                        <a:rPr b="1" sz="1600">
                          <a:solidFill>
                            <a:srgbClr val="555555"/>
                          </a:solidFill>
                          <a:latin typeface="Arial"/>
                          <a:ea typeface="Arial"/>
                          <a:cs typeface="Arial"/>
                          <a:sym typeface="Arial"/>
                        </a:rPr>
                        <a:t>Medium+High</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r" defTabSz="457200">
                        <a:lnSpc>
                          <a:spcPts val="3700"/>
                        </a:lnSpc>
                        <a:defRPr sz="1800"/>
                      </a:pPr>
                      <a:r>
                        <a:rPr sz="1600">
                          <a:solidFill>
                            <a:srgbClr val="555555"/>
                          </a:solidFill>
                          <a:latin typeface="Arial"/>
                          <a:ea typeface="Arial"/>
                          <a:cs typeface="Arial"/>
                          <a:sym typeface="Arial"/>
                        </a:rPr>
                        <a:t>0.4</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0.6</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0.018</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0.058</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0.48</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0.080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4400"/>
                        </a:lnSpc>
                        <a:defRPr sz="1800"/>
                      </a:pPr>
                      <a:r>
                        <a:rPr b="1" sz="1866">
                          <a:solidFill>
                            <a:srgbClr val="555555"/>
                          </a:solidFill>
                          <a:latin typeface="Arial"/>
                          <a:ea typeface="Arial"/>
                          <a:cs typeface="Arial"/>
                          <a:sym typeface="Arial"/>
                        </a:rPr>
                        <a:t>0.0384</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r>
              <a:tr h="775485">
                <a:tc vMerge="1">
                  <a:tcPr/>
                </a:tc>
                <a:tc vMerge="1">
                  <a:tcPr/>
                </a:tc>
                <a:tc vMerge="1">
                  <a:tcPr/>
                </a:tc>
                <a:tc vMerge="1">
                  <a:tcPr/>
                </a:tc>
                <a:tc>
                  <a:txBody>
                    <a:bodyPr/>
                    <a:lstStyle/>
                    <a:p>
                      <a:pPr algn="l" defTabSz="457200">
                        <a:lnSpc>
                          <a:spcPts val="3700"/>
                        </a:lnSpc>
                        <a:defRPr sz="1800"/>
                      </a:pPr>
                      <a:r>
                        <a:rPr sz="1600">
                          <a:solidFill>
                            <a:srgbClr val="555555"/>
                          </a:solidFill>
                          <a:latin typeface="Arial"/>
                          <a:ea typeface="Arial"/>
                          <a:cs typeface="Arial"/>
                          <a:sym typeface="Arial"/>
                        </a:rPr>
                        <a:t>nr: 0.982</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nr: 0.942</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vMerge="1">
                  <a:tcPr/>
                </a:tc>
                <a:tc vMerge="1">
                  <a:tcPr/>
                </a:tc>
                <a:tc vMerge="1">
                  <a:tcPr/>
                </a:tc>
              </a:tr>
              <a:tr h="775485">
                <a:tc rowSpan="2">
                  <a:txBody>
                    <a:bodyPr/>
                    <a:lstStyle/>
                    <a:p>
                      <a:pPr algn="l" defTabSz="457200">
                        <a:lnSpc>
                          <a:spcPts val="3700"/>
                        </a:lnSpc>
                        <a:defRPr sz="1800"/>
                      </a:pPr>
                      <a:r>
                        <a:rPr b="1" sz="1600">
                          <a:solidFill>
                            <a:srgbClr val="555555"/>
                          </a:solidFill>
                          <a:latin typeface="Arial"/>
                          <a:ea typeface="Arial"/>
                          <a:cs typeface="Arial"/>
                          <a:sym typeface="Arial"/>
                        </a:rPr>
                        <a:t>Low+Medium</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l" defTabSz="457200">
                        <a:lnSpc>
                          <a:spcPts val="3700"/>
                        </a:lnSpc>
                        <a:defRPr sz="1800"/>
                      </a:pPr>
                      <a:r>
                        <a:rPr b="1" sz="1600">
                          <a:solidFill>
                            <a:srgbClr val="555555"/>
                          </a:solidFill>
                          <a:latin typeface="Arial"/>
                          <a:ea typeface="Arial"/>
                          <a:cs typeface="Arial"/>
                          <a:sym typeface="Arial"/>
                        </a:rPr>
                        <a:t>High</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r" defTabSz="457200">
                        <a:lnSpc>
                          <a:spcPts val="3700"/>
                        </a:lnSpc>
                        <a:defRPr sz="1800"/>
                      </a:pPr>
                      <a:r>
                        <a:rPr sz="1600">
                          <a:solidFill>
                            <a:srgbClr val="555555"/>
                          </a:solidFill>
                          <a:latin typeface="Arial"/>
                          <a:ea typeface="Arial"/>
                          <a:cs typeface="Arial"/>
                          <a:sym typeface="Arial"/>
                        </a:rPr>
                        <a:t>0.7</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0.3</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0.030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0.070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0.42</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0.080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4400"/>
                        </a:lnSpc>
                        <a:defRPr sz="1800"/>
                      </a:pPr>
                      <a:r>
                        <a:rPr b="1" sz="1866">
                          <a:solidFill>
                            <a:srgbClr val="555555"/>
                          </a:solidFill>
                          <a:latin typeface="Arial"/>
                          <a:ea typeface="Arial"/>
                          <a:cs typeface="Arial"/>
                          <a:sym typeface="Arial"/>
                        </a:rPr>
                        <a:t>0.0336</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r>
              <a:tr h="775485">
                <a:tc vMerge="1">
                  <a:tcPr/>
                </a:tc>
                <a:tc vMerge="1">
                  <a:tcPr/>
                </a:tc>
                <a:tc vMerge="1">
                  <a:tcPr/>
                </a:tc>
                <a:tc vMerge="1">
                  <a:tcPr/>
                </a:tc>
                <a:tc>
                  <a:txBody>
                    <a:bodyPr/>
                    <a:lstStyle/>
                    <a:p>
                      <a:pPr algn="l" defTabSz="457200">
                        <a:lnSpc>
                          <a:spcPts val="3700"/>
                        </a:lnSpc>
                        <a:defRPr sz="1800"/>
                      </a:pPr>
                      <a:r>
                        <a:rPr sz="1600">
                          <a:solidFill>
                            <a:srgbClr val="555555"/>
                          </a:solidFill>
                          <a:latin typeface="Arial"/>
                          <a:ea typeface="Arial"/>
                          <a:cs typeface="Arial"/>
                          <a:sym typeface="Arial"/>
                        </a:rPr>
                        <a:t>nr: 0.970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nr: 0.930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vMerge="1">
                  <a:tcPr/>
                </a:tc>
                <a:tc vMerge="1">
                  <a:tcPr/>
                </a:tc>
                <a:tc vMerge="1">
                  <a:tcPr/>
                </a:tc>
              </a:tr>
              <a:tr h="775485">
                <a:tc rowSpan="2">
                  <a:txBody>
                    <a:bodyPr/>
                    <a:lstStyle/>
                    <a:p>
                      <a:pPr algn="l" defTabSz="457200">
                        <a:lnSpc>
                          <a:spcPts val="3700"/>
                        </a:lnSpc>
                        <a:defRPr sz="1800"/>
                      </a:pPr>
                      <a:r>
                        <a:rPr b="1" sz="1600">
                          <a:solidFill>
                            <a:srgbClr val="555555"/>
                          </a:solidFill>
                          <a:latin typeface="Arial"/>
                          <a:ea typeface="Arial"/>
                          <a:cs typeface="Arial"/>
                          <a:sym typeface="Arial"/>
                        </a:rPr>
                        <a:t>Low+high</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l" defTabSz="457200">
                        <a:lnSpc>
                          <a:spcPts val="3700"/>
                        </a:lnSpc>
                        <a:defRPr sz="1800"/>
                      </a:pPr>
                      <a:r>
                        <a:rPr b="1" sz="1600">
                          <a:solidFill>
                            <a:srgbClr val="555555"/>
                          </a:solidFill>
                          <a:latin typeface="Arial"/>
                          <a:ea typeface="Arial"/>
                          <a:cs typeface="Arial"/>
                          <a:sym typeface="Arial"/>
                        </a:rPr>
                        <a:t>Medium</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solidFill>
                      <a:srgbClr val="FDC9A4"/>
                    </a:solidFill>
                  </a:tcPr>
                </a:tc>
                <a:tc rowSpan="2">
                  <a:txBody>
                    <a:bodyPr/>
                    <a:lstStyle/>
                    <a:p>
                      <a:pPr algn="r" defTabSz="457200">
                        <a:lnSpc>
                          <a:spcPts val="3700"/>
                        </a:lnSpc>
                        <a:defRPr sz="1800"/>
                      </a:pPr>
                      <a:r>
                        <a:rPr sz="1600">
                          <a:solidFill>
                            <a:srgbClr val="555555"/>
                          </a:solidFill>
                          <a:latin typeface="Arial"/>
                          <a:ea typeface="Arial"/>
                          <a:cs typeface="Arial"/>
                          <a:sym typeface="Arial"/>
                        </a:rPr>
                        <a:t>0.7</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0.3</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0.040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r: 0.046</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0.42</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3700"/>
                        </a:lnSpc>
                        <a:defRPr sz="1800"/>
                      </a:pPr>
                      <a:r>
                        <a:rPr sz="1600">
                          <a:solidFill>
                            <a:srgbClr val="555555"/>
                          </a:solidFill>
                          <a:latin typeface="Arial"/>
                          <a:ea typeface="Arial"/>
                          <a:cs typeface="Arial"/>
                          <a:sym typeface="Arial"/>
                        </a:rPr>
                        <a:t>0.011</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rowSpan="2">
                  <a:txBody>
                    <a:bodyPr/>
                    <a:lstStyle/>
                    <a:p>
                      <a:pPr algn="r" defTabSz="457200">
                        <a:lnSpc>
                          <a:spcPts val="4400"/>
                        </a:lnSpc>
                        <a:defRPr sz="1800"/>
                      </a:pPr>
                      <a:r>
                        <a:rPr b="1" sz="1866">
                          <a:solidFill>
                            <a:srgbClr val="555555"/>
                          </a:solidFill>
                          <a:latin typeface="Arial"/>
                          <a:ea typeface="Arial"/>
                          <a:cs typeface="Arial"/>
                          <a:sym typeface="Arial"/>
                        </a:rPr>
                        <a:t>0.0048</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r>
              <a:tr h="775485">
                <a:tc vMerge="1">
                  <a:tcPr/>
                </a:tc>
                <a:tc vMerge="1">
                  <a:tcPr/>
                </a:tc>
                <a:tc vMerge="1">
                  <a:tcPr/>
                </a:tc>
                <a:tc vMerge="1">
                  <a:tcPr/>
                </a:tc>
                <a:tc>
                  <a:txBody>
                    <a:bodyPr/>
                    <a:lstStyle/>
                    <a:p>
                      <a:pPr algn="l" defTabSz="457200">
                        <a:lnSpc>
                          <a:spcPts val="3700"/>
                        </a:lnSpc>
                        <a:defRPr sz="1800"/>
                      </a:pPr>
                      <a:r>
                        <a:rPr sz="1600">
                          <a:solidFill>
                            <a:srgbClr val="555555"/>
                          </a:solidFill>
                          <a:latin typeface="Arial"/>
                          <a:ea typeface="Arial"/>
                          <a:cs typeface="Arial"/>
                          <a:sym typeface="Arial"/>
                        </a:rPr>
                        <a:t>nr: 0.960</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a:txBody>
                    <a:bodyPr/>
                    <a:lstStyle/>
                    <a:p>
                      <a:pPr algn="l" defTabSz="457200">
                        <a:lnSpc>
                          <a:spcPts val="3700"/>
                        </a:lnSpc>
                        <a:defRPr sz="1800"/>
                      </a:pPr>
                      <a:r>
                        <a:rPr sz="1600">
                          <a:solidFill>
                            <a:srgbClr val="555555"/>
                          </a:solidFill>
                          <a:latin typeface="Arial"/>
                          <a:ea typeface="Arial"/>
                          <a:cs typeface="Arial"/>
                          <a:sym typeface="Arial"/>
                        </a:rPr>
                        <a:t>nr: 0.954</a:t>
                      </a:r>
                    </a:p>
                  </a:txBody>
                  <a:tcPr marL="254000" marR="254000" marT="63500" marB="63500" anchor="ctr" anchorCtr="0" horzOverflow="overflow">
                    <a:lnL w="38100">
                      <a:solidFill>
                        <a:srgbClr val="164F86"/>
                      </a:solidFill>
                      <a:miter lim="400000"/>
                    </a:lnL>
                    <a:lnR w="38100">
                      <a:solidFill>
                        <a:srgbClr val="164F86"/>
                      </a:solidFill>
                      <a:miter lim="400000"/>
                    </a:lnR>
                    <a:lnT w="38100">
                      <a:solidFill>
                        <a:srgbClr val="164F86"/>
                      </a:solidFill>
                      <a:miter lim="400000"/>
                    </a:lnT>
                    <a:lnB w="38100">
                      <a:solidFill>
                        <a:srgbClr val="164F86"/>
                      </a:solidFill>
                      <a:miter lim="400000"/>
                    </a:lnB>
                  </a:tcPr>
                </a:tc>
                <a:tc vMerge="1">
                  <a:tcPr/>
                </a:tc>
                <a:tc vMerge="1">
                  <a:tcPr/>
                </a:tc>
                <a:tc vMerge="1">
                  <a:tcPr/>
                </a:tc>
              </a:tr>
            </a:tbl>
          </a:graphicData>
        </a:graphic>
      </p:graphicFrame>
      <p:sp>
        <p:nvSpPr>
          <p:cNvPr id="212" name="As you know, CART decision tree algorithm splits the root node into just two child nodes. Hence for this data, CART can form three combinations of binary trees as shown in the table below."/>
          <p:cNvSpPr txBox="1"/>
          <p:nvPr/>
        </p:nvSpPr>
        <p:spPr>
          <a:xfrm>
            <a:off x="551358" y="1366457"/>
            <a:ext cx="11902084" cy="5521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700"/>
              </a:lnSpc>
              <a:defRPr b="0" sz="1600">
                <a:solidFill>
                  <a:srgbClr val="555555"/>
                </a:solidFill>
                <a:latin typeface="Arial"/>
                <a:ea typeface="Arial"/>
                <a:cs typeface="Arial"/>
                <a:sym typeface="Arial"/>
              </a:defRPr>
            </a:lvl1pPr>
          </a:lstStyle>
          <a:p>
            <a:pPr/>
            <a:r>
              <a:t>As you know, CART decision tree algorithm splits the root node into just two child nodes. Hence for this data, CART can form three combinations of binary trees as shown in the table below.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Image" descr="Image"/>
          <p:cNvPicPr>
            <a:picLocks noChangeAspect="1"/>
          </p:cNvPicPr>
          <p:nvPr/>
        </p:nvPicPr>
        <p:blipFill>
          <a:blip r:embed="rId2">
            <a:extLst/>
          </a:blip>
          <a:stretch>
            <a:fillRect/>
          </a:stretch>
        </p:blipFill>
        <p:spPr>
          <a:xfrm>
            <a:off x="840316" y="738716"/>
            <a:ext cx="6428577" cy="614908"/>
          </a:xfrm>
          <a:prstGeom prst="rect">
            <a:avLst/>
          </a:prstGeom>
          <a:ln w="12700">
            <a:miter lim="400000"/>
          </a:ln>
        </p:spPr>
      </p:pic>
      <p:pic>
        <p:nvPicPr>
          <p:cNvPr id="215" name="Image" descr="Image"/>
          <p:cNvPicPr>
            <a:picLocks noChangeAspect="1"/>
          </p:cNvPicPr>
          <p:nvPr/>
        </p:nvPicPr>
        <p:blipFill>
          <a:blip r:embed="rId3">
            <a:extLst/>
          </a:blip>
          <a:stretch>
            <a:fillRect/>
          </a:stretch>
        </p:blipFill>
        <p:spPr>
          <a:xfrm>
            <a:off x="857250" y="1805516"/>
            <a:ext cx="8068329" cy="614908"/>
          </a:xfrm>
          <a:prstGeom prst="rect">
            <a:avLst/>
          </a:prstGeom>
          <a:ln w="12700">
            <a:miter lim="400000"/>
          </a:ln>
        </p:spPr>
      </p:pic>
      <p:pic>
        <p:nvPicPr>
          <p:cNvPr id="216" name="Image" descr="Image"/>
          <p:cNvPicPr>
            <a:picLocks noChangeAspect="1"/>
          </p:cNvPicPr>
          <p:nvPr/>
        </p:nvPicPr>
        <p:blipFill>
          <a:blip r:embed="rId4">
            <a:extLst/>
          </a:blip>
          <a:stretch>
            <a:fillRect/>
          </a:stretch>
        </p:blipFill>
        <p:spPr>
          <a:xfrm>
            <a:off x="876300" y="3117850"/>
            <a:ext cx="8563508" cy="442941"/>
          </a:xfrm>
          <a:prstGeom prst="rect">
            <a:avLst/>
          </a:prstGeom>
          <a:ln w="12700">
            <a:miter lim="400000"/>
          </a:ln>
        </p:spPr>
      </p:pic>
      <p:sp>
        <p:nvSpPr>
          <p:cNvPr id="217" name="Remember, r represents responded and nr represents not-responded customers for our campaign’s example."/>
          <p:cNvSpPr txBox="1"/>
          <p:nvPr/>
        </p:nvSpPr>
        <p:spPr>
          <a:xfrm>
            <a:off x="517921" y="4258216"/>
            <a:ext cx="9936958"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700"/>
              </a:lnSpc>
              <a:defRPr b="0" sz="1600">
                <a:solidFill>
                  <a:srgbClr val="555555"/>
                </a:solidFill>
                <a:latin typeface="Arial"/>
                <a:ea typeface="Arial"/>
                <a:cs typeface="Arial"/>
                <a:sym typeface="Arial"/>
              </a:defRPr>
            </a:pPr>
            <a:r>
              <a:t>Remember, r represents responded and nr </a:t>
            </a:r>
            <a:r>
              <a:t>represents</a:t>
            </a:r>
            <a:r>
              <a:t> not-responded customers for our campaign’s example.</a:t>
            </a:r>
          </a:p>
        </p:txBody>
      </p:sp>
      <p:pic>
        <p:nvPicPr>
          <p:cNvPr id="218" name="Image" descr="Image"/>
          <p:cNvPicPr>
            <a:picLocks noChangeAspect="1"/>
          </p:cNvPicPr>
          <p:nvPr/>
        </p:nvPicPr>
        <p:blipFill>
          <a:blip r:embed="rId5">
            <a:extLst/>
          </a:blip>
          <a:stretch>
            <a:fillRect/>
          </a:stretch>
        </p:blipFill>
        <p:spPr>
          <a:xfrm>
            <a:off x="884766" y="5107516"/>
            <a:ext cx="10928557" cy="680458"/>
          </a:xfrm>
          <a:prstGeom prst="rect">
            <a:avLst/>
          </a:prstGeom>
          <a:ln w="12700">
            <a:miter lim="400000"/>
          </a:ln>
        </p:spPr>
      </p:pic>
      <p:pic>
        <p:nvPicPr>
          <p:cNvPr id="219" name="Image" descr="Image"/>
          <p:cNvPicPr>
            <a:picLocks noChangeAspect="1"/>
          </p:cNvPicPr>
          <p:nvPr/>
        </p:nvPicPr>
        <p:blipFill>
          <a:blip r:embed="rId6">
            <a:extLst/>
          </a:blip>
          <a:stretch>
            <a:fillRect/>
          </a:stretch>
        </p:blipFill>
        <p:spPr>
          <a:xfrm>
            <a:off x="986366" y="6313721"/>
            <a:ext cx="11053147" cy="668049"/>
          </a:xfrm>
          <a:prstGeom prst="rect">
            <a:avLst/>
          </a:prstGeom>
          <a:ln w="12700">
            <a:miter lim="400000"/>
          </a:ln>
        </p:spPr>
      </p:pic>
      <p:pic>
        <p:nvPicPr>
          <p:cNvPr id="220" name="Image" descr="Image"/>
          <p:cNvPicPr>
            <a:picLocks noChangeAspect="1"/>
          </p:cNvPicPr>
          <p:nvPr/>
        </p:nvPicPr>
        <p:blipFill>
          <a:blip r:embed="rId7">
            <a:extLst/>
          </a:blip>
          <a:stretch>
            <a:fillRect/>
          </a:stretch>
        </p:blipFill>
        <p:spPr>
          <a:xfrm>
            <a:off x="764116" y="7708900"/>
            <a:ext cx="11053147" cy="455279"/>
          </a:xfrm>
          <a:prstGeom prst="rect">
            <a:avLst/>
          </a:prstGeom>
          <a:ln w="12700">
            <a:miter lim="400000"/>
          </a:ln>
        </p:spPr>
      </p:pic>
      <p:pic>
        <p:nvPicPr>
          <p:cNvPr id="221" name="Image" descr="Image"/>
          <p:cNvPicPr>
            <a:picLocks noChangeAspect="1"/>
          </p:cNvPicPr>
          <p:nvPr/>
        </p:nvPicPr>
        <p:blipFill>
          <a:blip r:embed="rId8">
            <a:extLst/>
          </a:blip>
          <a:stretch>
            <a:fillRect/>
          </a:stretch>
        </p:blipFill>
        <p:spPr>
          <a:xfrm>
            <a:off x="550333" y="8891309"/>
            <a:ext cx="11230199" cy="455279"/>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Image" descr="Image"/>
          <p:cNvPicPr>
            <a:picLocks noChangeAspect="1"/>
          </p:cNvPicPr>
          <p:nvPr/>
        </p:nvPicPr>
        <p:blipFill>
          <a:blip r:embed="rId2">
            <a:extLst/>
          </a:blip>
          <a:stretch>
            <a:fillRect/>
          </a:stretch>
        </p:blipFill>
        <p:spPr>
          <a:xfrm>
            <a:off x="1051983" y="1054100"/>
            <a:ext cx="11286591" cy="405507"/>
          </a:xfrm>
          <a:prstGeom prst="rect">
            <a:avLst/>
          </a:prstGeom>
          <a:ln w="12700">
            <a:miter lim="400000"/>
          </a:ln>
        </p:spPr>
      </p:pic>
      <p:pic>
        <p:nvPicPr>
          <p:cNvPr id="224" name="Image" descr="Image"/>
          <p:cNvPicPr>
            <a:picLocks noChangeAspect="1"/>
          </p:cNvPicPr>
          <p:nvPr/>
        </p:nvPicPr>
        <p:blipFill>
          <a:blip r:embed="rId3">
            <a:extLst/>
          </a:blip>
          <a:stretch>
            <a:fillRect/>
          </a:stretch>
        </p:blipFill>
        <p:spPr>
          <a:xfrm>
            <a:off x="1170516" y="2279650"/>
            <a:ext cx="5568534" cy="46178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6" name="Table 1"/>
          <p:cNvGraphicFramePr/>
          <p:nvPr/>
        </p:nvGraphicFramePr>
        <p:xfrm>
          <a:off x="1366483" y="662422"/>
          <a:ext cx="8273415" cy="79291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56322"/>
                <a:gridCol w="2756322"/>
                <a:gridCol w="2756322"/>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679213">
                <a:tc>
                  <a:txBody>
                    <a:bodyPr/>
                    <a:lstStyle/>
                    <a:p>
                      <a:pPr algn="l" defTabSz="457200">
                        <a:defRPr sz="1800"/>
                      </a:pPr>
                      <a:r>
                        <a:rPr sz="2400">
                          <a:sym typeface="Helvetica Neue"/>
                        </a:rPr>
                        <a:t>X1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X2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2.771244718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1.784783929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1.728571309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1.169761413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3.678319846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2.81281357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3.961043357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2.61995032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2.999208922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2.209014212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7.497545867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3.162953546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9.00220326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3.339047188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7.444542326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0.476683375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10.12493903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3.234550982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6.642287351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3.319983761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7. Random Forest"/>
          <p:cNvSpPr txBox="1"/>
          <p:nvPr>
            <p:ph type="ctrTitle"/>
          </p:nvPr>
        </p:nvSpPr>
        <p:spPr>
          <a:xfrm>
            <a:off x="952500" y="3962400"/>
            <a:ext cx="11099800" cy="2159000"/>
          </a:xfrm>
          <a:prstGeom prst="rect">
            <a:avLst/>
          </a:prstGeom>
        </p:spPr>
        <p:txBody>
          <a:bodyPr anchor="ctr"/>
          <a:lstStyle/>
          <a:p>
            <a:pPr/>
            <a:r>
              <a:t>7. Random Forest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0" name="Image" descr="Image"/>
          <p:cNvPicPr>
            <a:picLocks noChangeAspect="1"/>
          </p:cNvPicPr>
          <p:nvPr/>
        </p:nvPicPr>
        <p:blipFill>
          <a:blip r:embed="rId2">
            <a:extLst/>
          </a:blip>
          <a:stretch>
            <a:fillRect/>
          </a:stretch>
        </p:blipFill>
        <p:spPr>
          <a:xfrm>
            <a:off x="-1" y="1005547"/>
            <a:ext cx="13004801" cy="6142918"/>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2" name="Table 1"/>
          <p:cNvGraphicFramePr/>
          <p:nvPr/>
        </p:nvGraphicFramePr>
        <p:xfrm>
          <a:off x="1366483" y="662422"/>
          <a:ext cx="8273415" cy="79291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56322"/>
                <a:gridCol w="2756322"/>
                <a:gridCol w="2756322"/>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679213">
                <a:tc>
                  <a:txBody>
                    <a:bodyPr/>
                    <a:lstStyle/>
                    <a:p>
                      <a:pPr algn="l" defTabSz="457200">
                        <a:defRPr sz="1800"/>
                      </a:pPr>
                      <a:r>
                        <a:rPr sz="2400">
                          <a:sym typeface="Helvetica Neue"/>
                        </a:rPr>
                        <a:t>X1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X2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2.771244718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1.784783929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1.728571309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1.169761413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3.678319846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2.81281357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3.961043357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2.61995032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2.999208922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2.209014212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7.497545867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3.162953546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9.00220326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3.339047188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7.444542326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0.476683375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10.12493903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3.234550982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91657">
                <a:tc>
                  <a:txBody>
                    <a:bodyPr/>
                    <a:lstStyle/>
                    <a:p>
                      <a:pPr algn="r" defTabSz="457200">
                        <a:lnSpc>
                          <a:spcPts val="4300"/>
                        </a:lnSpc>
                        <a:defRPr sz="1800"/>
                      </a:pPr>
                      <a:r>
                        <a:rPr sz="2400">
                          <a:latin typeface="Times"/>
                          <a:ea typeface="Times"/>
                          <a:cs typeface="Times"/>
                          <a:sym typeface="Times"/>
                        </a:rPr>
                        <a:t>6.642287351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3.319983761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8. NN"/>
          <p:cNvSpPr txBox="1"/>
          <p:nvPr>
            <p:ph type="ctrTitle"/>
          </p:nvPr>
        </p:nvSpPr>
        <p:spPr>
          <a:xfrm>
            <a:off x="952500" y="3962400"/>
            <a:ext cx="11099800" cy="2159000"/>
          </a:xfrm>
          <a:prstGeom prst="rect">
            <a:avLst/>
          </a:prstGeom>
        </p:spPr>
        <p:txBody>
          <a:bodyPr anchor="ctr"/>
          <a:lstStyle/>
          <a:p>
            <a:pPr/>
            <a:r>
              <a:t>8. NN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 descr="Image"/>
          <p:cNvPicPr>
            <a:picLocks noChangeAspect="1"/>
          </p:cNvPicPr>
          <p:nvPr/>
        </p:nvPicPr>
        <p:blipFill>
          <a:blip r:embed="rId2">
            <a:extLst/>
          </a:blip>
          <a:stretch>
            <a:fillRect/>
          </a:stretch>
        </p:blipFill>
        <p:spPr>
          <a:xfrm>
            <a:off x="1095608" y="1181377"/>
            <a:ext cx="10431645" cy="782373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Image" descr="Image"/>
          <p:cNvPicPr>
            <a:picLocks noChangeAspect="1"/>
          </p:cNvPicPr>
          <p:nvPr/>
        </p:nvPicPr>
        <p:blipFill>
          <a:blip r:embed="rId2">
            <a:extLst/>
          </a:blip>
          <a:stretch>
            <a:fillRect/>
          </a:stretch>
        </p:blipFill>
        <p:spPr>
          <a:xfrm>
            <a:off x="2517608" y="756616"/>
            <a:ext cx="9449933" cy="804111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Linear Regression"/>
          <p:cNvSpPr txBox="1"/>
          <p:nvPr>
            <p:ph type="title"/>
          </p:nvPr>
        </p:nvSpPr>
        <p:spPr>
          <a:prstGeom prst="rect">
            <a:avLst/>
          </a:prstGeom>
        </p:spPr>
        <p:txBody>
          <a:bodyPr/>
          <a:lstStyle/>
          <a:p>
            <a:pPr/>
            <a:r>
              <a:t>Linear Regression</a:t>
            </a:r>
          </a:p>
        </p:txBody>
      </p:sp>
      <p:sp>
        <p:nvSpPr>
          <p:cNvPr id="143" name="Gradient Descendant…"/>
          <p:cNvSpPr txBox="1"/>
          <p:nvPr>
            <p:ph type="body" idx="1"/>
          </p:nvPr>
        </p:nvSpPr>
        <p:spPr>
          <a:xfrm>
            <a:off x="1100038" y="2346573"/>
            <a:ext cx="9225062" cy="6367616"/>
          </a:xfrm>
          <a:prstGeom prst="rect">
            <a:avLst/>
          </a:prstGeom>
        </p:spPr>
        <p:txBody>
          <a:bodyPr/>
          <a:lstStyle/>
          <a:p>
            <a:pPr/>
            <a:r>
              <a:t>Gradient Descendant</a:t>
            </a:r>
          </a:p>
          <a:p>
            <a:pPr/>
            <a:r>
              <a:t>Least Square</a:t>
            </a:r>
          </a:p>
          <a:p>
            <a:pPr/>
            <a:r>
              <a:t>Linear Equation</a:t>
            </a:r>
          </a:p>
          <a:p>
            <a:pPr/>
            <a:r>
              <a:t>SVD</a:t>
            </a:r>
          </a:p>
          <a:p>
            <a:pPr/>
            <a:r>
              <a:t>QR Decomposition</a:t>
            </a:r>
          </a:p>
          <a:p>
            <a:pPr/>
            <a:r>
              <a:t>Monte Carlo Method</a:t>
            </a:r>
          </a:p>
        </p:txBody>
      </p:sp>
      <p:sp>
        <p:nvSpPr>
          <p:cNvPr id="144" name="Y = mx +c"/>
          <p:cNvSpPr txBox="1"/>
          <p:nvPr/>
        </p:nvSpPr>
        <p:spPr>
          <a:xfrm>
            <a:off x="9041489" y="4646270"/>
            <a:ext cx="2748150"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 = mx +c</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0" name="Image" descr="Image"/>
          <p:cNvPicPr>
            <a:picLocks noChangeAspect="1"/>
          </p:cNvPicPr>
          <p:nvPr/>
        </p:nvPicPr>
        <p:blipFill>
          <a:blip r:embed="rId2">
            <a:extLst/>
          </a:blip>
          <a:stretch>
            <a:fillRect/>
          </a:stretch>
        </p:blipFill>
        <p:spPr>
          <a:xfrm>
            <a:off x="1196043" y="732648"/>
            <a:ext cx="9489228" cy="671805"/>
          </a:xfrm>
          <a:prstGeom prst="rect">
            <a:avLst/>
          </a:prstGeom>
          <a:ln w="12700">
            <a:miter lim="400000"/>
          </a:ln>
        </p:spPr>
      </p:pic>
      <p:pic>
        <p:nvPicPr>
          <p:cNvPr id="241" name="Image" descr="Image"/>
          <p:cNvPicPr>
            <a:picLocks noChangeAspect="1"/>
          </p:cNvPicPr>
          <p:nvPr/>
        </p:nvPicPr>
        <p:blipFill>
          <a:blip r:embed="rId3">
            <a:extLst/>
          </a:blip>
          <a:stretch>
            <a:fillRect/>
          </a:stretch>
        </p:blipFill>
        <p:spPr>
          <a:xfrm>
            <a:off x="1288595" y="2096654"/>
            <a:ext cx="10962267" cy="533980"/>
          </a:xfrm>
          <a:prstGeom prst="rect">
            <a:avLst/>
          </a:prstGeom>
          <a:ln w="12700">
            <a:miter lim="400000"/>
          </a:ln>
        </p:spPr>
      </p:pic>
      <p:pic>
        <p:nvPicPr>
          <p:cNvPr id="242" name="Image" descr="Image"/>
          <p:cNvPicPr>
            <a:picLocks noChangeAspect="1"/>
          </p:cNvPicPr>
          <p:nvPr/>
        </p:nvPicPr>
        <p:blipFill>
          <a:blip r:embed="rId4">
            <a:extLst/>
          </a:blip>
          <a:stretch>
            <a:fillRect/>
          </a:stretch>
        </p:blipFill>
        <p:spPr>
          <a:xfrm>
            <a:off x="1229835" y="3606555"/>
            <a:ext cx="10962267" cy="785571"/>
          </a:xfrm>
          <a:prstGeom prst="rect">
            <a:avLst/>
          </a:prstGeom>
          <a:ln w="12700">
            <a:miter lim="400000"/>
          </a:ln>
        </p:spPr>
      </p:pic>
      <p:pic>
        <p:nvPicPr>
          <p:cNvPr id="243" name="Image" descr="Image"/>
          <p:cNvPicPr>
            <a:picLocks noChangeAspect="1"/>
          </p:cNvPicPr>
          <p:nvPr/>
        </p:nvPicPr>
        <p:blipFill>
          <a:blip r:embed="rId5">
            <a:extLst/>
          </a:blip>
          <a:stretch>
            <a:fillRect/>
          </a:stretch>
        </p:blipFill>
        <p:spPr>
          <a:xfrm>
            <a:off x="1466151" y="5100659"/>
            <a:ext cx="3849113" cy="430671"/>
          </a:xfrm>
          <a:prstGeom prst="rect">
            <a:avLst/>
          </a:prstGeom>
          <a:ln w="12700">
            <a:miter lim="400000"/>
          </a:ln>
        </p:spPr>
      </p:pic>
      <p:pic>
        <p:nvPicPr>
          <p:cNvPr id="244" name="Image" descr="Image"/>
          <p:cNvPicPr>
            <a:picLocks noChangeAspect="1"/>
          </p:cNvPicPr>
          <p:nvPr/>
        </p:nvPicPr>
        <p:blipFill>
          <a:blip r:embed="rId6">
            <a:extLst/>
          </a:blip>
          <a:stretch>
            <a:fillRect/>
          </a:stretch>
        </p:blipFill>
        <p:spPr>
          <a:xfrm>
            <a:off x="1456515" y="6368239"/>
            <a:ext cx="10508907" cy="613660"/>
          </a:xfrm>
          <a:prstGeom prst="rect">
            <a:avLst/>
          </a:prstGeom>
          <a:ln w="12700">
            <a:miter lim="400000"/>
          </a:ln>
        </p:spPr>
      </p:pic>
      <p:pic>
        <p:nvPicPr>
          <p:cNvPr id="245" name="Image" descr="Image"/>
          <p:cNvPicPr>
            <a:picLocks noChangeAspect="1"/>
          </p:cNvPicPr>
          <p:nvPr/>
        </p:nvPicPr>
        <p:blipFill>
          <a:blip r:embed="rId7">
            <a:extLst/>
          </a:blip>
          <a:stretch>
            <a:fillRect/>
          </a:stretch>
        </p:blipFill>
        <p:spPr>
          <a:xfrm>
            <a:off x="1224235" y="7584850"/>
            <a:ext cx="11573470" cy="392713"/>
          </a:xfrm>
          <a:prstGeom prst="rect">
            <a:avLst/>
          </a:prstGeom>
          <a:ln w="12700">
            <a:miter lim="400000"/>
          </a:ln>
        </p:spPr>
      </p:pic>
      <p:pic>
        <p:nvPicPr>
          <p:cNvPr id="246" name="Image" descr="Image"/>
          <p:cNvPicPr>
            <a:picLocks noChangeAspect="1"/>
          </p:cNvPicPr>
          <p:nvPr/>
        </p:nvPicPr>
        <p:blipFill>
          <a:blip r:embed="rId8">
            <a:extLst/>
          </a:blip>
          <a:stretch>
            <a:fillRect/>
          </a:stretch>
        </p:blipFill>
        <p:spPr>
          <a:xfrm>
            <a:off x="1368047" y="8289314"/>
            <a:ext cx="7323719" cy="476156"/>
          </a:xfrm>
          <a:prstGeom prst="rect">
            <a:avLst/>
          </a:prstGeom>
          <a:ln w="12700">
            <a:miter lim="400000"/>
          </a:ln>
        </p:spPr>
      </p:pic>
      <p:pic>
        <p:nvPicPr>
          <p:cNvPr id="247" name="Image" descr="Image"/>
          <p:cNvPicPr>
            <a:picLocks noChangeAspect="1"/>
          </p:cNvPicPr>
          <p:nvPr/>
        </p:nvPicPr>
        <p:blipFill>
          <a:blip r:embed="rId9">
            <a:extLst/>
          </a:blip>
          <a:stretch>
            <a:fillRect/>
          </a:stretch>
        </p:blipFill>
        <p:spPr>
          <a:xfrm>
            <a:off x="1421112" y="9193510"/>
            <a:ext cx="3485325" cy="392714"/>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9" name="Image" descr="Image"/>
          <p:cNvPicPr>
            <a:picLocks noChangeAspect="1"/>
          </p:cNvPicPr>
          <p:nvPr/>
        </p:nvPicPr>
        <p:blipFill>
          <a:blip r:embed="rId2">
            <a:extLst/>
          </a:blip>
          <a:stretch>
            <a:fillRect/>
          </a:stretch>
        </p:blipFill>
        <p:spPr>
          <a:xfrm>
            <a:off x="1064769" y="1015578"/>
            <a:ext cx="5758642" cy="530752"/>
          </a:xfrm>
          <a:prstGeom prst="rect">
            <a:avLst/>
          </a:prstGeom>
          <a:ln w="12700">
            <a:miter lim="400000"/>
          </a:ln>
        </p:spPr>
      </p:pic>
      <p:pic>
        <p:nvPicPr>
          <p:cNvPr id="250" name="Image" descr="Image"/>
          <p:cNvPicPr>
            <a:picLocks noChangeAspect="1"/>
          </p:cNvPicPr>
          <p:nvPr/>
        </p:nvPicPr>
        <p:blipFill>
          <a:blip r:embed="rId3">
            <a:extLst/>
          </a:blip>
          <a:stretch>
            <a:fillRect/>
          </a:stretch>
        </p:blipFill>
        <p:spPr>
          <a:xfrm>
            <a:off x="959589" y="2205944"/>
            <a:ext cx="10482337" cy="446058"/>
          </a:xfrm>
          <a:prstGeom prst="rect">
            <a:avLst/>
          </a:prstGeom>
          <a:ln w="12700">
            <a:miter lim="400000"/>
          </a:ln>
        </p:spPr>
      </p:pic>
      <p:pic>
        <p:nvPicPr>
          <p:cNvPr id="251" name="latex.php.png" descr="latex.php.png"/>
          <p:cNvPicPr>
            <a:picLocks noChangeAspect="1"/>
          </p:cNvPicPr>
          <p:nvPr/>
        </p:nvPicPr>
        <p:blipFill>
          <a:blip r:embed="rId4">
            <a:extLst/>
          </a:blip>
          <a:stretch>
            <a:fillRect/>
          </a:stretch>
        </p:blipFill>
        <p:spPr>
          <a:xfrm>
            <a:off x="4906319" y="226374"/>
            <a:ext cx="229257" cy="764189"/>
          </a:xfrm>
          <a:prstGeom prst="rect">
            <a:avLst/>
          </a:prstGeom>
          <a:ln w="12700">
            <a:miter lim="400000"/>
          </a:ln>
        </p:spPr>
      </p:pic>
      <p:sp>
        <p:nvSpPr>
          <p:cNvPr id="252" name="is included so that exponent is cancelled when we differentiate later on."/>
          <p:cNvSpPr txBox="1"/>
          <p:nvPr/>
        </p:nvSpPr>
        <p:spPr>
          <a:xfrm>
            <a:off x="5161253" y="323462"/>
            <a:ext cx="7716346" cy="33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500"/>
              </a:lnSpc>
              <a:defRPr b="0" sz="1500">
                <a:solidFill>
                  <a:srgbClr val="444444"/>
                </a:solidFill>
                <a:latin typeface="Helvetica"/>
                <a:ea typeface="Helvetica"/>
                <a:cs typeface="Helvetica"/>
                <a:sym typeface="Helvetica"/>
              </a:defRPr>
            </a:lvl1pPr>
          </a:lstStyle>
          <a:p>
            <a:pPr/>
            <a:r>
              <a:t>  is included so that exponent is cancelled when we differentiate later on.</a:t>
            </a:r>
          </a:p>
        </p:txBody>
      </p:sp>
      <p:pic>
        <p:nvPicPr>
          <p:cNvPr id="253" name="Image" descr="Image"/>
          <p:cNvPicPr>
            <a:picLocks noChangeAspect="1"/>
          </p:cNvPicPr>
          <p:nvPr/>
        </p:nvPicPr>
        <p:blipFill>
          <a:blip r:embed="rId5">
            <a:extLst/>
          </a:blip>
          <a:stretch>
            <a:fillRect/>
          </a:stretch>
        </p:blipFill>
        <p:spPr>
          <a:xfrm>
            <a:off x="1114114" y="3311616"/>
            <a:ext cx="2988111" cy="364961"/>
          </a:xfrm>
          <a:prstGeom prst="rect">
            <a:avLst/>
          </a:prstGeom>
          <a:ln w="12700">
            <a:miter lim="400000"/>
          </a:ln>
        </p:spPr>
      </p:pic>
      <p:pic>
        <p:nvPicPr>
          <p:cNvPr id="254" name="Image" descr="Image"/>
          <p:cNvPicPr>
            <a:picLocks noChangeAspect="1"/>
          </p:cNvPicPr>
          <p:nvPr/>
        </p:nvPicPr>
        <p:blipFill>
          <a:blip r:embed="rId6">
            <a:extLst/>
          </a:blip>
          <a:stretch>
            <a:fillRect/>
          </a:stretch>
        </p:blipFill>
        <p:spPr>
          <a:xfrm>
            <a:off x="1099289" y="4204283"/>
            <a:ext cx="9617771" cy="36496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6" name="Image" descr="Image"/>
          <p:cNvPicPr>
            <a:picLocks noChangeAspect="1"/>
          </p:cNvPicPr>
          <p:nvPr/>
        </p:nvPicPr>
        <p:blipFill>
          <a:blip r:embed="rId2">
            <a:extLst/>
          </a:blip>
          <a:stretch>
            <a:fillRect/>
          </a:stretch>
        </p:blipFill>
        <p:spPr>
          <a:xfrm>
            <a:off x="770348" y="3528386"/>
            <a:ext cx="5298478" cy="967549"/>
          </a:xfrm>
          <a:prstGeom prst="rect">
            <a:avLst/>
          </a:prstGeom>
          <a:ln w="12700">
            <a:miter lim="400000"/>
          </a:ln>
        </p:spPr>
      </p:pic>
      <p:pic>
        <p:nvPicPr>
          <p:cNvPr id="257" name="Image" descr="Image"/>
          <p:cNvPicPr>
            <a:picLocks noChangeAspect="1"/>
          </p:cNvPicPr>
          <p:nvPr/>
        </p:nvPicPr>
        <p:blipFill>
          <a:blip r:embed="rId3">
            <a:extLst/>
          </a:blip>
          <a:stretch>
            <a:fillRect/>
          </a:stretch>
        </p:blipFill>
        <p:spPr>
          <a:xfrm>
            <a:off x="874437" y="4662796"/>
            <a:ext cx="11255926" cy="524062"/>
          </a:xfrm>
          <a:prstGeom prst="rect">
            <a:avLst/>
          </a:prstGeom>
          <a:ln w="12700">
            <a:miter lim="400000"/>
          </a:ln>
        </p:spPr>
      </p:pic>
      <p:pic>
        <p:nvPicPr>
          <p:cNvPr id="258" name="Image" descr="Image"/>
          <p:cNvPicPr>
            <a:picLocks noChangeAspect="1"/>
          </p:cNvPicPr>
          <p:nvPr/>
        </p:nvPicPr>
        <p:blipFill>
          <a:blip r:embed="rId4">
            <a:extLst/>
          </a:blip>
          <a:stretch>
            <a:fillRect/>
          </a:stretch>
        </p:blipFill>
        <p:spPr>
          <a:xfrm>
            <a:off x="858627" y="7550760"/>
            <a:ext cx="7075595" cy="812509"/>
          </a:xfrm>
          <a:prstGeom prst="rect">
            <a:avLst/>
          </a:prstGeom>
          <a:ln w="12700">
            <a:miter lim="400000"/>
          </a:ln>
        </p:spPr>
      </p:pic>
      <p:pic>
        <p:nvPicPr>
          <p:cNvPr id="259" name="Image" descr="Image"/>
          <p:cNvPicPr>
            <a:picLocks noChangeAspect="1"/>
          </p:cNvPicPr>
          <p:nvPr/>
        </p:nvPicPr>
        <p:blipFill>
          <a:blip r:embed="rId5">
            <a:extLst/>
          </a:blip>
          <a:stretch>
            <a:fillRect/>
          </a:stretch>
        </p:blipFill>
        <p:spPr>
          <a:xfrm>
            <a:off x="827250" y="8807560"/>
            <a:ext cx="11350300" cy="582717"/>
          </a:xfrm>
          <a:prstGeom prst="rect">
            <a:avLst/>
          </a:prstGeom>
          <a:ln w="12700">
            <a:miter lim="400000"/>
          </a:ln>
        </p:spPr>
      </p:pic>
      <p:pic>
        <p:nvPicPr>
          <p:cNvPr id="260" name="Image" descr="Image"/>
          <p:cNvPicPr>
            <a:picLocks noChangeAspect="1"/>
          </p:cNvPicPr>
          <p:nvPr/>
        </p:nvPicPr>
        <p:blipFill>
          <a:blip r:embed="rId6">
            <a:extLst/>
          </a:blip>
          <a:stretch>
            <a:fillRect/>
          </a:stretch>
        </p:blipFill>
        <p:spPr>
          <a:xfrm>
            <a:off x="858627" y="5455894"/>
            <a:ext cx="7075595" cy="413174"/>
          </a:xfrm>
          <a:prstGeom prst="rect">
            <a:avLst/>
          </a:prstGeom>
          <a:ln w="12700">
            <a:miter lim="400000"/>
          </a:ln>
        </p:spPr>
      </p:pic>
      <p:pic>
        <p:nvPicPr>
          <p:cNvPr id="261" name="Image" descr="Image"/>
          <p:cNvPicPr>
            <a:picLocks noChangeAspect="1"/>
          </p:cNvPicPr>
          <p:nvPr/>
        </p:nvPicPr>
        <p:blipFill>
          <a:blip r:embed="rId7">
            <a:extLst/>
          </a:blip>
          <a:stretch>
            <a:fillRect/>
          </a:stretch>
        </p:blipFill>
        <p:spPr>
          <a:xfrm>
            <a:off x="840899" y="6138104"/>
            <a:ext cx="10618761" cy="667009"/>
          </a:xfrm>
          <a:prstGeom prst="rect">
            <a:avLst/>
          </a:prstGeom>
          <a:ln w="12700">
            <a:miter lim="400000"/>
          </a:ln>
        </p:spPr>
      </p:pic>
      <p:pic>
        <p:nvPicPr>
          <p:cNvPr id="262" name="Image" descr="Image"/>
          <p:cNvPicPr>
            <a:picLocks noChangeAspect="1"/>
          </p:cNvPicPr>
          <p:nvPr/>
        </p:nvPicPr>
        <p:blipFill>
          <a:blip r:embed="rId8">
            <a:extLst/>
          </a:blip>
          <a:stretch>
            <a:fillRect/>
          </a:stretch>
        </p:blipFill>
        <p:spPr>
          <a:xfrm>
            <a:off x="786079" y="398918"/>
            <a:ext cx="10985320" cy="613706"/>
          </a:xfrm>
          <a:prstGeom prst="rect">
            <a:avLst/>
          </a:prstGeom>
          <a:ln w="12700">
            <a:miter lim="400000"/>
          </a:ln>
        </p:spPr>
      </p:pic>
      <p:pic>
        <p:nvPicPr>
          <p:cNvPr id="263" name="Image" descr="Image"/>
          <p:cNvPicPr>
            <a:picLocks noChangeAspect="1"/>
          </p:cNvPicPr>
          <p:nvPr/>
        </p:nvPicPr>
        <p:blipFill>
          <a:blip r:embed="rId9">
            <a:extLst/>
          </a:blip>
          <a:stretch>
            <a:fillRect/>
          </a:stretch>
        </p:blipFill>
        <p:spPr>
          <a:xfrm>
            <a:off x="780040" y="1410605"/>
            <a:ext cx="11288668" cy="888289"/>
          </a:xfrm>
          <a:prstGeom prst="rect">
            <a:avLst/>
          </a:prstGeom>
          <a:ln w="12700">
            <a:miter lim="400000"/>
          </a:ln>
        </p:spPr>
      </p:pic>
      <p:pic>
        <p:nvPicPr>
          <p:cNvPr id="264" name="Image" descr="Image"/>
          <p:cNvPicPr>
            <a:picLocks noChangeAspect="1"/>
          </p:cNvPicPr>
          <p:nvPr/>
        </p:nvPicPr>
        <p:blipFill>
          <a:blip r:embed="rId10">
            <a:extLst/>
          </a:blip>
          <a:stretch>
            <a:fillRect/>
          </a:stretch>
        </p:blipFill>
        <p:spPr>
          <a:xfrm>
            <a:off x="901522" y="2613497"/>
            <a:ext cx="11805609" cy="600286"/>
          </a:xfrm>
          <a:prstGeom prst="rect">
            <a:avLst/>
          </a:prstGeom>
          <a:ln w="12700">
            <a:miter lim="400000"/>
          </a:ln>
        </p:spPr>
      </p:pic>
      <p:sp>
        <p:nvSpPr>
          <p:cNvPr id="265" name="Line"/>
          <p:cNvSpPr/>
          <p:nvPr/>
        </p:nvSpPr>
        <p:spPr>
          <a:xfrm>
            <a:off x="248938" y="3480844"/>
            <a:ext cx="12350872" cy="1"/>
          </a:xfrm>
          <a:prstGeom prst="line">
            <a:avLst/>
          </a:prstGeom>
          <a:ln w="25400">
            <a:solidFill>
              <a:srgbClr val="000000"/>
            </a:solidFill>
            <a:miter lim="400000"/>
          </a:ln>
        </p:spPr>
        <p:txBody>
          <a:bodyPr lIns="50800" tIns="50800" rIns="50800" bIns="50800" anchor="ctr"/>
          <a:lstStyle/>
          <a:p>
            <a:pPr>
              <a:defRPr b="0">
                <a:latin typeface="Helvetica Light"/>
                <a:ea typeface="Helvetica Light"/>
                <a:cs typeface="Helvetica Light"/>
                <a:sym typeface="Helvetica Light"/>
              </a:defRPr>
            </a:pPr>
          </a:p>
        </p:txBody>
      </p:sp>
      <p:sp>
        <p:nvSpPr>
          <p:cNvPr id="266" name="Line"/>
          <p:cNvSpPr/>
          <p:nvPr/>
        </p:nvSpPr>
        <p:spPr>
          <a:xfrm>
            <a:off x="457596" y="5366418"/>
            <a:ext cx="12350872" cy="1"/>
          </a:xfrm>
          <a:prstGeom prst="line">
            <a:avLst/>
          </a:prstGeom>
          <a:ln w="25400">
            <a:solidFill>
              <a:srgbClr val="000000"/>
            </a:solidFill>
            <a:miter lim="400000"/>
          </a:ln>
        </p:spPr>
        <p:txBody>
          <a:bodyPr lIns="50800" tIns="50800" rIns="50800" bIns="50800" anchor="ctr"/>
          <a:lstStyle/>
          <a:p>
            <a:pPr>
              <a:defRPr b="0">
                <a:latin typeface="Helvetica Light"/>
                <a:ea typeface="Helvetica Light"/>
                <a:cs typeface="Helvetica Light"/>
                <a:sym typeface="Helvetica Light"/>
              </a:defRPr>
            </a:pPr>
          </a:p>
        </p:txBody>
      </p:sp>
      <p:sp>
        <p:nvSpPr>
          <p:cNvPr id="267" name="Line"/>
          <p:cNvSpPr/>
          <p:nvPr/>
        </p:nvSpPr>
        <p:spPr>
          <a:xfrm>
            <a:off x="248938" y="7339493"/>
            <a:ext cx="12350872" cy="1"/>
          </a:xfrm>
          <a:prstGeom prst="line">
            <a:avLst/>
          </a:prstGeom>
          <a:ln w="25400">
            <a:solidFill>
              <a:srgbClr val="000000"/>
            </a:solidFill>
            <a:miter lim="400000"/>
          </a:ln>
        </p:spPr>
        <p:txBody>
          <a:bodyPr lIns="50800" tIns="50800" rIns="50800" bIns="50800" anchor="ctr"/>
          <a:lstStyle/>
          <a:p>
            <a:pPr>
              <a:defRPr b="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9. SVM"/>
          <p:cNvSpPr txBox="1"/>
          <p:nvPr>
            <p:ph type="ctrTitle"/>
          </p:nvPr>
        </p:nvSpPr>
        <p:spPr>
          <a:xfrm>
            <a:off x="952500" y="3962400"/>
            <a:ext cx="11099800" cy="2159000"/>
          </a:xfrm>
          <a:prstGeom prst="rect">
            <a:avLst/>
          </a:prstGeom>
        </p:spPr>
        <p:txBody>
          <a:bodyPr anchor="ctr"/>
          <a:lstStyle/>
          <a:p>
            <a:pPr/>
            <a:r>
              <a:t>9. SVM</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If the output value is greater than 1 it suggests that the training pattern was not a support vector."/>
          <p:cNvSpPr txBox="1"/>
          <p:nvPr/>
        </p:nvSpPr>
        <p:spPr>
          <a:xfrm>
            <a:off x="462843" y="2372634"/>
            <a:ext cx="12641682"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600"/>
              </a:lnSpc>
              <a:spcBef>
                <a:spcPts val="1200"/>
              </a:spcBef>
              <a:defRPr b="0">
                <a:latin typeface="Times"/>
                <a:ea typeface="Times"/>
                <a:cs typeface="Times"/>
                <a:sym typeface="Times"/>
              </a:defRPr>
            </a:lvl1pPr>
          </a:lstStyle>
          <a:p>
            <a:pPr/>
            <a:r>
              <a:t>If the output value is greater than 1 it suggests that the training pattern was not a support vector. </a:t>
            </a:r>
          </a:p>
        </p:txBody>
      </p:sp>
      <p:pic>
        <p:nvPicPr>
          <p:cNvPr id="272" name="Image" descr="Image"/>
          <p:cNvPicPr>
            <a:picLocks noChangeAspect="1"/>
          </p:cNvPicPr>
          <p:nvPr/>
        </p:nvPicPr>
        <p:blipFill>
          <a:blip r:embed="rId2">
            <a:extLst/>
          </a:blip>
          <a:stretch>
            <a:fillRect/>
          </a:stretch>
        </p:blipFill>
        <p:spPr>
          <a:xfrm>
            <a:off x="1023634" y="6357292"/>
            <a:ext cx="8777286" cy="1914653"/>
          </a:xfrm>
          <a:prstGeom prst="rect">
            <a:avLst/>
          </a:prstGeom>
          <a:ln w="12700">
            <a:miter lim="400000"/>
          </a:ln>
        </p:spPr>
      </p:pic>
      <p:pic>
        <p:nvPicPr>
          <p:cNvPr id="273" name="Image" descr="Image"/>
          <p:cNvPicPr>
            <a:picLocks noChangeAspect="1"/>
          </p:cNvPicPr>
          <p:nvPr/>
        </p:nvPicPr>
        <p:blipFill>
          <a:blip r:embed="rId3">
            <a:extLst/>
          </a:blip>
          <a:stretch>
            <a:fillRect/>
          </a:stretch>
        </p:blipFill>
        <p:spPr>
          <a:xfrm>
            <a:off x="1110842" y="1090426"/>
            <a:ext cx="6745752" cy="731248"/>
          </a:xfrm>
          <a:prstGeom prst="rect">
            <a:avLst/>
          </a:prstGeom>
          <a:ln w="12700">
            <a:miter lim="400000"/>
          </a:ln>
        </p:spPr>
      </p:pic>
      <p:pic>
        <p:nvPicPr>
          <p:cNvPr id="274" name="Image" descr="Image"/>
          <p:cNvPicPr>
            <a:picLocks noChangeAspect="1"/>
          </p:cNvPicPr>
          <p:nvPr/>
        </p:nvPicPr>
        <p:blipFill>
          <a:blip r:embed="rId4">
            <a:extLst/>
          </a:blip>
          <a:stretch>
            <a:fillRect/>
          </a:stretch>
        </p:blipFill>
        <p:spPr>
          <a:xfrm>
            <a:off x="633701" y="3914195"/>
            <a:ext cx="4686301" cy="1544936"/>
          </a:xfrm>
          <a:prstGeom prst="rect">
            <a:avLst/>
          </a:prstGeom>
          <a:ln w="12700">
            <a:miter lim="400000"/>
          </a:ln>
        </p:spPr>
      </p:pic>
      <p:sp>
        <p:nvSpPr>
          <p:cNvPr id="275" name="If the output is less than 1 then it is assumed that the training instance is a support vector and must be updated to better explain the data."/>
          <p:cNvSpPr txBox="1"/>
          <p:nvPr/>
        </p:nvSpPr>
        <p:spPr>
          <a:xfrm>
            <a:off x="73685" y="5621277"/>
            <a:ext cx="13419998"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600"/>
              </a:lnSpc>
              <a:spcBef>
                <a:spcPts val="1200"/>
              </a:spcBef>
              <a:defRPr b="0">
                <a:latin typeface="Times"/>
                <a:ea typeface="Times"/>
                <a:cs typeface="Times"/>
                <a:sym typeface="Times"/>
              </a:defRPr>
            </a:lvl1pPr>
          </a:lstStyle>
          <a:p>
            <a:pPr/>
            <a:r>
              <a:t>If the output is less than 1 then it is assumed that the training instance is a support vector and must be updated to better explain the data.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7" name="Table 1"/>
          <p:cNvGraphicFramePr/>
          <p:nvPr/>
        </p:nvGraphicFramePr>
        <p:xfrm>
          <a:off x="1506871" y="1292498"/>
          <a:ext cx="9966522" cy="69275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20692"/>
                <a:gridCol w="3320692"/>
                <a:gridCol w="3320692"/>
              </a:tblGrid>
              <a:tr h="351332">
                <a:tc gridSpan="3">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c hMerge="1">
                  <a:tcPr/>
                </a:tc>
              </a:tr>
              <a:tr h="601640">
                <a:tc>
                  <a:txBody>
                    <a:bodyPr/>
                    <a:lstStyle/>
                    <a:p>
                      <a:pPr algn="l" defTabSz="457200">
                        <a:lnSpc>
                          <a:spcPts val="4300"/>
                        </a:lnSpc>
                        <a:defRPr sz="1800"/>
                      </a:pPr>
                      <a:r>
                        <a:rPr sz="2400">
                          <a:latin typeface="Times"/>
                          <a:ea typeface="Times"/>
                          <a:cs typeface="Times"/>
                          <a:sym typeface="Times"/>
                        </a:rPr>
                        <a:t>X1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X2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24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2.327868056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2.458016525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3.032830419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3.170770366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4.485465382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3.696728111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3.684815246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3.846846973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2.283558563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1.853215997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7.807521179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3.290132136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6.132998136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2.140563087</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7.514829366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2.107056961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5.502385039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1.404002608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601640">
                <a:tc>
                  <a:txBody>
                    <a:bodyPr/>
                    <a:lstStyle/>
                    <a:p>
                      <a:pPr algn="r" defTabSz="457200">
                        <a:lnSpc>
                          <a:spcPts val="4300"/>
                        </a:lnSpc>
                        <a:defRPr sz="1800"/>
                      </a:pPr>
                      <a:r>
                        <a:rPr sz="2400">
                          <a:latin typeface="Times"/>
                          <a:ea typeface="Times"/>
                          <a:cs typeface="Times"/>
                          <a:sym typeface="Times"/>
                        </a:rPr>
                        <a:t>7.432932365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lnSpc>
                          <a:spcPts val="4300"/>
                        </a:lnSpc>
                        <a:spcBef>
                          <a:spcPts val="1200"/>
                        </a:spcBef>
                        <a:defRPr sz="1800"/>
                      </a:pPr>
                      <a:r>
                        <a:rPr sz="2400">
                          <a:latin typeface="Times"/>
                          <a:ea typeface="Times"/>
                          <a:cs typeface="Times"/>
                          <a:sym typeface="Times"/>
                        </a:rPr>
                        <a:t>4.236232628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24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 name="Image" descr="Image"/>
          <p:cNvPicPr>
            <a:picLocks noChangeAspect="1"/>
          </p:cNvPicPr>
          <p:nvPr/>
        </p:nvPicPr>
        <p:blipFill>
          <a:blip r:embed="rId2">
            <a:extLst/>
          </a:blip>
          <a:stretch>
            <a:fillRect/>
          </a:stretch>
        </p:blipFill>
        <p:spPr>
          <a:xfrm>
            <a:off x="0" y="1267967"/>
            <a:ext cx="13004800" cy="7217666"/>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1" name="Image" descr="Image"/>
          <p:cNvPicPr>
            <a:picLocks noChangeAspect="1"/>
          </p:cNvPicPr>
          <p:nvPr/>
        </p:nvPicPr>
        <p:blipFill>
          <a:blip r:embed="rId2">
            <a:extLst/>
          </a:blip>
          <a:stretch>
            <a:fillRect/>
          </a:stretch>
        </p:blipFill>
        <p:spPr>
          <a:xfrm>
            <a:off x="0" y="669364"/>
            <a:ext cx="13004800" cy="8414872"/>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3" name="Image" descr="Image"/>
          <p:cNvPicPr>
            <a:picLocks noChangeAspect="1"/>
          </p:cNvPicPr>
          <p:nvPr/>
        </p:nvPicPr>
        <p:blipFill>
          <a:blip r:embed="rId2">
            <a:extLst/>
          </a:blip>
          <a:stretch>
            <a:fillRect/>
          </a:stretch>
        </p:blipFill>
        <p:spPr>
          <a:xfrm>
            <a:off x="0" y="1219200"/>
            <a:ext cx="13004800" cy="73152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5" name="Image" descr="Image"/>
          <p:cNvPicPr>
            <a:picLocks noChangeAspect="1"/>
          </p:cNvPicPr>
          <p:nvPr/>
        </p:nvPicPr>
        <p:blipFill>
          <a:blip r:embed="rId2">
            <a:extLst/>
          </a:blip>
          <a:stretch>
            <a:fillRect/>
          </a:stretch>
        </p:blipFill>
        <p:spPr>
          <a:xfrm>
            <a:off x="0" y="777191"/>
            <a:ext cx="13004800" cy="819921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826484" y="5111996"/>
            <a:ext cx="5000513" cy="1510222"/>
          </a:xfrm>
          <a:prstGeom prst="rect">
            <a:avLst/>
          </a:prstGeom>
          <a:ln w="12700">
            <a:miter lim="400000"/>
          </a:ln>
        </p:spPr>
      </p:pic>
      <p:pic>
        <p:nvPicPr>
          <p:cNvPr id="147" name="Image" descr="Image"/>
          <p:cNvPicPr>
            <a:picLocks noChangeAspect="1"/>
          </p:cNvPicPr>
          <p:nvPr/>
        </p:nvPicPr>
        <p:blipFill>
          <a:blip r:embed="rId3">
            <a:extLst/>
          </a:blip>
          <a:stretch>
            <a:fillRect/>
          </a:stretch>
        </p:blipFill>
        <p:spPr>
          <a:xfrm>
            <a:off x="818401" y="3064648"/>
            <a:ext cx="5433089" cy="2159001"/>
          </a:xfrm>
          <a:prstGeom prst="rect">
            <a:avLst/>
          </a:prstGeom>
          <a:ln w="12700">
            <a:miter lim="400000"/>
          </a:ln>
        </p:spPr>
      </p:pic>
      <p:sp>
        <p:nvSpPr>
          <p:cNvPr id="148" name="x bar is the mean of x, xi is the value of x for the ith training instance, and n is the number of training instances."/>
          <p:cNvSpPr txBox="1"/>
          <p:nvPr/>
        </p:nvSpPr>
        <p:spPr>
          <a:xfrm>
            <a:off x="2063793" y="7346950"/>
            <a:ext cx="10402851"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5000"/>
              </a:lnSpc>
              <a:defRPr b="0" sz="3000">
                <a:latin typeface="Times"/>
                <a:ea typeface="Times"/>
                <a:cs typeface="Times"/>
                <a:sym typeface="Times"/>
              </a:defRPr>
            </a:lvl1pPr>
          </a:lstStyle>
          <a:p>
            <a:pPr/>
            <a:r>
              <a:t>x bar is the mean of x, xi is the value of x for the ith training instance, and n is the number of training instances. </a:t>
            </a:r>
          </a:p>
        </p:txBody>
      </p:sp>
      <p:pic>
        <p:nvPicPr>
          <p:cNvPr id="149" name="Image" descr="Image"/>
          <p:cNvPicPr>
            <a:picLocks noChangeAspect="1"/>
          </p:cNvPicPr>
          <p:nvPr/>
        </p:nvPicPr>
        <p:blipFill>
          <a:blip r:embed="rId4">
            <a:extLst/>
          </a:blip>
          <a:stretch>
            <a:fillRect/>
          </a:stretch>
        </p:blipFill>
        <p:spPr>
          <a:xfrm>
            <a:off x="6384518" y="2259964"/>
            <a:ext cx="6699519" cy="3196101"/>
          </a:xfrm>
          <a:prstGeom prst="rect">
            <a:avLst/>
          </a:prstGeom>
          <a:ln w="12700">
            <a:miter lim="400000"/>
          </a:ln>
        </p:spPr>
      </p:pic>
      <p:pic>
        <p:nvPicPr>
          <p:cNvPr id="150" name="Image" descr="Image"/>
          <p:cNvPicPr>
            <a:picLocks noChangeAspect="1"/>
          </p:cNvPicPr>
          <p:nvPr/>
        </p:nvPicPr>
        <p:blipFill>
          <a:blip r:embed="rId5">
            <a:extLst/>
          </a:blip>
          <a:stretch>
            <a:fillRect/>
          </a:stretch>
        </p:blipFill>
        <p:spPr>
          <a:xfrm>
            <a:off x="7367539" y="5481975"/>
            <a:ext cx="5336895" cy="1839065"/>
          </a:xfrm>
          <a:prstGeom prst="rect">
            <a:avLst/>
          </a:prstGeom>
          <a:ln w="12700">
            <a:miter lim="400000"/>
          </a:ln>
        </p:spPr>
      </p:pic>
      <p:sp>
        <p:nvSpPr>
          <p:cNvPr id="151" name="Least Square"/>
          <p:cNvSpPr txBox="1"/>
          <p:nvPr>
            <p:ph type="title" idx="4294967295"/>
          </p:nvPr>
        </p:nvSpPr>
        <p:spPr>
          <a:prstGeom prst="rect">
            <a:avLst/>
          </a:prstGeom>
        </p:spPr>
        <p:txBody>
          <a:bodyPr/>
          <a:lstStyle/>
          <a:p>
            <a:pPr/>
            <a:r>
              <a:t>Least Square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Image" descr="Image"/>
          <p:cNvPicPr>
            <a:picLocks noChangeAspect="1"/>
          </p:cNvPicPr>
          <p:nvPr/>
        </p:nvPicPr>
        <p:blipFill>
          <a:blip r:embed="rId2">
            <a:extLst/>
          </a:blip>
          <a:stretch>
            <a:fillRect/>
          </a:stretch>
        </p:blipFill>
        <p:spPr>
          <a:xfrm>
            <a:off x="3049650" y="3899844"/>
            <a:ext cx="6562726" cy="2779845"/>
          </a:xfrm>
          <a:prstGeom prst="rect">
            <a:avLst/>
          </a:prstGeom>
          <a:ln w="12700">
            <a:miter lim="400000"/>
          </a:ln>
        </p:spPr>
      </p:pic>
      <p:sp>
        <p:nvSpPr>
          <p:cNvPr id="154" name="Linear Equation"/>
          <p:cNvSpPr txBox="1"/>
          <p:nvPr>
            <p:ph type="title" idx="4294967295"/>
          </p:nvPr>
        </p:nvSpPr>
        <p:spPr>
          <a:prstGeom prst="rect">
            <a:avLst/>
          </a:prstGeom>
        </p:spPr>
        <p:txBody>
          <a:bodyPr/>
          <a:lstStyle/>
          <a:p>
            <a:pPr/>
            <a:r>
              <a:t>Linear Equation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6" name="Table 1"/>
          <p:cNvGraphicFramePr/>
          <p:nvPr/>
        </p:nvGraphicFramePr>
        <p:xfrm>
          <a:off x="1708009" y="1570472"/>
          <a:ext cx="6617169" cy="48364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06361"/>
                <a:gridCol w="3306361"/>
              </a:tblGrid>
              <a:tr h="351332">
                <a:tc gridSpan="2">
                  <a:txBody>
                    <a:bodyPr/>
                    <a:lstStyle/>
                    <a:p>
                      <a:pPr defTabSz="457200">
                        <a:spcBef>
                          <a:spcPts val="600"/>
                        </a:spcBef>
                        <a:defRPr sz="1800"/>
                      </a:pPr>
                      <a:r>
                        <a:rPr sz="1200">
                          <a:sym typeface="Helvetica Neue"/>
                        </a:rPr>
                        <a:t>Table 1</a:t>
                      </a:r>
                    </a:p>
                  </a:txBody>
                  <a:tcPr marL="50800" marR="50800" marT="50800" marB="50800" anchor="ctr" anchorCtr="0" horzOverflow="overflow">
                    <a:lnL/>
                    <a:lnR/>
                    <a:lnT/>
                    <a:lnB w="4445">
                      <a:solidFill>
                        <a:srgbClr val="000000"/>
                      </a:solidFill>
                      <a:miter lim="400000"/>
                    </a:lnB>
                    <a:solidFill>
                      <a:srgbClr val="000000">
                        <a:alpha val="0"/>
                      </a:srgbClr>
                    </a:solidFill>
                  </a:tcPr>
                </a:tc>
                <a:tc hMerge="1">
                  <a:tcPr/>
                </a:tc>
              </a:tr>
              <a:tr h="755516">
                <a:tc>
                  <a:txBody>
                    <a:bodyPr/>
                    <a:lstStyle/>
                    <a:p>
                      <a:pPr algn="l" defTabSz="457200">
                        <a:defRPr sz="1800"/>
                      </a:pPr>
                      <a:r>
                        <a:rPr sz="3000">
                          <a:sym typeface="Helvetica Neue"/>
                        </a:rPr>
                        <a:t>x</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1800"/>
                      </a:pPr>
                      <a:r>
                        <a:rPr sz="3000">
                          <a:sym typeface="Helvetica Neue"/>
                        </a:rPr>
                        <a:t>y</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defRPr sz="1800"/>
                      </a:pPr>
                      <a:r>
                        <a:rPr sz="30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3000">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defRPr sz="1800"/>
                      </a:pPr>
                      <a:r>
                        <a:rPr sz="3000">
                          <a:sym typeface="Helvetica Neue"/>
                        </a:rPr>
                        <a:t>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3000">
                          <a:sym typeface="Helvetica Neue"/>
                        </a:rPr>
                        <a:t>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defRPr sz="1800"/>
                      </a:pPr>
                      <a:r>
                        <a:rPr sz="3000">
                          <a:sym typeface="Helvetica Neue"/>
                        </a:rPr>
                        <a:t>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3000">
                          <a:sym typeface="Helvetica Neue"/>
                        </a:rPr>
                        <a:t>3</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defRPr sz="1800"/>
                      </a:pPr>
                      <a:r>
                        <a:rPr sz="3000">
                          <a:sym typeface="Helvetica Neue"/>
                        </a:rPr>
                        <a:t>4</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3000">
                          <a:sym typeface="Helvetica Neue"/>
                        </a:rPr>
                        <a:t>2</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r h="755516">
                <a:tc>
                  <a:txBody>
                    <a:bodyPr/>
                    <a:lstStyle/>
                    <a:p>
                      <a:pPr algn="r" defTabSz="457200">
                        <a:defRPr sz="1800"/>
                      </a:pPr>
                      <a:r>
                        <a:rPr sz="3000">
                          <a:sym typeface="Helvetica Neue"/>
                        </a:rPr>
                        <a:t>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r" defTabSz="457200">
                        <a:defRPr sz="1800"/>
                      </a:pPr>
                      <a:r>
                        <a:rPr sz="3000">
                          <a:sym typeface="Helvetica Neue"/>
                        </a:rPr>
                        <a:t>5</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2. Logistic Regression"/>
          <p:cNvSpPr txBox="1"/>
          <p:nvPr>
            <p:ph type="ctrTitle"/>
          </p:nvPr>
        </p:nvSpPr>
        <p:spPr>
          <a:xfrm>
            <a:off x="952500" y="3962400"/>
            <a:ext cx="11099800" cy="2159000"/>
          </a:xfrm>
          <a:prstGeom prst="rect">
            <a:avLst/>
          </a:prstGeom>
        </p:spPr>
        <p:txBody>
          <a:bodyPr anchor="ctr"/>
          <a:lstStyle/>
          <a:p>
            <a:pPr/>
            <a:r>
              <a:t>2. Logistic Regression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nvPicPr>
        <p:blipFill>
          <a:blip r:embed="rId2">
            <a:extLst/>
          </a:blip>
          <a:stretch>
            <a:fillRect/>
          </a:stretch>
        </p:blipFill>
        <p:spPr>
          <a:xfrm>
            <a:off x="242905" y="0"/>
            <a:ext cx="12518990" cy="97536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