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73" r:id="rId13"/>
    <p:sldId id="262" r:id="rId14"/>
    <p:sldId id="268" r:id="rId1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E8B5A5B-A49D-CEFE-C430-457AA0777C25}" name="Thibaud Vandendooren" initials="TV" userId="S::thibaud.vandendooren@acumen.be::9c5bdc07-ab89-45da-b466-dc883e34b7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FF00"/>
    <a:srgbClr val="B9D0D0"/>
    <a:srgbClr val="ECF1F4"/>
    <a:srgbClr val="002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3EE5-4230-70AF-6B53-2E58890EB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9838-A1EE-A36F-B84A-304054F04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D4700-9725-EA60-C69A-FA037EA3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87D55-BF76-1D9A-AC42-15003318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FB21A-F3D1-5D08-FD2E-DD4AE5A7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2036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08BC-73B2-9070-D982-2CF93E57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7CD8-3417-4BBA-E380-14EF03CE1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C68C5-FB6F-C75B-866A-9522DD7E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B0CED-AD6C-FA17-540C-FFB5E147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BE61-C3F2-5904-CC75-A9605B07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557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0D9BC-93EC-73D5-B005-5B2128B80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D4A98-354F-BCAA-62AF-5502DF0C5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914D-3AA9-E85B-C4A3-59AD5F84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79B2-17EC-C7E5-7B18-0982FFFF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A0373-43F3-6E7A-728D-4B5BED6E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776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EF4E-A946-8EF0-22B1-3294E43D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083A-8CF1-B529-5116-C1FD3EAD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3F8D2-4611-658C-D882-04AFB894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80C3-A978-3D60-DE45-E8820612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C45B-3B25-2119-B0ED-5F4CF5C9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079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910E-2CF8-7587-3E21-2E224980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F90EA-9ED2-A968-EB7C-5D4B3CC72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0E800-B93C-0DBC-09E3-484B6972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07D7D-9E50-F1DB-62E1-231D2194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6AC5-B0A1-CAAF-F01C-DC497E4D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5391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6B4A-EA1D-A55E-50C2-CA171717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A42C-D70C-461A-66EC-F46EDF4DC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D8FB1-E4BD-4881-B731-A8DAA4D4C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96659-DB4C-0B1C-4504-53E1BB55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D0EBF-B83F-C93B-56B9-8B883F08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28CF4-ED99-D361-C700-F5AD2B75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009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405D-CEBA-664C-4B6D-61474AB2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5F85-0419-D443-CE0B-3538ECB2B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8C640-F68E-0A08-137F-00B55F3D2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C3A3C-5576-5724-4740-F5095A40F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34527-B424-F692-B408-40862FAB3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C7CB8-CA7E-F33A-C31A-A8ADDDA6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C2B07-228C-2D68-E832-B71FA094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872E0-9688-3ECD-3FA0-65336A4D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492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05BD-7D72-978C-9D9B-2A209F57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719BA-1CA2-BC97-75F1-09951F3D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3D6DC-DC7F-D586-F56B-344A9998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A31EC-8BF8-9322-4644-227C4191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3672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FA1DA-5444-F6B6-1522-D51B431D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F13B0-DBBB-BD16-1582-614F85B0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2F7BC-29FA-FF9E-F86B-F5D79736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563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851D-0476-D8C8-03C3-EC6C1641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6311-EE0C-E43E-9CA5-3C399C285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CC1B1-08FC-E25D-8B44-59CBF596C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39434-07BA-8885-A2B3-B6DE7BA7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0EBFF-9611-80E8-7F1D-3770EAD7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70CC7-1DF9-7148-9345-8524C446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192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EB8B-7096-4956-6E06-09A727B5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A78DF-ECDF-3087-4622-DD5BB3C63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8B00D-8874-61C2-5821-9F5FDAEF8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DDA7B-0736-D375-E645-79C23997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27F5A-F88C-E33E-27A6-60D7AE7E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5C0B5-DCFB-05B7-B0B4-33A9626D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2959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3D168-7702-26DE-7BFE-B2F1E2B8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A435B-54EF-D714-AE32-00B87A800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FADC0-29CE-A2F2-5CC3-7A78A19A6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DBCA6D-C767-4EEB-9DE9-723BA52274BB}" type="datetimeFigureOut">
              <a:rPr lang="en-BE" smtClean="0"/>
              <a:t>16/10/2025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2406F-6420-B86B-B848-2227142D8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32E1-7FDC-03F9-1DFC-9DC66C6BD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C6CAC9-813D-4D82-A3E2-9127BB41B2B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126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96E2-ECD6-E7C8-211B-4B7F2F3BC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D6FF00"/>
                </a:solidFill>
              </a:rPr>
              <a:t>LinkedIn scraper</a:t>
            </a:r>
            <a:endParaRPr lang="en-BE">
              <a:solidFill>
                <a:srgbClr val="D6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57533-76AA-1048-539A-1346608D9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Scope Definition &amp; Alignment</a:t>
            </a:r>
            <a:endParaRPr lang="en-B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6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F21A5-3F98-0673-BEB5-27E049345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26D24B-47FF-A5B5-52EC-AF239C22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6FF00"/>
                </a:solidFill>
              </a:rPr>
              <a:t>Requirements</a:t>
            </a:r>
            <a:endParaRPr lang="en-BE" dirty="0">
              <a:solidFill>
                <a:srgbClr val="D6FF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1101D2-0521-F429-C383-63F1459A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Sander</a:t>
            </a:r>
          </a:p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9011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0CCF3-8F4B-339F-F383-4753EA7B7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9C58-35B3-C57F-E055-324F48709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D6FF00"/>
                </a:solidFill>
              </a:rPr>
              <a:t>Huidige</a:t>
            </a:r>
            <a:r>
              <a:rPr lang="en-US" dirty="0">
                <a:solidFill>
                  <a:srgbClr val="D6FF00"/>
                </a:solidFill>
              </a:rPr>
              <a:t> </a:t>
            </a:r>
            <a:r>
              <a:rPr lang="en-US" dirty="0" err="1">
                <a:solidFill>
                  <a:srgbClr val="D6FF00"/>
                </a:solidFill>
              </a:rPr>
              <a:t>situatie</a:t>
            </a:r>
            <a:endParaRPr lang="en-BE" dirty="0">
              <a:solidFill>
                <a:srgbClr val="D6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25BF4-C7B5-72D8-057A-C4EF2379E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5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1774-478B-1AFB-3F4F-C53C59CD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9" name="Content Placeholder 8" descr="A diagram of a data flow&#10;&#10;AI-generated content may be incorrect.">
            <a:extLst>
              <a:ext uri="{FF2B5EF4-FFF2-40B4-BE49-F238E27FC236}">
                <a16:creationId xmlns:a16="http://schemas.microsoft.com/office/drawing/2014/main" id="{AA2921C0-3001-8D9E-9BA1-F6CA850AC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48057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C59F79-58BD-9E71-3843-71F7F414E64D}"/>
              </a:ext>
            </a:extLst>
          </p:cNvPr>
          <p:cNvSpPr txBox="1"/>
          <p:nvPr/>
        </p:nvSpPr>
        <p:spPr>
          <a:xfrm>
            <a:off x="2343912" y="1106424"/>
            <a:ext cx="7467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90%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4E997-A427-1F1F-1715-084577F7313D}"/>
              </a:ext>
            </a:extLst>
          </p:cNvPr>
          <p:cNvSpPr txBox="1"/>
          <p:nvPr/>
        </p:nvSpPr>
        <p:spPr>
          <a:xfrm>
            <a:off x="6306312" y="1338426"/>
            <a:ext cx="7467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0%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D4E608-F355-72DC-43BD-1942F6706EC1}"/>
              </a:ext>
            </a:extLst>
          </p:cNvPr>
          <p:cNvSpPr txBox="1"/>
          <p:nvPr/>
        </p:nvSpPr>
        <p:spPr>
          <a:xfrm>
            <a:off x="3090672" y="4709595"/>
            <a:ext cx="7467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90%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993A4C-BAFA-9824-2ACF-A9E1476D7C8B}"/>
              </a:ext>
            </a:extLst>
          </p:cNvPr>
          <p:cNvSpPr txBox="1"/>
          <p:nvPr/>
        </p:nvSpPr>
        <p:spPr>
          <a:xfrm>
            <a:off x="6365530" y="4709595"/>
            <a:ext cx="7467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70%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C3C7CB-F700-E1D0-53B4-D653976F756A}"/>
              </a:ext>
            </a:extLst>
          </p:cNvPr>
          <p:cNvSpPr txBox="1"/>
          <p:nvPr/>
        </p:nvSpPr>
        <p:spPr>
          <a:xfrm>
            <a:off x="6202244" y="6492875"/>
            <a:ext cx="7467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70%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421914-70C3-272D-494A-BB061953C707}"/>
              </a:ext>
            </a:extLst>
          </p:cNvPr>
          <p:cNvSpPr txBox="1"/>
          <p:nvPr/>
        </p:nvSpPr>
        <p:spPr>
          <a:xfrm>
            <a:off x="8334974" y="4709595"/>
            <a:ext cx="7467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90%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05330-E803-8537-4FC0-E489D2869766}"/>
              </a:ext>
            </a:extLst>
          </p:cNvPr>
          <p:cNvSpPr txBox="1"/>
          <p:nvPr/>
        </p:nvSpPr>
        <p:spPr>
          <a:xfrm>
            <a:off x="5305078" y="3282900"/>
            <a:ext cx="7467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75%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E9BFED-88FA-528A-D517-8156D2632E36}"/>
              </a:ext>
            </a:extLst>
          </p:cNvPr>
          <p:cNvSpPr txBox="1"/>
          <p:nvPr/>
        </p:nvSpPr>
        <p:spPr>
          <a:xfrm>
            <a:off x="4411327" y="1338426"/>
            <a:ext cx="7467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100%</a:t>
            </a:r>
            <a:endParaRPr lang="en-B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BC8DD5A-2177-6753-E2F9-C07A00190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A074E-4DF4-5236-6E72-03F5E6BF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01" y="274104"/>
            <a:ext cx="9906199" cy="1157242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D6FF00"/>
                </a:solidFill>
              </a:rPr>
              <a:t>Timeline &amp; Milestones</a:t>
            </a:r>
            <a:endParaRPr lang="en-BE" sz="4000">
              <a:solidFill>
                <a:srgbClr val="D6FF0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98B28C-E0E6-6DBA-E900-C7F8AB702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024560"/>
              </p:ext>
            </p:extLst>
          </p:nvPr>
        </p:nvGraphicFramePr>
        <p:xfrm>
          <a:off x="1740455" y="2122098"/>
          <a:ext cx="8711090" cy="448358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15468">
                  <a:extLst>
                    <a:ext uri="{9D8B030D-6E8A-4147-A177-3AD203B41FA5}">
                      <a16:colId xmlns:a16="http://schemas.microsoft.com/office/drawing/2014/main" val="265557151"/>
                    </a:ext>
                  </a:extLst>
                </a:gridCol>
                <a:gridCol w="3147811">
                  <a:extLst>
                    <a:ext uri="{9D8B030D-6E8A-4147-A177-3AD203B41FA5}">
                      <a16:colId xmlns:a16="http://schemas.microsoft.com/office/drawing/2014/main" val="2155312164"/>
                    </a:ext>
                  </a:extLst>
                </a:gridCol>
                <a:gridCol w="3147811">
                  <a:extLst>
                    <a:ext uri="{9D8B030D-6E8A-4147-A177-3AD203B41FA5}">
                      <a16:colId xmlns:a16="http://schemas.microsoft.com/office/drawing/2014/main" val="3888487689"/>
                    </a:ext>
                  </a:extLst>
                </a:gridCol>
              </a:tblGrid>
              <a:tr h="3613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Datum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Deliverable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err="1">
                          <a:solidFill>
                            <a:schemeClr val="bg1"/>
                          </a:solidFill>
                        </a:rPr>
                        <a:t>Beschrijving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067819"/>
                  </a:ext>
                </a:extLst>
              </a:tr>
              <a:tr h="3613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14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okt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Draft requirements document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Lijst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afronden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en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laten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valideren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940509"/>
                  </a:ext>
                </a:extLst>
              </a:tr>
              <a:tr h="60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14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okt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Scope meeting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Definitieve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afbakening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van Use Case 1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620455"/>
                  </a:ext>
                </a:extLst>
              </a:tr>
              <a:tr h="60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18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okt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Datacleaning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regels &amp;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synoniemenlijst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klaar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Voor tests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en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filtering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558317"/>
                  </a:ext>
                </a:extLst>
              </a:tr>
              <a:tr h="60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23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okt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 – 2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nov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🏖️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Afwezigheid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Thibault (Front end developer)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In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deze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periode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LLM fine-tuning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810532"/>
                  </a:ext>
                </a:extLst>
              </a:tr>
              <a:tr h="6076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30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okt</a:t>
                      </a:r>
                    </a:p>
                  </a:txBody>
                  <a:tcPr marL="82116" marR="82116" marT="41057" marB="41057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LLM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klaar</a:t>
                      </a:r>
                    </a:p>
                  </a:txBody>
                  <a:tcPr marL="82116" marR="82116" marT="41057" marB="41057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LLM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werkt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volgens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requirements</a:t>
                      </a:r>
                    </a:p>
                  </a:txBody>
                  <a:tcPr marL="82116" marR="82116" marT="41057" marB="41057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794482"/>
                  </a:ext>
                </a:extLst>
              </a:tr>
              <a:tr h="607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7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nov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Eerste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versie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Skill dashboard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Basislogica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werkend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na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verlof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740255"/>
                  </a:ext>
                </a:extLst>
              </a:tr>
              <a:tr h="3613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10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nov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Review + refinements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Feedbackronde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met team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121323"/>
                  </a:ext>
                </a:extLst>
              </a:tr>
              <a:tr h="3613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15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nov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zaterdag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?)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Final delivery Use Case 1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Gereed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voor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presentatie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/demo</a:t>
                      </a:r>
                    </a:p>
                  </a:txBody>
                  <a:tcPr marL="82117" marR="82117" marT="41058" marB="410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106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79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5587-FAD0-5AA2-A6EB-39B9360E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6FF00"/>
                </a:solidFill>
              </a:rPr>
              <a:t>Next Steps</a:t>
            </a:r>
            <a:endParaRPr lang="en-BE" dirty="0">
              <a:solidFill>
                <a:srgbClr val="D6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0018-BA93-2152-7777-7B89B44C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LLM finetuning</a:t>
            </a:r>
          </a:p>
          <a:p>
            <a:r>
              <a:rPr lang="en-US" dirty="0">
                <a:solidFill>
                  <a:schemeClr val="bg1"/>
                </a:solidFill>
              </a:rPr>
              <a:t>…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26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41C0-2C84-0128-AA37-79C99842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6FF00"/>
                </a:solidFill>
              </a:rPr>
              <a:t>Today’s goals</a:t>
            </a:r>
            <a:endParaRPr lang="en-BE">
              <a:solidFill>
                <a:srgbClr val="D6FF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82C7B-9E0B-873A-10A2-D1997B2AFF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do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Afbakening</a:t>
            </a:r>
            <a:r>
              <a:rPr lang="en-US" dirty="0">
                <a:solidFill>
                  <a:schemeClr val="bg1"/>
                </a:solidFill>
              </a:rPr>
              <a:t> Use Case 1</a:t>
            </a:r>
          </a:p>
          <a:p>
            <a:pPr lvl="1"/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9C795F-BAAC-AD6E-4A42-4FD0DF6B06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UC1 scope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Huidige</a:t>
            </a:r>
            <a:r>
              <a:rPr lang="en-US" dirty="0">
                <a:solidFill>
                  <a:schemeClr val="bg1"/>
                </a:solidFill>
              </a:rPr>
              <a:t> status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7786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002C1-2909-6346-D4A9-66008CEE4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9024-1CDF-833D-8721-7E5D09976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D6FF00"/>
                </a:solidFill>
              </a:rPr>
              <a:t>UC1 scope</a:t>
            </a:r>
            <a:endParaRPr lang="en-BE" dirty="0">
              <a:solidFill>
                <a:srgbClr val="D6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4AC28-EDBB-E72C-3B6C-08F42B99D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Mock-ups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1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F2E95-BFB5-2C5B-BAE9-2374ADA07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A82D-3663-C8FC-8DF3-D2541BD4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33630" y="413580"/>
            <a:ext cx="10515600" cy="85953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D6FF00"/>
                </a:solidFill>
              </a:rPr>
              <a:t>Page 1: Overview Page</a:t>
            </a:r>
            <a:endParaRPr lang="en-BE" dirty="0">
              <a:solidFill>
                <a:srgbClr val="D6FF00"/>
              </a:solidFill>
            </a:endParaRPr>
          </a:p>
        </p:txBody>
      </p:sp>
      <p:graphicFrame>
        <p:nvGraphicFramePr>
          <p:cNvPr id="13" name="Tijdelijke aanduiding voor inhoud 12">
            <a:extLst>
              <a:ext uri="{FF2B5EF4-FFF2-40B4-BE49-F238E27FC236}">
                <a16:creationId xmlns:a16="http://schemas.microsoft.com/office/drawing/2014/main" id="{0A63387F-AB47-B6C9-BEA8-BC215231A4A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096000" y="2897060"/>
          <a:ext cx="5535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584">
                  <a:extLst>
                    <a:ext uri="{9D8B030D-6E8A-4147-A177-3AD203B41FA5}">
                      <a16:colId xmlns:a16="http://schemas.microsoft.com/office/drawing/2014/main" val="63998576"/>
                    </a:ext>
                  </a:extLst>
                </a:gridCol>
                <a:gridCol w="2767584">
                  <a:extLst>
                    <a:ext uri="{9D8B030D-6E8A-4147-A177-3AD203B41FA5}">
                      <a16:colId xmlns:a16="http://schemas.microsoft.com/office/drawing/2014/main" val="417531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Skills (Top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Occurences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32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Skill</a:t>
                      </a:r>
                      <a:r>
                        <a:rPr lang="nl-BE" dirty="0"/>
                        <a:t>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96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Skill</a:t>
                      </a:r>
                      <a:r>
                        <a:rPr lang="nl-BE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06875"/>
                  </a:ext>
                </a:extLst>
              </a:tr>
            </a:tbl>
          </a:graphicData>
        </a:graphic>
      </p:graphicFrame>
      <p:sp>
        <p:nvSpPr>
          <p:cNvPr id="9" name="Rechthoek 8">
            <a:extLst>
              <a:ext uri="{FF2B5EF4-FFF2-40B4-BE49-F238E27FC236}">
                <a16:creationId xmlns:a16="http://schemas.microsoft.com/office/drawing/2014/main" id="{4D0CE3E0-9112-EC8F-F6A2-68D51BC89344}"/>
              </a:ext>
            </a:extLst>
          </p:cNvPr>
          <p:cNvSpPr/>
          <p:nvPr/>
        </p:nvSpPr>
        <p:spPr>
          <a:xfrm>
            <a:off x="1316736" y="1620904"/>
            <a:ext cx="2505456" cy="8595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#Postings in last 30 Days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D5A58B79-653C-007A-1E54-01C9B6A8F1ED}"/>
              </a:ext>
            </a:extLst>
          </p:cNvPr>
          <p:cNvSpPr/>
          <p:nvPr/>
        </p:nvSpPr>
        <p:spPr>
          <a:xfrm>
            <a:off x="5035296" y="1620904"/>
            <a:ext cx="2505456" cy="8595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#Companies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who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have a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posting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in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last 30d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BB9A1733-4657-FD13-68C9-8C55750E6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111699"/>
            <a:ext cx="4238996" cy="2652377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ED68195C-F63A-A8C9-D80C-3C36661E96CF}"/>
              </a:ext>
            </a:extLst>
          </p:cNvPr>
          <p:cNvSpPr/>
          <p:nvPr/>
        </p:nvSpPr>
        <p:spPr>
          <a:xfrm>
            <a:off x="8753856" y="1620904"/>
            <a:ext cx="2505456" cy="8595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Last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ingested_at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(update Time)</a:t>
            </a:r>
          </a:p>
        </p:txBody>
      </p:sp>
      <p:graphicFrame>
        <p:nvGraphicFramePr>
          <p:cNvPr id="15" name="Tijdelijke aanduiding voor inhoud 12">
            <a:extLst>
              <a:ext uri="{FF2B5EF4-FFF2-40B4-BE49-F238E27FC236}">
                <a16:creationId xmlns:a16="http://schemas.microsoft.com/office/drawing/2014/main" id="{5A0CED16-AED0-CE07-A253-0B8C61684794}"/>
              </a:ext>
            </a:extLst>
          </p:cNvPr>
          <p:cNvGraphicFramePr>
            <a:graphicFrameLocks/>
          </p:cNvGraphicFramePr>
          <p:nvPr/>
        </p:nvGraphicFramePr>
        <p:xfrm>
          <a:off x="6096000" y="4309743"/>
          <a:ext cx="5535168" cy="161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584">
                  <a:extLst>
                    <a:ext uri="{9D8B030D-6E8A-4147-A177-3AD203B41FA5}">
                      <a16:colId xmlns:a16="http://schemas.microsoft.com/office/drawing/2014/main" val="63998576"/>
                    </a:ext>
                  </a:extLst>
                </a:gridCol>
                <a:gridCol w="2767584">
                  <a:extLst>
                    <a:ext uri="{9D8B030D-6E8A-4147-A177-3AD203B41FA5}">
                      <a16:colId xmlns:a16="http://schemas.microsoft.com/office/drawing/2014/main" val="4175316540"/>
                    </a:ext>
                  </a:extLst>
                </a:gridCol>
              </a:tblGrid>
              <a:tr h="614048">
                <a:tc>
                  <a:txBody>
                    <a:bodyPr/>
                    <a:lstStyle/>
                    <a:p>
                      <a:r>
                        <a:rPr lang="nl-BE"/>
                        <a:t>Companies (Top 5)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# Postings (last 30 days)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327094"/>
                  </a:ext>
                </a:extLst>
              </a:tr>
              <a:tr h="355758">
                <a:tc>
                  <a:txBody>
                    <a:bodyPr/>
                    <a:lstStyle/>
                    <a:p>
                      <a:r>
                        <a:rPr lang="nl-BE"/>
                        <a:t>Company A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12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964657"/>
                  </a:ext>
                </a:extLst>
              </a:tr>
              <a:tr h="1220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Company B</a:t>
                      </a:r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06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44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41C0-2C84-0128-AA37-79C99842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2614" y="326460"/>
            <a:ext cx="10515600" cy="85953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D6FF00"/>
                </a:solidFill>
              </a:rPr>
              <a:t>Page 2: inserted Postings of today</a:t>
            </a:r>
            <a:endParaRPr lang="en-BE" dirty="0">
              <a:solidFill>
                <a:srgbClr val="D6FF00"/>
              </a:solidFill>
            </a:endParaRPr>
          </a:p>
        </p:txBody>
      </p:sp>
      <p:graphicFrame>
        <p:nvGraphicFramePr>
          <p:cNvPr id="18" name="Tabel 17">
            <a:extLst>
              <a:ext uri="{FF2B5EF4-FFF2-40B4-BE49-F238E27FC236}">
                <a16:creationId xmlns:a16="http://schemas.microsoft.com/office/drawing/2014/main" id="{1F29DEFF-AE4B-C50D-3D52-7281B9FDD126}"/>
              </a:ext>
            </a:extLst>
          </p:cNvPr>
          <p:cNvGraphicFramePr>
            <a:graphicFrameLocks noGrp="1"/>
          </p:cNvGraphicFramePr>
          <p:nvPr/>
        </p:nvGraphicFramePr>
        <p:xfrm>
          <a:off x="2625300" y="2274860"/>
          <a:ext cx="7093804" cy="2704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451">
                  <a:extLst>
                    <a:ext uri="{9D8B030D-6E8A-4147-A177-3AD203B41FA5}">
                      <a16:colId xmlns:a16="http://schemas.microsoft.com/office/drawing/2014/main" val="3849736374"/>
                    </a:ext>
                  </a:extLst>
                </a:gridCol>
                <a:gridCol w="1773451">
                  <a:extLst>
                    <a:ext uri="{9D8B030D-6E8A-4147-A177-3AD203B41FA5}">
                      <a16:colId xmlns:a16="http://schemas.microsoft.com/office/drawing/2014/main" val="1756255459"/>
                    </a:ext>
                  </a:extLst>
                </a:gridCol>
                <a:gridCol w="1773451">
                  <a:extLst>
                    <a:ext uri="{9D8B030D-6E8A-4147-A177-3AD203B41FA5}">
                      <a16:colId xmlns:a16="http://schemas.microsoft.com/office/drawing/2014/main" val="1912718596"/>
                    </a:ext>
                  </a:extLst>
                </a:gridCol>
                <a:gridCol w="1773451">
                  <a:extLst>
                    <a:ext uri="{9D8B030D-6E8A-4147-A177-3AD203B41FA5}">
                      <a16:colId xmlns:a16="http://schemas.microsoft.com/office/drawing/2014/main" val="2811046308"/>
                    </a:ext>
                  </a:extLst>
                </a:gridCol>
              </a:tblGrid>
              <a:tr h="988814">
                <a:tc>
                  <a:txBody>
                    <a:bodyPr/>
                    <a:lstStyle/>
                    <a:p>
                      <a:r>
                        <a:rPr lang="nl-BE" dirty="0" err="1"/>
                        <a:t>Posting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title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City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Posting</a:t>
                      </a:r>
                      <a:r>
                        <a:rPr lang="nl-BE" dirty="0"/>
                        <a:t>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31712"/>
                  </a:ext>
                </a:extLst>
              </a:tr>
              <a:tr h="727301">
                <a:tc>
                  <a:txBody>
                    <a:bodyPr/>
                    <a:lstStyle/>
                    <a:p>
                      <a:r>
                        <a:rPr lang="nl-BE" dirty="0" err="1"/>
                        <a:t>Posting</a:t>
                      </a:r>
                      <a:r>
                        <a:rPr lang="nl-BE" dirty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Company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City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13/10/2025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400125"/>
                  </a:ext>
                </a:extLst>
              </a:tr>
              <a:tr h="988814">
                <a:tc>
                  <a:txBody>
                    <a:bodyPr/>
                    <a:lstStyle/>
                    <a:p>
                      <a:r>
                        <a:rPr lang="nl-BE" dirty="0" err="1"/>
                        <a:t>Posting</a:t>
                      </a:r>
                      <a:r>
                        <a:rPr lang="nl-BE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Company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City B</a:t>
                      </a:r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1/10/2025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9796"/>
                  </a:ext>
                </a:extLst>
              </a:tr>
            </a:tbl>
          </a:graphicData>
        </a:graphic>
      </p:graphicFrame>
      <p:sp>
        <p:nvSpPr>
          <p:cNvPr id="19" name="Rechthoek 18">
            <a:extLst>
              <a:ext uri="{FF2B5EF4-FFF2-40B4-BE49-F238E27FC236}">
                <a16:creationId xmlns:a16="http://schemas.microsoft.com/office/drawing/2014/main" id="{23F0B6B3-A188-465D-2B85-BBB26CCD6C6D}"/>
              </a:ext>
            </a:extLst>
          </p:cNvPr>
          <p:cNvSpPr/>
          <p:nvPr/>
        </p:nvSpPr>
        <p:spPr>
          <a:xfrm>
            <a:off x="8990022" y="665129"/>
            <a:ext cx="2872040" cy="8595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Filter on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this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page 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ingested_at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in last 1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day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8094F3F-1888-02BC-88F2-5633103A8EA5}"/>
              </a:ext>
            </a:extLst>
          </p:cNvPr>
          <p:cNvSpPr/>
          <p:nvPr/>
        </p:nvSpPr>
        <p:spPr>
          <a:xfrm>
            <a:off x="0" y="5900398"/>
            <a:ext cx="2872040" cy="8595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Drill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through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mogelijkheid op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posting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68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BD784-49BF-8911-070D-D2A18FA47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9DDF-73B2-F0C6-1565-05123CB7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69592" y="233622"/>
            <a:ext cx="10515600" cy="94246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D6FF00"/>
                </a:solidFill>
              </a:rPr>
              <a:t>Page 3: Company Page</a:t>
            </a:r>
            <a:endParaRPr lang="en-BE" dirty="0">
              <a:solidFill>
                <a:srgbClr val="D6FF00"/>
              </a:solidFill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583088D1-F064-B2F4-9DD9-181655428F5A}"/>
              </a:ext>
            </a:extLst>
          </p:cNvPr>
          <p:cNvSpPr/>
          <p:nvPr/>
        </p:nvSpPr>
        <p:spPr>
          <a:xfrm>
            <a:off x="8446008" y="704856"/>
            <a:ext cx="1639828" cy="6205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Company Filter</a:t>
            </a: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E41240B3-7027-98C6-AACB-49B705FF6F69}"/>
              </a:ext>
            </a:extLst>
          </p:cNvPr>
          <p:cNvGraphicFramePr>
            <a:graphicFrameLocks noGrp="1"/>
          </p:cNvGraphicFramePr>
          <p:nvPr/>
        </p:nvGraphicFramePr>
        <p:xfrm>
          <a:off x="318008" y="1647322"/>
          <a:ext cx="8048752" cy="1987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188">
                  <a:extLst>
                    <a:ext uri="{9D8B030D-6E8A-4147-A177-3AD203B41FA5}">
                      <a16:colId xmlns:a16="http://schemas.microsoft.com/office/drawing/2014/main" val="3849736374"/>
                    </a:ext>
                  </a:extLst>
                </a:gridCol>
                <a:gridCol w="2012188">
                  <a:extLst>
                    <a:ext uri="{9D8B030D-6E8A-4147-A177-3AD203B41FA5}">
                      <a16:colId xmlns:a16="http://schemas.microsoft.com/office/drawing/2014/main" val="1756255459"/>
                    </a:ext>
                  </a:extLst>
                </a:gridCol>
                <a:gridCol w="2012188">
                  <a:extLst>
                    <a:ext uri="{9D8B030D-6E8A-4147-A177-3AD203B41FA5}">
                      <a16:colId xmlns:a16="http://schemas.microsoft.com/office/drawing/2014/main" val="2811046308"/>
                    </a:ext>
                  </a:extLst>
                </a:gridCol>
                <a:gridCol w="2012188">
                  <a:extLst>
                    <a:ext uri="{9D8B030D-6E8A-4147-A177-3AD203B41FA5}">
                      <a16:colId xmlns:a16="http://schemas.microsoft.com/office/drawing/2014/main" val="3624370014"/>
                    </a:ext>
                  </a:extLst>
                </a:gridCol>
              </a:tblGrid>
              <a:tr h="662589">
                <a:tc>
                  <a:txBody>
                    <a:bodyPr/>
                    <a:lstStyle/>
                    <a:p>
                      <a:r>
                        <a:rPr lang="nl-BE" dirty="0" err="1"/>
                        <a:t>Posting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title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Job_Type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Job_level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Posting</a:t>
                      </a:r>
                      <a:r>
                        <a:rPr lang="nl-BE" dirty="0"/>
                        <a:t>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31712"/>
                  </a:ext>
                </a:extLst>
              </a:tr>
              <a:tr h="662589">
                <a:tc>
                  <a:txBody>
                    <a:bodyPr/>
                    <a:lstStyle/>
                    <a:p>
                      <a:r>
                        <a:rPr lang="nl-BE" dirty="0" err="1"/>
                        <a:t>Posting</a:t>
                      </a:r>
                      <a:r>
                        <a:rPr lang="nl-BE" dirty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13/10/2025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400125"/>
                  </a:ext>
                </a:extLst>
              </a:tr>
              <a:tr h="662589"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Mid</a:t>
                      </a:r>
                      <a:r>
                        <a:rPr lang="nl-BE" dirty="0"/>
                        <a:t>-senior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1/10/2025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9796"/>
                  </a:ext>
                </a:extLst>
              </a:tr>
            </a:tbl>
          </a:graphicData>
        </a:graphic>
      </p:graphicFrame>
      <p:sp>
        <p:nvSpPr>
          <p:cNvPr id="6" name="Rechthoek 5">
            <a:extLst>
              <a:ext uri="{FF2B5EF4-FFF2-40B4-BE49-F238E27FC236}">
                <a16:creationId xmlns:a16="http://schemas.microsoft.com/office/drawing/2014/main" id="{73ED28D4-5B9C-F044-4915-409A43F813BA}"/>
              </a:ext>
            </a:extLst>
          </p:cNvPr>
          <p:cNvSpPr/>
          <p:nvPr/>
        </p:nvSpPr>
        <p:spPr>
          <a:xfrm>
            <a:off x="10287000" y="704855"/>
            <a:ext cx="1639828" cy="6205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Posting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Title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Filter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1BE7CF2-0B81-1D79-BA45-861A5361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248" y="3817855"/>
            <a:ext cx="4738751" cy="29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4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F9F6B-4ACB-0726-D2A5-81ADB90A9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B5C9-9A78-E56F-3498-FEE18CD2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805"/>
            <a:ext cx="10515600" cy="94246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D6FF00"/>
                </a:solidFill>
              </a:rPr>
              <a:t>Page 4: Posting </a:t>
            </a:r>
            <a:r>
              <a:rPr lang="en-US" dirty="0" err="1">
                <a:solidFill>
                  <a:srgbClr val="D6FF00"/>
                </a:solidFill>
              </a:rPr>
              <a:t>Drillthrough</a:t>
            </a:r>
            <a:r>
              <a:rPr lang="en-US" dirty="0">
                <a:solidFill>
                  <a:srgbClr val="D6FF00"/>
                </a:solidFill>
              </a:rPr>
              <a:t> Page</a:t>
            </a:r>
            <a:endParaRPr lang="en-BE" dirty="0">
              <a:solidFill>
                <a:srgbClr val="D6FF00"/>
              </a:solidFill>
            </a:endParaRP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8A2B80C6-0B9F-59B4-ADEC-1A3BFF810265}"/>
              </a:ext>
            </a:extLst>
          </p:cNvPr>
          <p:cNvGraphicFramePr>
            <a:graphicFrameLocks noGrp="1"/>
          </p:cNvGraphicFramePr>
          <p:nvPr/>
        </p:nvGraphicFramePr>
        <p:xfrm>
          <a:off x="7023912" y="2359651"/>
          <a:ext cx="4781369" cy="1325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256">
                  <a:extLst>
                    <a:ext uri="{9D8B030D-6E8A-4147-A177-3AD203B41FA5}">
                      <a16:colId xmlns:a16="http://schemas.microsoft.com/office/drawing/2014/main" val="1756255459"/>
                    </a:ext>
                  </a:extLst>
                </a:gridCol>
                <a:gridCol w="2352113">
                  <a:extLst>
                    <a:ext uri="{9D8B030D-6E8A-4147-A177-3AD203B41FA5}">
                      <a16:colId xmlns:a16="http://schemas.microsoft.com/office/drawing/2014/main" val="2811046308"/>
                    </a:ext>
                  </a:extLst>
                </a:gridCol>
              </a:tblGrid>
              <a:tr h="662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Contact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Contact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31712"/>
                  </a:ext>
                </a:extLst>
              </a:tr>
              <a:tr h="662589">
                <a:tc>
                  <a:txBody>
                    <a:bodyPr/>
                    <a:lstStyle/>
                    <a:p>
                      <a:r>
                        <a:rPr lang="nl-BE" dirty="0"/>
                        <a:t>Ad 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+32 XXX </a:t>
                      </a:r>
                      <a:r>
                        <a:rPr lang="nl-BE" dirty="0" err="1"/>
                        <a:t>XXX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XXX</a:t>
                      </a:r>
                      <a:br>
                        <a:rPr lang="nl-BE" dirty="0"/>
                      </a:br>
                      <a:r>
                        <a:rPr lang="nl-BE" dirty="0"/>
                        <a:t>ad.adam@adam.com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400125"/>
                  </a:ext>
                </a:extLst>
              </a:tr>
            </a:tbl>
          </a:graphicData>
        </a:graphic>
      </p:graphicFrame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135DE850-27E3-722D-C50A-F7ADE6A06B37}"/>
              </a:ext>
            </a:extLst>
          </p:cNvPr>
          <p:cNvGraphicFramePr>
            <a:graphicFrameLocks noGrp="1"/>
          </p:cNvGraphicFramePr>
          <p:nvPr/>
        </p:nvGraphicFramePr>
        <p:xfrm>
          <a:off x="386719" y="1697062"/>
          <a:ext cx="4024376" cy="1987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496">
                  <a:extLst>
                    <a:ext uri="{9D8B030D-6E8A-4147-A177-3AD203B41FA5}">
                      <a16:colId xmlns:a16="http://schemas.microsoft.com/office/drawing/2014/main" val="3849736374"/>
                    </a:ext>
                  </a:extLst>
                </a:gridCol>
                <a:gridCol w="2595880">
                  <a:extLst>
                    <a:ext uri="{9D8B030D-6E8A-4147-A177-3AD203B41FA5}">
                      <a16:colId xmlns:a16="http://schemas.microsoft.com/office/drawing/2014/main" val="1756255459"/>
                    </a:ext>
                  </a:extLst>
                </a:gridCol>
              </a:tblGrid>
              <a:tr h="662589">
                <a:tc>
                  <a:txBody>
                    <a:bodyPr/>
                    <a:lstStyle/>
                    <a:p>
                      <a:r>
                        <a:rPr lang="nl-BE" dirty="0" err="1"/>
                        <a:t>Skill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Skill</a:t>
                      </a:r>
                      <a:r>
                        <a:rPr lang="nl-BE" dirty="0"/>
                        <a:t>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31712"/>
                  </a:ext>
                </a:extLst>
              </a:tr>
              <a:tr h="662589">
                <a:tc>
                  <a:txBody>
                    <a:bodyPr/>
                    <a:lstStyle/>
                    <a:p>
                      <a:r>
                        <a:rPr lang="nl-BE" dirty="0" err="1"/>
                        <a:t>Skill</a:t>
                      </a:r>
                      <a:r>
                        <a:rPr lang="nl-BE" dirty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Level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400125"/>
                  </a:ext>
                </a:extLst>
              </a:tr>
              <a:tr h="662589">
                <a:tc>
                  <a:txBody>
                    <a:bodyPr/>
                    <a:lstStyle/>
                    <a:p>
                      <a:r>
                        <a:rPr lang="nl-BE" dirty="0" err="1"/>
                        <a:t>Skill</a:t>
                      </a:r>
                      <a:r>
                        <a:rPr lang="nl-BE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Level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9796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3BFF8DF3-9E33-C845-D65A-678B4AD17767}"/>
              </a:ext>
            </a:extLst>
          </p:cNvPr>
          <p:cNvSpPr txBox="1"/>
          <p:nvPr/>
        </p:nvSpPr>
        <p:spPr>
          <a:xfrm>
            <a:off x="318008" y="1031013"/>
            <a:ext cx="540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Posting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Title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…………………… &amp; Company: ……..</a:t>
            </a: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EC82553C-00A3-390B-6641-4F6DC0F213CD}"/>
              </a:ext>
            </a:extLst>
          </p:cNvPr>
          <p:cNvGraphicFramePr>
            <a:graphicFrameLocks noGrp="1"/>
          </p:cNvGraphicFramePr>
          <p:nvPr/>
        </p:nvGraphicFramePr>
        <p:xfrm>
          <a:off x="1260050" y="4956208"/>
          <a:ext cx="9671900" cy="1325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1900">
                  <a:extLst>
                    <a:ext uri="{9D8B030D-6E8A-4147-A177-3AD203B41FA5}">
                      <a16:colId xmlns:a16="http://schemas.microsoft.com/office/drawing/2014/main" val="3849736374"/>
                    </a:ext>
                  </a:extLst>
                </a:gridCol>
              </a:tblGrid>
              <a:tr h="662589">
                <a:tc>
                  <a:txBody>
                    <a:bodyPr/>
                    <a:lstStyle/>
                    <a:p>
                      <a:r>
                        <a:rPr lang="nl-BE" dirty="0" err="1"/>
                        <a:t>Posting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Description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31712"/>
                  </a:ext>
                </a:extLst>
              </a:tr>
              <a:tr h="662589">
                <a:tc>
                  <a:txBody>
                    <a:bodyPr/>
                    <a:lstStyle/>
                    <a:p>
                      <a:r>
                        <a:rPr lang="nl-BE" dirty="0"/>
                        <a:t>S…………………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400125"/>
                  </a:ext>
                </a:extLst>
              </a:tr>
            </a:tbl>
          </a:graphicData>
        </a:graphic>
      </p:graphicFrame>
      <p:sp>
        <p:nvSpPr>
          <p:cNvPr id="8" name="Tekstvak 7">
            <a:extLst>
              <a:ext uri="{FF2B5EF4-FFF2-40B4-BE49-F238E27FC236}">
                <a16:creationId xmlns:a16="http://schemas.microsoft.com/office/drawing/2014/main" id="{F6E40425-1423-FAC1-BA91-4AD160C18C87}"/>
              </a:ext>
            </a:extLst>
          </p:cNvPr>
          <p:cNvSpPr txBox="1"/>
          <p:nvPr/>
        </p:nvSpPr>
        <p:spPr>
          <a:xfrm>
            <a:off x="6469930" y="1146995"/>
            <a:ext cx="540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Posting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Date</a:t>
            </a:r>
          </a:p>
        </p:txBody>
      </p:sp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77C24306-6B5E-9F9F-4D3C-A4892B1C45F4}"/>
              </a:ext>
            </a:extLst>
          </p:cNvPr>
          <p:cNvGraphicFramePr>
            <a:graphicFrameLocks noGrp="1"/>
          </p:cNvGraphicFramePr>
          <p:nvPr/>
        </p:nvGraphicFramePr>
        <p:xfrm>
          <a:off x="4612849" y="2203614"/>
          <a:ext cx="1857081" cy="1325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081">
                  <a:extLst>
                    <a:ext uri="{9D8B030D-6E8A-4147-A177-3AD203B41FA5}">
                      <a16:colId xmlns:a16="http://schemas.microsoft.com/office/drawing/2014/main" val="3861182518"/>
                    </a:ext>
                  </a:extLst>
                </a:gridCol>
              </a:tblGrid>
              <a:tr h="662589">
                <a:tc>
                  <a:txBody>
                    <a:bodyPr/>
                    <a:lstStyle/>
                    <a:p>
                      <a:r>
                        <a:rPr lang="nl-BE" dirty="0"/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863222"/>
                  </a:ext>
                </a:extLst>
              </a:tr>
              <a:tr h="662589">
                <a:tc>
                  <a:txBody>
                    <a:bodyPr/>
                    <a:lstStyle/>
                    <a:p>
                      <a:r>
                        <a:rPr lang="nl-BE" dirty="0" err="1"/>
                        <a:t>Fluent</a:t>
                      </a:r>
                      <a:r>
                        <a:rPr lang="nl-BE" dirty="0"/>
                        <a:t> in French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79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42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BE9EF-D13C-94CA-547A-750A30A38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82B0-698F-8C1F-B605-CDE1F264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34640" y="122515"/>
            <a:ext cx="10515600" cy="94246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D6FF00"/>
                </a:solidFill>
              </a:rPr>
              <a:t>Page 6: Skills Page</a:t>
            </a:r>
            <a:endParaRPr lang="en-BE" dirty="0">
              <a:solidFill>
                <a:srgbClr val="D6FF00"/>
              </a:solidFill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1C8B64AC-04BE-57AD-CF38-C046D45AF267}"/>
              </a:ext>
            </a:extLst>
          </p:cNvPr>
          <p:cNvSpPr/>
          <p:nvPr/>
        </p:nvSpPr>
        <p:spPr>
          <a:xfrm>
            <a:off x="10161685" y="754717"/>
            <a:ext cx="1639828" cy="6205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Skill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Filter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C4D4BB1-8321-2757-3FFE-0CDD792E32B2}"/>
              </a:ext>
            </a:extLst>
          </p:cNvPr>
          <p:cNvSpPr/>
          <p:nvPr/>
        </p:nvSpPr>
        <p:spPr>
          <a:xfrm>
            <a:off x="377072" y="1867865"/>
            <a:ext cx="5854046" cy="41181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Bar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chart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dat toont hoe vaak een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skill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voorkomt per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Indusry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&amp; per departement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D2368190-F0AD-312A-92AF-0E47331876B0}"/>
              </a:ext>
            </a:extLst>
          </p:cNvPr>
          <p:cNvSpPr/>
          <p:nvPr/>
        </p:nvSpPr>
        <p:spPr>
          <a:xfrm>
            <a:off x="6337954" y="1867865"/>
            <a:ext cx="5728355" cy="41181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Posting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per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Industry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Pie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Chart)</a:t>
            </a:r>
          </a:p>
        </p:txBody>
      </p:sp>
    </p:spTree>
    <p:extLst>
      <p:ext uri="{BB962C8B-B14F-4D97-AF65-F5344CB8AC3E}">
        <p14:creationId xmlns:p14="http://schemas.microsoft.com/office/powerpoint/2010/main" val="358135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2D72B-0B99-FB0D-18EE-FC6809504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3005-8D61-03BA-C92A-E2015514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37944" y="145805"/>
            <a:ext cx="10515600" cy="94246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D6FF00"/>
                </a:solidFill>
              </a:rPr>
              <a:t>Page 7: Skill – Company Page</a:t>
            </a:r>
            <a:endParaRPr lang="en-BE" dirty="0">
              <a:solidFill>
                <a:srgbClr val="D6FF00"/>
              </a:solidFill>
            </a:endParaRP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06C4DAD7-ED84-5401-289C-09459C2FA9C0}"/>
              </a:ext>
            </a:extLst>
          </p:cNvPr>
          <p:cNvGraphicFramePr>
            <a:graphicFrameLocks noGrp="1"/>
          </p:cNvGraphicFramePr>
          <p:nvPr/>
        </p:nvGraphicFramePr>
        <p:xfrm>
          <a:off x="2565634" y="2280446"/>
          <a:ext cx="7052055" cy="1692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85">
                  <a:extLst>
                    <a:ext uri="{9D8B030D-6E8A-4147-A177-3AD203B41FA5}">
                      <a16:colId xmlns:a16="http://schemas.microsoft.com/office/drawing/2014/main" val="3849736374"/>
                    </a:ext>
                  </a:extLst>
                </a:gridCol>
                <a:gridCol w="2350685">
                  <a:extLst>
                    <a:ext uri="{9D8B030D-6E8A-4147-A177-3AD203B41FA5}">
                      <a16:colId xmlns:a16="http://schemas.microsoft.com/office/drawing/2014/main" val="1756255459"/>
                    </a:ext>
                  </a:extLst>
                </a:gridCol>
                <a:gridCol w="2350685">
                  <a:extLst>
                    <a:ext uri="{9D8B030D-6E8A-4147-A177-3AD203B41FA5}">
                      <a16:colId xmlns:a16="http://schemas.microsoft.com/office/drawing/2014/main" val="2203867797"/>
                    </a:ext>
                  </a:extLst>
                </a:gridCol>
              </a:tblGrid>
              <a:tr h="568574">
                <a:tc>
                  <a:txBody>
                    <a:bodyPr/>
                    <a:lstStyle/>
                    <a:p>
                      <a:r>
                        <a:rPr lang="nl-BE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Skill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Skill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Count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31712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r>
                        <a:rPr lang="nl-BE" dirty="0"/>
                        <a:t>Company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400125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r>
                        <a:rPr lang="nl-BE" dirty="0"/>
                        <a:t>Company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9796"/>
                  </a:ext>
                </a:extLst>
              </a:tr>
            </a:tbl>
          </a:graphicData>
        </a:graphic>
      </p:graphicFrame>
      <p:sp>
        <p:nvSpPr>
          <p:cNvPr id="6" name="Rechthoek 5">
            <a:extLst>
              <a:ext uri="{FF2B5EF4-FFF2-40B4-BE49-F238E27FC236}">
                <a16:creationId xmlns:a16="http://schemas.microsoft.com/office/drawing/2014/main" id="{A5B0ABDC-0EB7-93AA-F313-9F835A49C8A2}"/>
              </a:ext>
            </a:extLst>
          </p:cNvPr>
          <p:cNvSpPr/>
          <p:nvPr/>
        </p:nvSpPr>
        <p:spPr>
          <a:xfrm>
            <a:off x="8519160" y="678335"/>
            <a:ext cx="1639828" cy="6205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Company Filter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9415D624-599F-6859-7FAC-E04F8AC2A864}"/>
              </a:ext>
            </a:extLst>
          </p:cNvPr>
          <p:cNvSpPr/>
          <p:nvPr/>
        </p:nvSpPr>
        <p:spPr>
          <a:xfrm>
            <a:off x="10360152" y="678334"/>
            <a:ext cx="1639828" cy="6205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Skill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22703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Courier New</vt:lpstr>
      <vt:lpstr>Office Theme</vt:lpstr>
      <vt:lpstr>LinkedIn scraper</vt:lpstr>
      <vt:lpstr>Today’s goals</vt:lpstr>
      <vt:lpstr>UC1 scope</vt:lpstr>
      <vt:lpstr>Page 1: Overview Page</vt:lpstr>
      <vt:lpstr>Page 2: inserted Postings of today</vt:lpstr>
      <vt:lpstr>Page 3: Company Page</vt:lpstr>
      <vt:lpstr>Page 4: Posting Drillthrough Page</vt:lpstr>
      <vt:lpstr>Page 6: Skills Page</vt:lpstr>
      <vt:lpstr>Page 7: Skill – Company Page</vt:lpstr>
      <vt:lpstr>Requirements</vt:lpstr>
      <vt:lpstr>Huidige situatie</vt:lpstr>
      <vt:lpstr>PowerPoint Presentation</vt:lpstr>
      <vt:lpstr>Timeline &amp; Milestones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Thibaud Vandendooren</dc:creator>
  <cp:lastModifiedBy>Thibaud Vandendooren</cp:lastModifiedBy>
  <cp:revision>10</cp:revision>
  <dcterms:created xsi:type="dcterms:W3CDTF">2025-10-10T08:14:12Z</dcterms:created>
  <dcterms:modified xsi:type="dcterms:W3CDTF">2025-10-16T13:19:10Z</dcterms:modified>
</cp:coreProperties>
</file>