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48503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72" r:id="rId7"/>
    <p:sldId id="266" r:id="rId8"/>
    <p:sldId id="271" r:id="rId9"/>
    <p:sldId id="258" r:id="rId10"/>
    <p:sldId id="259" r:id="rId11"/>
    <p:sldId id="270" r:id="rId12"/>
    <p:sldId id="260" r:id="rId13"/>
    <p:sldId id="262" r:id="rId14"/>
    <p:sldId id="267" r:id="rId15"/>
    <p:sldId id="268" r:id="rId16"/>
    <p:sldId id="273" r:id="rId1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8B5A5B-A49D-CEFE-C430-457AA0777C25}" name="Thibaud Vandendooren" initials="TV" userId="S::thibaud.vandendooren@acumen.be::9c5bdc07-ab89-45da-b466-dc883e34b7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F00"/>
    <a:srgbClr val="B9D0D0"/>
    <a:srgbClr val="ECF1F4"/>
    <a:srgbClr val="002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6F2A7-80BE-34EC-B5C8-B48AC74033F2}" v="70" dt="2025-10-14T06:32:21.558"/>
    <p1510:client id="{120F87D6-7782-E54A-F3E8-92B84CD56FCF}" v="51" dt="2025-10-13T15:18:23.953"/>
    <p1510:client id="{39E99ADC-CBC0-3110-C827-4DAED99C7BFE}" v="48" dt="2025-10-14T07:49:39.172"/>
    <p1510:client id="{3D8AF600-E55C-4322-FD33-E2212A61A171}" v="672" dt="2025-10-13T08:28:35.775"/>
    <p1510:client id="{7072C2AD-9D75-6F44-D4A9-F634E25E0766}" v="424" dt="2025-10-12T10:38:43.432"/>
    <p1510:client id="{AA05E962-A29F-4FDF-EC98-659E1F40D192}" v="819" dt="2025-10-14T07:04:39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modernComment_100_684850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F8D9FC-C6F9-4D41-B16F-798EA4056C7A}" authorId="{7E8B5A5B-A49D-CEFE-C430-457AA0777C25}" created="2025-10-12T10:09:08.24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49569599" sldId="256"/>
      <ac:spMk id="2" creationId="{CB6696E2-ECD6-E7C8-211B-4B7F2F3BCDE4}"/>
      <ac:txMk cp="0" len="16">
        <ac:context len="17" hash="1098575243"/>
      </ac:txMk>
    </ac:txMkLst>
    <p188:pos x="7142135" y="1769389"/>
    <p188:txBody>
      <a:bodyPr/>
      <a:lstStyle/>
      <a:p>
        <a:r>
          <a:rPr lang="en-US"/>
          <a:t>Acumen ppt template nodig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EE5-4230-70AF-6B53-2E58890EB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9838-A1EE-A36F-B84A-304054F04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4700-9725-EA60-C69A-FA037EA3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7D55-BF76-1D9A-AC42-15003318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B21A-F3D1-5D08-FD2E-DD4AE5A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036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08BC-73B2-9070-D982-2CF93E57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7CD8-3417-4BBA-E380-14EF03CE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68C5-FB6F-C75B-866A-9522DD7E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0CED-AD6C-FA17-540C-FFB5E147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BE61-C3F2-5904-CC75-A9605B07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557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0D9BC-93EC-73D5-B005-5B2128B80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D4A98-354F-BCAA-62AF-5502DF0C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914D-3AA9-E85B-C4A3-59AD5F84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79B2-17EC-C7E5-7B18-0982FFFF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0373-43F3-6E7A-728D-4B5BED6E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76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EF4E-A946-8EF0-22B1-3294E43D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083A-8CF1-B529-5116-C1FD3EAD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F8D2-4611-658C-D882-04AFB894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80C3-A978-3D60-DE45-E882061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C45B-3B25-2119-B0ED-5F4CF5C9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079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910E-2CF8-7587-3E21-2E224980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90EA-9ED2-A968-EB7C-5D4B3CC7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E800-B93C-0DBC-09E3-484B6972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7D7D-9E50-F1DB-62E1-231D2194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6AC5-B0A1-CAAF-F01C-DC497E4D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391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6B4A-EA1D-A55E-50C2-CA171717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A42C-D70C-461A-66EC-F46EDF4DC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D8FB1-E4BD-4881-B731-A8DAA4D4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96659-DB4C-0B1C-4504-53E1BB55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0EBF-B83F-C93B-56B9-8B883F0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8CF4-ED99-D361-C700-F5AD2B7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009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05D-CEBA-664C-4B6D-61474AB2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5F85-0419-D443-CE0B-3538ECB2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8C640-F68E-0A08-137F-00B55F3D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C3A3C-5576-5724-4740-F5095A40F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34527-B424-F692-B408-40862FAB3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C7CB8-CA7E-F33A-C31A-A8ADDDA6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2B07-228C-2D68-E832-B71FA094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72E0-9688-3ECD-3FA0-65336A4D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492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05BD-7D72-978C-9D9B-2A209F57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719BA-1CA2-BC97-75F1-09951F3D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D6DC-DC7F-D586-F56B-344A9998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A31EC-8BF8-9322-4644-227C4191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672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FA1DA-5444-F6B6-1522-D51B431D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F13B0-DBBB-BD16-1582-614F85B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2F7BC-29FA-FF9E-F86B-F5D79736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56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851D-0476-D8C8-03C3-EC6C164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6311-EE0C-E43E-9CA5-3C399C28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C1B1-08FC-E25D-8B44-59CBF596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39434-07BA-8885-A2B3-B6DE7BA7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EBFF-9611-80E8-7F1D-3770EAD7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0CC7-1DF9-7148-9345-8524C446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19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EB8B-7096-4956-6E06-09A727B5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A78DF-ECDF-3087-4622-DD5BB3C63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8B00D-8874-61C2-5821-9F5FDAEF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DA7B-0736-D375-E645-79C2399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7F5A-F88C-E33E-27A6-60D7AE7E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5C0B5-DCFB-05B7-B0B4-33A9626D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959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3D168-7702-26DE-7BFE-B2F1E2B8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A435B-54EF-D714-AE32-00B87A80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ADC0-29CE-A2F2-5CC3-7A78A19A6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406F-6420-B86B-B848-2227142D8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32E1-7FDC-03F9-1DFC-9DC66C6BD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126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6848503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96E2-ECD6-E7C8-211B-4B7F2F3B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LinkedIn scraper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57533-76AA-1048-539A-1346608D9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Scope Definition &amp; Alignment</a:t>
            </a:r>
            <a:endParaRPr lang="en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695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915E-FA5F-B7E4-311B-00F2C02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Key Observations &amp; Pain Points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25DE-53A7-B2AC-A7D8-45C169BE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Onduidelijke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requirements →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mogelijke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vertraging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richting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15/11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Uitbreiding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van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PostgreSQL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vereist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(extra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kolommen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Datakwaliteit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lege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posting dates,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foute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locaties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ontbrekende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contactdata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....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Skill-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standaardisatie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nodig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om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foutieve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matches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vermijden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GDPR-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risico’s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bij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opslag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van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telefoonnummers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of e-mails.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Moeilijkheden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bij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vinden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van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juiste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decision maker-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contacten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Run-time </a:t>
            </a:r>
            <a:r>
              <a:rPr lang="en-US" dirty="0" err="1">
                <a:solidFill>
                  <a:schemeClr val="bg1"/>
                </a:solidFill>
              </a:rPr>
              <a:t>lokaal</a:t>
            </a:r>
            <a:r>
              <a:rPr lang="en-US" dirty="0">
                <a:solidFill>
                  <a:schemeClr val="bg1"/>
                </a:solidFill>
              </a:rPr>
              <a:t> LLM </a:t>
            </a:r>
            <a:r>
              <a:rPr lang="en-US" dirty="0" err="1">
                <a:solidFill>
                  <a:schemeClr val="bg1"/>
                </a:solidFill>
              </a:rPr>
              <a:t>wordt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zwaar</a:t>
            </a:r>
            <a:r>
              <a:rPr lang="en-US" dirty="0">
                <a:solidFill>
                  <a:schemeClr val="bg1"/>
                </a:solidFill>
              </a:rPr>
              <a:t>? -&gt; OpenAI Batch API?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7FA39-800B-6DB3-0AE5-BF4069B0A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C44F-15E6-66D6-A0E4-1CFE403A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Assumptions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F51-9545-4735-29B5-6BE62781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Data in de Skill Matrix is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bron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van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waarheid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voor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skills (UC1)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andere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skills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worden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verzameld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niet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verwerkt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Design van "new skill"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extractie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systeem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wordt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later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bepaald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in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overleg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met stakeholders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threshold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solidFill>
                  <a:schemeClr val="bg1"/>
                </a:solidFill>
              </a:rPr>
              <a:t>Synoniemen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9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4755B-B196-CB3C-384F-CBADD643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 &amp; Dependencies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510933-984B-1AAC-2278-0991954A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133656"/>
              </p:ext>
            </p:extLst>
          </p:nvPr>
        </p:nvGraphicFramePr>
        <p:xfrm>
          <a:off x="3733800" y="570379"/>
          <a:ext cx="8108039" cy="590990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873435">
                  <a:extLst>
                    <a:ext uri="{9D8B030D-6E8A-4147-A177-3AD203B41FA5}">
                      <a16:colId xmlns:a16="http://schemas.microsoft.com/office/drawing/2014/main" val="13788573"/>
                    </a:ext>
                  </a:extLst>
                </a:gridCol>
                <a:gridCol w="3733890">
                  <a:extLst>
                    <a:ext uri="{9D8B030D-6E8A-4147-A177-3AD203B41FA5}">
                      <a16:colId xmlns:a16="http://schemas.microsoft.com/office/drawing/2014/main" val="3081496326"/>
                    </a:ext>
                  </a:extLst>
                </a:gridCol>
                <a:gridCol w="1990806">
                  <a:extLst>
                    <a:ext uri="{9D8B030D-6E8A-4147-A177-3AD203B41FA5}">
                      <a16:colId xmlns:a16="http://schemas.microsoft.com/office/drawing/2014/main" val="3610272925"/>
                    </a:ext>
                  </a:extLst>
                </a:gridCol>
                <a:gridCol w="1509908">
                  <a:extLst>
                    <a:ext uri="{9D8B030D-6E8A-4147-A177-3AD203B41FA5}">
                      <a16:colId xmlns:a16="http://schemas.microsoft.com/office/drawing/2014/main" val="2896552151"/>
                    </a:ext>
                  </a:extLst>
                </a:gridCol>
              </a:tblGrid>
              <a:tr h="3999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cap="all" spc="150">
                          <a:solidFill>
                            <a:schemeClr val="tx1"/>
                          </a:solidFill>
                          <a:effectLst/>
                        </a:rPr>
                        <a:t>Nr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B9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cap="all" spc="150">
                          <a:solidFill>
                            <a:schemeClr val="tx1"/>
                          </a:solidFill>
                          <a:effectLst/>
                        </a:rPr>
                        <a:t>Requirement / Dependency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B9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cap="all" spc="15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B9D0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cap="all" spc="15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B9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897457"/>
                  </a:ext>
                </a:extLst>
              </a:tr>
              <a:tr h="3788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R1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Enkel skills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tonen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die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voorkomen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in de Skill Matrix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Functioneel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Done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554814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Mogelijkheid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om threshold toe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te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passen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bijv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. min.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aantal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vermeldingen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of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relevantiescore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Functioneel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TBD (UC2)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33839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R3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Data met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lege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of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ongeldige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posting dates (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zoals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01/01/1970)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aanpassen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  <a:latin typeface="Apto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bespreken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hoe?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Data Quality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To-do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17771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R4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Sectorfilter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toevoegen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zodat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irrelevante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sectoren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/jobs (Teaching, Apotheker, …)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uitgesloten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kunnen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worden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Functioneel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To-do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58804"/>
                  </a:ext>
                </a:extLst>
              </a:tr>
              <a:tr h="3788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R5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Internship-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vacatures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interessant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voor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de Scope?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Functioneel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To-do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343762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R6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Alleen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vacatures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uit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geselecteerde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landen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/regio's (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geen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exclusieve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postings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zoals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alleen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Polen)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Data Quality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To-do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74422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R7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Extra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velden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toevoegen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aan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PostgreSQL: taal, contact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gegevens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, skills met skill level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Data Model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To-do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45111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R8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Contactgegevens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verwerken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– GDPR &amp; hoe de decisionmakers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te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kunnen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targetten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Privacy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Urgent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40030"/>
                  </a:ext>
                </a:extLst>
              </a:tr>
              <a:tr h="3788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R9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Synoniemenlijst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voor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skills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toevoegen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Data Governance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To-do (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eerste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aanzet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done)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192892"/>
                  </a:ext>
                </a:extLst>
              </a:tr>
              <a:tr h="3788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R10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Kunnen we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Departementen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koppelen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aan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klanten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projecten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Functioneel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To-do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51765"/>
                  </a:ext>
                </a:extLst>
              </a:tr>
              <a:tr h="3788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 cap="none" spc="0">
                          <a:solidFill>
                            <a:schemeClr val="bg1"/>
                          </a:solidFill>
                          <a:effectLst/>
                        </a:rPr>
                        <a:t>R11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Projecten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koppelen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aan</a:t>
                      </a: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sectoren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Functioneel</a:t>
                      </a: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To-do</a:t>
                      </a:r>
                    </a:p>
                    <a:p>
                      <a:pPr lvl="0">
                        <a:buNone/>
                      </a:pPr>
                      <a:endParaRPr lang="en-US" sz="9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111" marR="92111" marT="92111" marB="92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53019"/>
                  </a:ext>
                </a:extLst>
              </a:tr>
              <a:tr h="378858">
                <a:tc>
                  <a:txBody>
                    <a:bodyPr/>
                    <a:lstStyle/>
                    <a:p>
                      <a:pPr lvl="0" defTabSz="914400">
                        <a:buNone/>
                      </a:pPr>
                      <a:r>
                        <a:rPr lang="en-US" sz="900" b="1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R12</a:t>
                      </a:r>
                    </a:p>
                  </a:txBody>
                  <a:tcPr marL="92110" marR="92110" marT="92110" marB="9211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Orchestration in </a:t>
                      </a:r>
                      <a:r>
                        <a:rPr lang="en-US" sz="900" cap="none" spc="0" err="1">
                          <a:solidFill>
                            <a:schemeClr val="bg1"/>
                          </a:solidFill>
                          <a:effectLst/>
                        </a:rPr>
                        <a:t>Dagster</a:t>
                      </a:r>
                    </a:p>
                  </a:txBody>
                  <a:tcPr marL="92110" marR="92110" marT="92110" marB="9211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None/>
                      </a:pPr>
                      <a:r>
                        <a:rPr lang="en-US" sz="900" cap="none" spc="0">
                          <a:solidFill>
                            <a:schemeClr val="bg1"/>
                          </a:solidFill>
                          <a:effectLst/>
                        </a:rPr>
                        <a:t>Functioneel</a:t>
                      </a:r>
                    </a:p>
                  </a:txBody>
                  <a:tcPr marL="92110" marR="92110" marT="92110" marB="9211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None/>
                      </a:pPr>
                      <a:r>
                        <a:rPr lang="en-US" sz="900" b="0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To-do</a:t>
                      </a:r>
                    </a:p>
                  </a:txBody>
                  <a:tcPr marL="92110" marR="92110" marT="92110" marB="9211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4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53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074E-4DF4-5236-6E72-03F5E6BF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D6FF00"/>
                </a:solidFill>
              </a:rPr>
              <a:t>Timeline &amp; Milestones</a:t>
            </a:r>
            <a:endParaRPr lang="en-BE" sz="4000">
              <a:solidFill>
                <a:srgbClr val="D6FF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98B28C-E0E6-6DBA-E900-C7F8AB702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024560"/>
              </p:ext>
            </p:extLst>
          </p:nvPr>
        </p:nvGraphicFramePr>
        <p:xfrm>
          <a:off x="1740455" y="2122098"/>
          <a:ext cx="8711090" cy="44835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5468">
                  <a:extLst>
                    <a:ext uri="{9D8B030D-6E8A-4147-A177-3AD203B41FA5}">
                      <a16:colId xmlns:a16="http://schemas.microsoft.com/office/drawing/2014/main" val="265557151"/>
                    </a:ext>
                  </a:extLst>
                </a:gridCol>
                <a:gridCol w="3147811">
                  <a:extLst>
                    <a:ext uri="{9D8B030D-6E8A-4147-A177-3AD203B41FA5}">
                      <a16:colId xmlns:a16="http://schemas.microsoft.com/office/drawing/2014/main" val="2155312164"/>
                    </a:ext>
                  </a:extLst>
                </a:gridCol>
                <a:gridCol w="3147811">
                  <a:extLst>
                    <a:ext uri="{9D8B030D-6E8A-4147-A177-3AD203B41FA5}">
                      <a16:colId xmlns:a16="http://schemas.microsoft.com/office/drawing/2014/main" val="3888487689"/>
                    </a:ext>
                  </a:extLst>
                </a:gridCol>
              </a:tblGrid>
              <a:tr h="361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Datum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Deliverable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err="1">
                          <a:solidFill>
                            <a:schemeClr val="bg1"/>
                          </a:solidFill>
                        </a:rPr>
                        <a:t>Beschrijving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067819"/>
                  </a:ext>
                </a:extLst>
              </a:tr>
              <a:tr h="361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Draft requirements document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Lijst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afronden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laten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valideren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940509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Scope meeting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Definitieve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afbakening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van Use Case 1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620455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18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Datacleaning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regels &amp;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synoniemenlijst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klaar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Voor tests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filtering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558317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23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– 2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🏖️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Afwezigheid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Thibault (Front end developer)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deze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periode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LLM fine-tuning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810532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30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</a:p>
                  </a:txBody>
                  <a:tcPr marL="82116" marR="82116" marT="41057" marB="41057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LLM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klaar</a:t>
                      </a:r>
                    </a:p>
                  </a:txBody>
                  <a:tcPr marL="82116" marR="82116" marT="41057" marB="41057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LLM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werkt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volgens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requirements</a:t>
                      </a:r>
                    </a:p>
                  </a:txBody>
                  <a:tcPr marL="82116" marR="82116" marT="41057" marB="41057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794482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7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Eerste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versie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Skill dashboard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Basislogica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werkend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verlof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740255"/>
                  </a:ext>
                </a:extLst>
              </a:tr>
              <a:tr h="361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Review + refinements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Feedbackronde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met team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1323"/>
                  </a:ext>
                </a:extLst>
              </a:tr>
              <a:tr h="361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15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nov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zaterdag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?)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Final delivery Use Case 1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Gereed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voor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presentatie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/demo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10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9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6FDD-1CBC-59A4-8090-3E4452B7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Roles &amp; Responsibilities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C52-B60D-3D8A-6C01-156EE174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Thibaud </a:t>
            </a:r>
            <a:r>
              <a:rPr lang="en-US" err="1">
                <a:solidFill>
                  <a:schemeClr val="bg1"/>
                </a:solidFill>
              </a:rPr>
              <a:t>Vandendooren</a:t>
            </a:r>
            <a:r>
              <a:rPr lang="en-US">
                <a:solidFill>
                  <a:schemeClr val="bg1"/>
                </a:solidFill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Back-end developer: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>
                <a:solidFill>
                  <a:schemeClr val="bg1"/>
                </a:solidFill>
              </a:rPr>
              <a:t>Developen</a:t>
            </a:r>
            <a:r>
              <a:rPr lang="en-US">
                <a:solidFill>
                  <a:schemeClr val="bg1"/>
                </a:solidFill>
              </a:rPr>
              <a:t> van de LLM</a:t>
            </a:r>
          </a:p>
          <a:p>
            <a:r>
              <a:rPr lang="en-US">
                <a:solidFill>
                  <a:schemeClr val="bg1"/>
                </a:solidFill>
              </a:rPr>
              <a:t>Thibault Filippini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Front-end develop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>
                <a:solidFill>
                  <a:schemeClr val="bg1"/>
                </a:solidFill>
              </a:rPr>
              <a:t>Modelleren</a:t>
            </a:r>
            <a:r>
              <a:rPr lang="en-US">
                <a:solidFill>
                  <a:schemeClr val="bg1"/>
                </a:solidFill>
              </a:rPr>
              <a:t> van de data (</a:t>
            </a:r>
            <a:r>
              <a:rPr lang="en-US" err="1">
                <a:solidFill>
                  <a:schemeClr val="bg1"/>
                </a:solidFill>
              </a:rPr>
              <a:t>semantisch</a:t>
            </a:r>
            <a:r>
              <a:rPr lang="en-US">
                <a:solidFill>
                  <a:schemeClr val="bg1"/>
                </a:solidFill>
              </a:rPr>
              <a:t>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solidFill>
                  <a:schemeClr val="bg1"/>
                </a:solidFill>
              </a:rPr>
              <a:t>Datavisualisaties bouwen</a:t>
            </a:r>
          </a:p>
        </p:txBody>
      </p:sp>
    </p:spTree>
    <p:extLst>
      <p:ext uri="{BB962C8B-B14F-4D97-AF65-F5344CB8AC3E}">
        <p14:creationId xmlns:p14="http://schemas.microsoft.com/office/powerpoint/2010/main" val="158507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5587-FAD0-5AA2-A6EB-39B9360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Next Steps &amp; Decisions Needed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0018-BA93-2152-7777-7B89B44C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Huidige</a:t>
            </a:r>
            <a:r>
              <a:rPr lang="en-US">
                <a:solidFill>
                  <a:schemeClr val="bg1"/>
                </a:solidFill>
              </a:rPr>
              <a:t> to do's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Valideren</a:t>
            </a:r>
            <a:r>
              <a:rPr lang="en-US">
                <a:solidFill>
                  <a:schemeClr val="bg1"/>
                </a:solidFill>
              </a:rPr>
              <a:t> scope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Valideer</a:t>
            </a:r>
            <a:r>
              <a:rPr lang="en-US">
                <a:solidFill>
                  <a:schemeClr val="bg1"/>
                </a:solidFill>
              </a:rPr>
              <a:t> requirements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risico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beperking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 err="1">
                <a:solidFill>
                  <a:schemeClr val="bg1"/>
                </a:solidFill>
              </a:rPr>
              <a:t>Evaluatie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tijdslijn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 err="1">
                <a:solidFill>
                  <a:schemeClr val="bg1"/>
                </a:solidFill>
              </a:rPr>
              <a:t>Volgende</a:t>
            </a:r>
            <a:r>
              <a:rPr lang="en-US">
                <a:solidFill>
                  <a:schemeClr val="bg1"/>
                </a:solidFill>
              </a:rPr>
              <a:t> meeting/milestone datum</a:t>
            </a:r>
            <a:endParaRPr lang="en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6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1774-478B-1AFB-3F4F-C53C59CD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9" name="Content Placeholder 8" descr="A diagram of a data flow&#10;&#10;AI-generated content may be incorrect.">
            <a:extLst>
              <a:ext uri="{FF2B5EF4-FFF2-40B4-BE49-F238E27FC236}">
                <a16:creationId xmlns:a16="http://schemas.microsoft.com/office/drawing/2014/main" id="{AA2921C0-3001-8D9E-9BA1-F6CA850A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8057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C59F79-58BD-9E71-3843-71F7F414E64D}"/>
              </a:ext>
            </a:extLst>
          </p:cNvPr>
          <p:cNvSpPr txBox="1"/>
          <p:nvPr/>
        </p:nvSpPr>
        <p:spPr>
          <a:xfrm>
            <a:off x="2343912" y="1106424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4E997-A427-1F1F-1715-084577F7313D}"/>
              </a:ext>
            </a:extLst>
          </p:cNvPr>
          <p:cNvSpPr txBox="1"/>
          <p:nvPr/>
        </p:nvSpPr>
        <p:spPr>
          <a:xfrm>
            <a:off x="6306312" y="1338426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4E608-F355-72DC-43BD-1942F6706EC1}"/>
              </a:ext>
            </a:extLst>
          </p:cNvPr>
          <p:cNvSpPr txBox="1"/>
          <p:nvPr/>
        </p:nvSpPr>
        <p:spPr>
          <a:xfrm>
            <a:off x="3090672" y="4709595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93A4C-BAFA-9824-2ACF-A9E1476D7C8B}"/>
              </a:ext>
            </a:extLst>
          </p:cNvPr>
          <p:cNvSpPr txBox="1"/>
          <p:nvPr/>
        </p:nvSpPr>
        <p:spPr>
          <a:xfrm>
            <a:off x="6365530" y="4709595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3C7CB-F700-E1D0-53B4-D653976F756A}"/>
              </a:ext>
            </a:extLst>
          </p:cNvPr>
          <p:cNvSpPr txBox="1"/>
          <p:nvPr/>
        </p:nvSpPr>
        <p:spPr>
          <a:xfrm>
            <a:off x="6202244" y="6492875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21914-70C3-272D-494A-BB061953C707}"/>
              </a:ext>
            </a:extLst>
          </p:cNvPr>
          <p:cNvSpPr txBox="1"/>
          <p:nvPr/>
        </p:nvSpPr>
        <p:spPr>
          <a:xfrm>
            <a:off x="8334974" y="4709595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5330-E803-8537-4FC0-E489D2869766}"/>
              </a:ext>
            </a:extLst>
          </p:cNvPr>
          <p:cNvSpPr txBox="1"/>
          <p:nvPr/>
        </p:nvSpPr>
        <p:spPr>
          <a:xfrm>
            <a:off x="5305078" y="3282900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75%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9BFED-88FA-528A-D517-8156D2632E36}"/>
              </a:ext>
            </a:extLst>
          </p:cNvPr>
          <p:cNvSpPr txBox="1"/>
          <p:nvPr/>
        </p:nvSpPr>
        <p:spPr>
          <a:xfrm>
            <a:off x="4411327" y="1338426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100%</a:t>
            </a:r>
            <a:endParaRPr lang="en-B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41C0-2C84-0128-AA37-79C99842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Today’s goals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2C7B-9E0B-873A-10A2-D1997B2AFF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Reden van meeting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Validatie</a:t>
            </a:r>
            <a:r>
              <a:rPr lang="en-US">
                <a:solidFill>
                  <a:schemeClr val="bg1"/>
                </a:solidFill>
              </a:rPr>
              <a:t> goals &amp; scope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Bekijken</a:t>
            </a:r>
            <a:r>
              <a:rPr lang="en-US">
                <a:solidFill>
                  <a:schemeClr val="bg1"/>
                </a:solidFill>
              </a:rPr>
              <a:t>  </a:t>
            </a:r>
            <a:r>
              <a:rPr lang="en-US" err="1">
                <a:solidFill>
                  <a:schemeClr val="bg1"/>
                </a:solidFill>
              </a:rPr>
              <a:t>huidige</a:t>
            </a:r>
            <a:r>
              <a:rPr lang="en-US">
                <a:solidFill>
                  <a:schemeClr val="bg1"/>
                </a:solidFill>
              </a:rPr>
              <a:t> status &amp; challenges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Aligneren</a:t>
            </a:r>
            <a:r>
              <a:rPr lang="en-US">
                <a:solidFill>
                  <a:schemeClr val="bg1"/>
                </a:solidFill>
              </a:rPr>
              <a:t> op </a:t>
            </a:r>
            <a:r>
              <a:rPr lang="en-US" err="1">
                <a:solidFill>
                  <a:schemeClr val="bg1"/>
                </a:solidFill>
              </a:rPr>
              <a:t>tijdslijn</a:t>
            </a:r>
            <a:r>
              <a:rPr lang="en-US">
                <a:solidFill>
                  <a:schemeClr val="bg1"/>
                </a:solidFill>
              </a:rPr>
              <a:t>, requirements 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volgende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stappen</a:t>
            </a:r>
            <a:endParaRPr lang="en-BE" err="1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C795F-BAAC-AD6E-4A42-4FD0DF6B0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Project context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Project scope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Huidige</a:t>
            </a:r>
            <a:r>
              <a:rPr lang="en-US">
                <a:solidFill>
                  <a:schemeClr val="bg1"/>
                </a:solidFill>
              </a:rPr>
              <a:t> status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Tijdslijn</a:t>
            </a:r>
            <a:endParaRPr lang="en-US">
              <a:solidFill>
                <a:schemeClr val="bg1"/>
              </a:solidFill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78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486C-4999-F831-0985-31CFA2DC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Project Context &amp; Vision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A555D4-1CE6-08E9-7150-2953DFB7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867"/>
            <a:ext cx="10515600" cy="3934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Bouwen van </a:t>
            </a:r>
            <a:r>
              <a:rPr lang="en-US" err="1">
                <a:solidFill>
                  <a:schemeClr val="bg1"/>
                </a:solidFill>
              </a:rPr>
              <a:t>rijke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bron</a:t>
            </a:r>
            <a:r>
              <a:rPr lang="en-US">
                <a:solidFill>
                  <a:schemeClr val="bg1"/>
                </a:solidFill>
              </a:rPr>
              <a:t> van </a:t>
            </a:r>
            <a:r>
              <a:rPr lang="en-US" err="1">
                <a:solidFill>
                  <a:schemeClr val="bg1"/>
                </a:solidFill>
              </a:rPr>
              <a:t>inzichten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uit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Markt trends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Technologieën</a:t>
            </a:r>
            <a:r>
              <a:rPr lang="en-US">
                <a:solidFill>
                  <a:schemeClr val="bg1"/>
                </a:solidFill>
              </a:rPr>
              <a:t> &amp; tools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Bedrijfstrends</a:t>
            </a:r>
            <a:r>
              <a:rPr lang="en-US">
                <a:solidFill>
                  <a:schemeClr val="bg1"/>
                </a:solidFill>
              </a:rPr>
              <a:t> –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voorkeuren</a:t>
            </a:r>
            <a:endParaRPr lang="en-US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</a:rPr>
              <a:t>Strategische</a:t>
            </a:r>
            <a:r>
              <a:rPr lang="en-US">
                <a:solidFill>
                  <a:schemeClr val="bg1"/>
                </a:solidFill>
              </a:rPr>
              <a:t> radar (Acumen’s Technology Board)</a:t>
            </a:r>
          </a:p>
          <a:p>
            <a:pPr lvl="1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F691A-278E-A734-FA2E-C2FF1A617CAF}"/>
              </a:ext>
            </a:extLst>
          </p:cNvPr>
          <p:cNvSpPr txBox="1"/>
          <p:nvPr/>
        </p:nvSpPr>
        <p:spPr>
          <a:xfrm>
            <a:off x="838200" y="1437011"/>
            <a:ext cx="10515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From Data to Market Intelligence</a:t>
            </a:r>
            <a:endParaRPr lang="en-BE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6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11D3-53A4-09B8-E042-FC375F7E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Core use cases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8F57A-F194-F941-4E16-F945E9ABB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Cold Calling Optimization (UC1)</a:t>
            </a:r>
            <a:endParaRPr lang="en-BE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B33726-579B-28BC-3CE7-3A3D2A4C2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Sales support: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veelbelovende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bedrijven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regio's &amp; </a:t>
            </a:r>
            <a:r>
              <a:rPr lang="en-US" err="1">
                <a:solidFill>
                  <a:schemeClr val="bg1"/>
                </a:solidFill>
              </a:rPr>
              <a:t>steden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tech </a:t>
            </a:r>
            <a:r>
              <a:rPr lang="en-US" err="1">
                <a:solidFill>
                  <a:schemeClr val="bg1"/>
                </a:solidFill>
              </a:rPr>
              <a:t>domeinen</a:t>
            </a:r>
            <a:r>
              <a:rPr lang="en-US">
                <a:solidFill>
                  <a:schemeClr val="bg1"/>
                </a:solidFill>
              </a:rPr>
              <a:t> &amp; skills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contactgegevens</a:t>
            </a:r>
            <a:endParaRPr lang="en-US">
              <a:solidFill>
                <a:schemeClr val="bg1"/>
              </a:solidFill>
            </a:endParaRPr>
          </a:p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D6B2AF-B50D-8B4D-7C9D-7148A041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Trend &amp; Technology Analysis (UC2)</a:t>
            </a:r>
            <a:endParaRPr lang="en-BE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44A200-CCDF-75A6-7390-E6EBE0AD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4575" y="2505075"/>
            <a:ext cx="58308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Technologieën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 err="1">
                <a:solidFill>
                  <a:schemeClr val="bg1"/>
                </a:solidFill>
              </a:rPr>
              <a:t>stijging</a:t>
            </a:r>
            <a:r>
              <a:rPr lang="en-US">
                <a:solidFill>
                  <a:schemeClr val="bg1"/>
                </a:solidFill>
              </a:rPr>
              <a:t> &amp; </a:t>
            </a:r>
            <a:r>
              <a:rPr lang="en-US" err="1">
                <a:solidFill>
                  <a:schemeClr val="bg1"/>
                </a:solidFill>
              </a:rPr>
              <a:t>afname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</a:rPr>
              <a:t>Skill trends over </a:t>
            </a:r>
            <a:r>
              <a:rPr lang="en-US" err="1">
                <a:solidFill>
                  <a:schemeClr val="bg1"/>
                </a:solidFill>
              </a:rPr>
              <a:t>tijd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heen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4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B3FE-345C-435C-7781-D9652D7D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Expected Outputs &amp; Benefits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1EAF-8EE5-429D-0622-87DA23DF1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Expected Outputs</a:t>
            </a:r>
            <a:endParaRPr lang="en-BE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0DA3B-1753-64A4-83B1-E76AB56D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64624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</a:t>
            </a:r>
            <a:r>
              <a:rPr lang="en-US" err="1">
                <a:solidFill>
                  <a:schemeClr val="bg1"/>
                </a:solidFill>
              </a:rPr>
              <a:t>exploratie</a:t>
            </a:r>
            <a:r>
              <a:rPr lang="en-US">
                <a:solidFill>
                  <a:schemeClr val="bg1"/>
                </a:solidFill>
              </a:rPr>
              <a:t> &amp; tagging</a:t>
            </a:r>
          </a:p>
          <a:p>
            <a:r>
              <a:rPr lang="en-US" err="1">
                <a:solidFill>
                  <a:schemeClr val="bg1"/>
                </a:solidFill>
              </a:rPr>
              <a:t>Rapportering</a:t>
            </a:r>
            <a:r>
              <a:rPr lang="en-US">
                <a:solidFill>
                  <a:schemeClr val="bg1"/>
                </a:solidFill>
              </a:rPr>
              <a:t> &amp; dashboards</a:t>
            </a:r>
          </a:p>
          <a:p>
            <a:r>
              <a:rPr lang="en-US">
                <a:solidFill>
                  <a:schemeClr val="bg1"/>
                </a:solidFill>
              </a:rPr>
              <a:t>NLP / chatbot prototype</a:t>
            </a:r>
          </a:p>
          <a:p>
            <a:r>
              <a:rPr lang="en-US">
                <a:solidFill>
                  <a:schemeClr val="bg1"/>
                </a:solidFill>
              </a:rPr>
              <a:t>Out-of-the-box </a:t>
            </a:r>
            <a:r>
              <a:rPr lang="en-US" err="1">
                <a:solidFill>
                  <a:schemeClr val="bg1"/>
                </a:solidFill>
              </a:rPr>
              <a:t>inzichten</a:t>
            </a:r>
            <a:endParaRPr lang="en-BE" err="1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4B707-EEEC-AB87-ACA4-2C93483C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Benefits</a:t>
            </a:r>
            <a:endParaRPr lang="en-BE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A51A0-28D1-74C6-1BEA-1663BCFCDC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Markt </a:t>
            </a:r>
            <a:r>
              <a:rPr lang="en-US" err="1">
                <a:solidFill>
                  <a:schemeClr val="bg1"/>
                </a:solidFill>
              </a:rPr>
              <a:t>visibiliteit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Input </a:t>
            </a:r>
            <a:r>
              <a:rPr lang="en-US" err="1">
                <a:solidFill>
                  <a:schemeClr val="bg1"/>
                </a:solidFill>
              </a:rPr>
              <a:t>voor</a:t>
            </a:r>
            <a:r>
              <a:rPr lang="en-US">
                <a:solidFill>
                  <a:schemeClr val="bg1"/>
                </a:solidFill>
              </a:rPr>
              <a:t> Reference Architecture &amp; Technology Board decisions</a:t>
            </a:r>
          </a:p>
          <a:p>
            <a:r>
              <a:rPr lang="en-US">
                <a:solidFill>
                  <a:schemeClr val="bg1"/>
                </a:solidFill>
              </a:rPr>
              <a:t>innovation playground</a:t>
            </a:r>
            <a:endParaRPr lang="en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3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EF5BC-5796-9319-4A4B-1A3C1B6B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EB88D7-8CFE-8BED-72EA-9516F725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Scope overview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ADBD70-0B3A-3409-073D-257C7669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Cold Calling (UC1)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Analyse van  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huidige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data (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kolommen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Datacleaning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&amp; tagging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Welke Postings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willen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jullie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zien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?</a:t>
            </a:r>
          </a:p>
          <a:p>
            <a:pPr lvl="3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Enkel Postings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uit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Brussel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Vlaanderen?</a:t>
            </a:r>
          </a:p>
          <a:p>
            <a:pPr lvl="3"/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Laatste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30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dagen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?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Corrigeren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 van 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foutieve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 data of 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negeren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locaties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 &amp; Posting Dates</a:t>
            </a:r>
          </a:p>
          <a:p>
            <a:pPr lvl="3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e.g. Poland</a:t>
            </a:r>
          </a:p>
          <a:p>
            <a:pPr lvl="3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e.g. 1/01/1970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Bepaalde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skills 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zijn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binnen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bepaalde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sectoren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bedrijven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wel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niet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interessant</a:t>
            </a:r>
            <a:endParaRPr lang="en-US" sz="2200">
              <a:solidFill>
                <a:schemeClr val="bg1"/>
              </a:solidFill>
              <a:ea typeface="+mn-lt"/>
              <a:cs typeface="+mn-lt"/>
            </a:endParaRPr>
          </a:p>
          <a:p>
            <a:pPr lvl="3"/>
            <a:r>
              <a:rPr lang="en-US" sz="2000">
                <a:solidFill>
                  <a:schemeClr val="bg1"/>
                </a:solidFill>
              </a:rPr>
              <a:t>e.g. "project management"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0716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3C50F1-7EDE-3418-7370-FB6D131F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Scope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16DFD-CEE5-D8E9-A348-0B44EA68F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 Calling (UC1)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Uitbreiding</a:t>
            </a:r>
            <a:r>
              <a:rPr lang="en-US" b="1" dirty="0">
                <a:solidFill>
                  <a:schemeClr val="bg1"/>
                </a:solidFill>
              </a:rPr>
              <a:t> van </a:t>
            </a:r>
            <a:r>
              <a:rPr lang="en-US" b="1" dirty="0" err="1">
                <a:solidFill>
                  <a:schemeClr val="bg1"/>
                </a:solidFill>
              </a:rPr>
              <a:t>historische</a:t>
            </a:r>
            <a:r>
              <a:rPr lang="en-US" b="1" dirty="0">
                <a:solidFill>
                  <a:schemeClr val="bg1"/>
                </a:solidFill>
              </a:rPr>
              <a:t> data?: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900" dirty="0">
                <a:solidFill>
                  <a:schemeClr val="bg1"/>
                </a:solidFill>
              </a:rPr>
              <a:t>Skills </a:t>
            </a:r>
            <a:r>
              <a:rPr lang="en-US" sz="1900" dirty="0" err="1">
                <a:solidFill>
                  <a:schemeClr val="bg1"/>
                </a:solidFill>
              </a:rPr>
              <a:t>extraheren</a:t>
            </a:r>
            <a:endParaRPr lang="en-US" sz="1900" dirty="0">
              <a:solidFill>
                <a:schemeClr val="bg1"/>
              </a:solidFill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900" dirty="0">
                <a:solidFill>
                  <a:schemeClr val="bg1"/>
                </a:solidFill>
              </a:rPr>
              <a:t>Skill levels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900" dirty="0">
                <a:solidFill>
                  <a:schemeClr val="bg1"/>
                </a:solidFill>
              </a:rPr>
              <a:t>Taal van posting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900" dirty="0">
                <a:solidFill>
                  <a:schemeClr val="bg1"/>
                </a:solidFill>
              </a:rPr>
              <a:t>E-mail </a:t>
            </a:r>
            <a:r>
              <a:rPr lang="en-US" sz="1900" dirty="0" err="1">
                <a:solidFill>
                  <a:schemeClr val="bg1"/>
                </a:solidFill>
              </a:rPr>
              <a:t>en</a:t>
            </a:r>
            <a:r>
              <a:rPr lang="en-US" sz="1900" dirty="0">
                <a:solidFill>
                  <a:schemeClr val="bg1"/>
                </a:solidFill>
              </a:rPr>
              <a:t>/of </a:t>
            </a:r>
            <a:r>
              <a:rPr lang="en-US" sz="1900" dirty="0" err="1">
                <a:solidFill>
                  <a:schemeClr val="bg1"/>
                </a:solidFill>
              </a:rPr>
              <a:t>telefoondata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Orchestreren</a:t>
            </a:r>
            <a:r>
              <a:rPr lang="en-US" b="1" dirty="0">
                <a:solidFill>
                  <a:schemeClr val="bg1"/>
                </a:solidFill>
              </a:rPr>
              <a:t> van data </a:t>
            </a:r>
            <a:r>
              <a:rPr lang="en-US" b="1" dirty="0" err="1">
                <a:solidFill>
                  <a:schemeClr val="bg1"/>
                </a:solidFill>
              </a:rPr>
              <a:t>uitbreiding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voor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nieuwe</a:t>
            </a:r>
            <a:r>
              <a:rPr lang="en-US" b="1" dirty="0">
                <a:solidFill>
                  <a:schemeClr val="bg1"/>
                </a:solidFill>
              </a:rPr>
              <a:t> postings?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 err="1">
                <a:solidFill>
                  <a:schemeClr val="bg1"/>
                </a:solidFill>
              </a:rPr>
              <a:t>Dagster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Gebruik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err="1">
                <a:solidFill>
                  <a:schemeClr val="bg1"/>
                </a:solidFill>
              </a:rPr>
              <a:t>enkel</a:t>
            </a:r>
            <a:r>
              <a:rPr lang="en-US" b="1" dirty="0">
                <a:solidFill>
                  <a:schemeClr val="bg1"/>
                </a:solidFill>
              </a:rPr>
              <a:t> Acumen-</a:t>
            </a:r>
            <a:r>
              <a:rPr lang="en-US" b="1" dirty="0" err="1">
                <a:solidFill>
                  <a:schemeClr val="bg1"/>
                </a:solidFill>
              </a:rPr>
              <a:t>gerelateerde</a:t>
            </a:r>
            <a:r>
              <a:rPr lang="en-US" b="1" dirty="0">
                <a:solidFill>
                  <a:schemeClr val="bg1"/>
                </a:solidFill>
              </a:rPr>
              <a:t> skills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900" dirty="0" err="1">
                <a:solidFill>
                  <a:schemeClr val="bg1"/>
                </a:solidFill>
              </a:rPr>
              <a:t>Volgens</a:t>
            </a:r>
            <a:r>
              <a:rPr lang="en-US" sz="1900" dirty="0">
                <a:solidFill>
                  <a:schemeClr val="bg1"/>
                </a:solidFill>
              </a:rPr>
              <a:t> interne Skills Matrix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CF4C4-E433-DA1E-36DC-0B8737803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3784F8-E100-EDBC-DE98-80A420D0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Out-of-scope overview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FCBAB0-B176-99A6-965D-248EFED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UC2: </a:t>
            </a:r>
            <a:r>
              <a:rPr lang="en-US" err="1">
                <a:solidFill>
                  <a:schemeClr val="bg1"/>
                </a:solidFill>
              </a:rPr>
              <a:t>Historische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trendanalyse</a:t>
            </a:r>
            <a:r>
              <a:rPr lang="en-US">
                <a:solidFill>
                  <a:schemeClr val="bg1"/>
                </a:solidFill>
              </a:rPr>
              <a:t> (</a:t>
            </a:r>
            <a:r>
              <a:rPr lang="en-US" err="1">
                <a:solidFill>
                  <a:schemeClr val="bg1"/>
                </a:solidFill>
              </a:rPr>
              <a:t>fase</a:t>
            </a:r>
            <a:r>
              <a:rPr lang="en-US">
                <a:solidFill>
                  <a:schemeClr val="bg1"/>
                </a:solidFill>
              </a:rPr>
              <a:t> 2: Deadline 31 </a:t>
            </a:r>
            <a:r>
              <a:rPr lang="en-US" err="1">
                <a:solidFill>
                  <a:schemeClr val="bg1"/>
                </a:solidFill>
              </a:rPr>
              <a:t>december</a:t>
            </a:r>
            <a:r>
              <a:rPr lang="en-US">
                <a:solidFill>
                  <a:schemeClr val="bg1"/>
                </a:solidFill>
              </a:rPr>
              <a:t>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Verzamelen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van "new skills" (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buiten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interne skill matrix)?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Ondertussen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vaak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voorkomende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skills al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documenteren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Design new skill extraction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systeem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met AI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Detecteer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met absolute counts?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Synoniemen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uitbreiden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Orchestreren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van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dit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systeem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NLP / chatbot use cases (“Welke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bedrijven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zoeken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Data Engineers met Python?”)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3FE0-6C5A-7B2E-CC57-A9F47BE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Where We Stand Today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BC87-84EA-F5A5-B410-F4E53920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>
                <a:solidFill>
                  <a:schemeClr val="bg1"/>
                </a:solidFill>
              </a:rPr>
              <a:t>Eerste</a:t>
            </a:r>
            <a:r>
              <a:rPr lang="en-US">
                <a:solidFill>
                  <a:schemeClr val="bg1"/>
                </a:solidFill>
              </a:rPr>
              <a:t> scan van data 🟢</a:t>
            </a:r>
          </a:p>
          <a:p>
            <a:r>
              <a:rPr lang="en-US">
                <a:solidFill>
                  <a:schemeClr val="bg1"/>
                </a:solidFill>
              </a:rPr>
              <a:t>Requirements draft 🟢</a:t>
            </a:r>
          </a:p>
          <a:p>
            <a:r>
              <a:rPr lang="en-US" err="1">
                <a:solidFill>
                  <a:schemeClr val="bg1"/>
                </a:solidFill>
              </a:rPr>
              <a:t>Eerste</a:t>
            </a:r>
            <a:r>
              <a:rPr lang="en-US">
                <a:solidFill>
                  <a:schemeClr val="bg1"/>
                </a:solidFill>
              </a:rPr>
              <a:t> Test Skills </a:t>
            </a:r>
            <a:r>
              <a:rPr lang="en-US" err="1">
                <a:solidFill>
                  <a:schemeClr val="bg1"/>
                </a:solidFill>
              </a:rPr>
              <a:t>extraheren</a:t>
            </a:r>
            <a:r>
              <a:rPr lang="en-US">
                <a:solidFill>
                  <a:schemeClr val="bg1"/>
                </a:solidFill>
              </a:rPr>
              <a:t> (LLM) 🟢</a:t>
            </a:r>
          </a:p>
          <a:p>
            <a:r>
              <a:rPr lang="en-US" err="1">
                <a:solidFill>
                  <a:schemeClr val="bg1"/>
                </a:solidFill>
              </a:rPr>
              <a:t>Akkoord</a:t>
            </a:r>
            <a:r>
              <a:rPr lang="en-US">
                <a:solidFill>
                  <a:schemeClr val="bg1"/>
                </a:solidFill>
              </a:rPr>
              <a:t> over scope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requirements  🟠</a:t>
            </a:r>
          </a:p>
          <a:p>
            <a:r>
              <a:rPr lang="en-US" err="1">
                <a:solidFill>
                  <a:schemeClr val="bg1"/>
                </a:solidFill>
              </a:rPr>
              <a:t>Uitschrijven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welke</a:t>
            </a:r>
            <a:r>
              <a:rPr lang="en-US">
                <a:solidFill>
                  <a:schemeClr val="bg1"/>
                </a:solidFill>
              </a:rPr>
              <a:t> Visuals we </a:t>
            </a:r>
            <a:r>
              <a:rPr lang="en-US" err="1">
                <a:solidFill>
                  <a:schemeClr val="bg1"/>
                </a:solidFill>
              </a:rPr>
              <a:t>willen</a:t>
            </a:r>
            <a:r>
              <a:rPr lang="en-US">
                <a:solidFill>
                  <a:schemeClr val="bg1"/>
                </a:solidFill>
              </a:rPr>
              <a:t> 🟠</a:t>
            </a:r>
          </a:p>
          <a:p>
            <a:r>
              <a:rPr lang="en-US">
                <a:solidFill>
                  <a:schemeClr val="bg1"/>
                </a:solidFill>
              </a:rPr>
              <a:t>LLM fine-tuning  🔴</a:t>
            </a:r>
          </a:p>
          <a:p>
            <a:r>
              <a:rPr lang="en-US" err="1">
                <a:solidFill>
                  <a:schemeClr val="bg1"/>
                </a:solidFill>
              </a:rPr>
              <a:t>Toevoegen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kolommen</a:t>
            </a:r>
            <a:r>
              <a:rPr lang="en-US">
                <a:solidFill>
                  <a:schemeClr val="bg1"/>
                </a:solidFill>
              </a:rPr>
              <a:t> in </a:t>
            </a:r>
            <a:r>
              <a:rPr lang="en-US" err="1">
                <a:solidFill>
                  <a:schemeClr val="bg1"/>
                </a:solidFill>
              </a:rPr>
              <a:t>PosgreSQL</a:t>
            </a:r>
            <a:r>
              <a:rPr lang="en-US">
                <a:solidFill>
                  <a:schemeClr val="bg1"/>
                </a:solidFill>
              </a:rPr>
              <a:t> 🔴</a:t>
            </a:r>
          </a:p>
          <a:p>
            <a:r>
              <a:rPr lang="en-US" err="1">
                <a:solidFill>
                  <a:schemeClr val="bg1"/>
                </a:solidFill>
              </a:rPr>
              <a:t>Orchestreren</a:t>
            </a:r>
            <a:r>
              <a:rPr lang="en-US">
                <a:solidFill>
                  <a:schemeClr val="bg1"/>
                </a:solidFill>
              </a:rPr>
              <a:t> van data </a:t>
            </a:r>
            <a:r>
              <a:rPr lang="en-US" err="1">
                <a:solidFill>
                  <a:schemeClr val="bg1"/>
                </a:solidFill>
              </a:rPr>
              <a:t>uitbreiding</a:t>
            </a:r>
            <a:r>
              <a:rPr lang="en-US">
                <a:solidFill>
                  <a:schemeClr val="bg1"/>
                </a:solidFill>
              </a:rPr>
              <a:t>  🔴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Done</a:t>
            </a:r>
            <a:r>
              <a:rPr lang="en-BE">
                <a:solidFill>
                  <a:schemeClr val="bg1"/>
                </a:solidFill>
              </a:rPr>
              <a:t>🟢</a:t>
            </a:r>
            <a:r>
              <a:rPr lang="en-US">
                <a:solidFill>
                  <a:schemeClr val="bg1"/>
                </a:solidFill>
              </a:rPr>
              <a:t>, in progress</a:t>
            </a:r>
            <a:r>
              <a:rPr lang="en-BE">
                <a:solidFill>
                  <a:schemeClr val="bg1"/>
                </a:solidFill>
              </a:rPr>
              <a:t>🟠</a:t>
            </a:r>
            <a:r>
              <a:rPr lang="en-US">
                <a:solidFill>
                  <a:schemeClr val="bg1"/>
                </a:solidFill>
              </a:rPr>
              <a:t>, to be done/blocked</a:t>
            </a:r>
            <a:r>
              <a:rPr lang="en-BE">
                <a:solidFill>
                  <a:schemeClr val="bg1"/>
                </a:solidFill>
              </a:rPr>
              <a:t>🔴</a:t>
            </a:r>
            <a:endParaRPr lang="en-US">
              <a:solidFill>
                <a:schemeClr val="bg1"/>
              </a:solidFill>
            </a:endParaRP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284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Courier New,monospace</vt:lpstr>
      <vt:lpstr>Wingdings</vt:lpstr>
      <vt:lpstr>Wingdings,Sans-Serif</vt:lpstr>
      <vt:lpstr>Office Theme</vt:lpstr>
      <vt:lpstr>LinkedIn scraper</vt:lpstr>
      <vt:lpstr>Today’s goals</vt:lpstr>
      <vt:lpstr>Project Context &amp; Vision</vt:lpstr>
      <vt:lpstr>Core use cases</vt:lpstr>
      <vt:lpstr>Expected Outputs &amp; Benefits</vt:lpstr>
      <vt:lpstr>Scope overview</vt:lpstr>
      <vt:lpstr>Scope overview</vt:lpstr>
      <vt:lpstr>Out-of-scope overview</vt:lpstr>
      <vt:lpstr>Where We Stand Today</vt:lpstr>
      <vt:lpstr>Key Observations &amp; Pain Points</vt:lpstr>
      <vt:lpstr>Assumptions</vt:lpstr>
      <vt:lpstr>Requirements &amp; Dependencies</vt:lpstr>
      <vt:lpstr>Timeline &amp; Milestones</vt:lpstr>
      <vt:lpstr>Roles &amp; Responsibilities</vt:lpstr>
      <vt:lpstr>Next Steps &amp; Decisions Needed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Thibaud Vandendooren</dc:creator>
  <cp:lastModifiedBy>Thibaud Vandendooren</cp:lastModifiedBy>
  <cp:revision>9</cp:revision>
  <dcterms:created xsi:type="dcterms:W3CDTF">2025-10-10T08:14:12Z</dcterms:created>
  <dcterms:modified xsi:type="dcterms:W3CDTF">2025-10-16T11:47:07Z</dcterms:modified>
</cp:coreProperties>
</file>