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298" r:id="rId5"/>
    <p:sldId id="283" r:id="rId6"/>
    <p:sldId id="284" r:id="rId7"/>
    <p:sldId id="292" r:id="rId8"/>
    <p:sldId id="300" r:id="rId9"/>
    <p:sldId id="293" r:id="rId10"/>
    <p:sldId id="299" r:id="rId11"/>
    <p:sldId id="301" r:id="rId12"/>
    <p:sldId id="285"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FCE421-C5BA-B32E-2259-683472821758}" v="674" dt="2025-06-01T15:56:27.430"/>
    <p1510:client id="{DFECF4AB-EA47-6E93-9B4F-31666587DA1F}" v="529" dt="2025-06-01T07:16:01.312"/>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4712" autoAdjust="0"/>
  </p:normalViewPr>
  <p:slideViewPr>
    <p:cSldViewPr snapToGrid="0">
      <p:cViewPr>
        <p:scale>
          <a:sx n="100" d="100"/>
          <a:sy n="100" d="100"/>
        </p:scale>
        <p:origin x="-533" y="-490"/>
      </p:cViewPr>
      <p:guideLst/>
    </p:cSldViewPr>
  </p:slideViewPr>
  <p:outlineViewPr>
    <p:cViewPr>
      <p:scale>
        <a:sx n="33" d="100"/>
        <a:sy n="33" d="100"/>
      </p:scale>
      <p:origin x="0" y="-942"/>
    </p:cViewPr>
  </p:outlineViewPr>
  <p:notesTextViewPr>
    <p:cViewPr>
      <p:scale>
        <a:sx n="3" d="2"/>
        <a:sy n="3" d="2"/>
      </p:scale>
      <p:origin x="0" y="0"/>
    </p:cViewPr>
  </p:notesTextViewPr>
  <p:sorterViewPr>
    <p:cViewPr>
      <p:scale>
        <a:sx n="75" d="100"/>
        <a:sy n="75"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Gross Revenue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1-3D1E-436F-B155-11D12081ECA9}"/>
              </c:ext>
            </c:extLst>
          </c:dPt>
          <c:dPt>
            <c:idx val="3"/>
            <c:invertIfNegative val="0"/>
            <c:bubble3D val="0"/>
            <c:spPr>
              <a:solidFill>
                <a:schemeClr val="accent1"/>
              </a:solidFill>
              <a:ln>
                <a:noFill/>
              </a:ln>
              <a:effectLst/>
            </c:spPr>
            <c:extLst>
              <c:ext xmlns:c16="http://schemas.microsoft.com/office/drawing/2014/chart" uri="{C3380CC4-5D6E-409C-BE32-E72D297353CC}">
                <c16:uniqueId val="{00000003-3D1E-436F-B155-11D12081ECA9}"/>
              </c:ext>
            </c:extLst>
          </c:dPt>
          <c:dPt>
            <c:idx val="4"/>
            <c:invertIfNegative val="0"/>
            <c:bubble3D val="0"/>
            <c:spPr>
              <a:solidFill>
                <a:schemeClr val="accent4"/>
              </a:solidFill>
              <a:ln>
                <a:noFill/>
              </a:ln>
              <a:effectLst/>
            </c:spPr>
            <c:extLst>
              <c:ext xmlns:c16="http://schemas.microsoft.com/office/drawing/2014/chart" uri="{C3380CC4-5D6E-409C-BE32-E72D297353CC}">
                <c16:uniqueId val="{00000005-3D1E-436F-B155-11D12081ECA9}"/>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3D1E-436F-B155-11D12081ECA9}"/>
            </c:ext>
          </c:extLst>
        </c:ser>
        <c:dLbls>
          <c:showLegendKey val="0"/>
          <c:showVal val="0"/>
          <c:showCatName val="0"/>
          <c:showSerName val="0"/>
          <c:showPercent val="0"/>
          <c:showBubbleSize val="0"/>
        </c:dLbls>
        <c:gapWidth val="25"/>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Company Sales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Series 1</c:v>
                </c:pt>
              </c:strCache>
            </c:strRef>
          </c:tx>
          <c:spPr>
            <a:solidFill>
              <a:schemeClr val="accent3"/>
            </a:solidFill>
          </c:spPr>
          <c:dPt>
            <c:idx val="0"/>
            <c:bubble3D val="0"/>
            <c:spPr>
              <a:solidFill>
                <a:schemeClr val="accent3"/>
              </a:solidFill>
              <a:ln>
                <a:noFill/>
              </a:ln>
              <a:effectLst/>
            </c:spPr>
            <c:extLst>
              <c:ext xmlns:c16="http://schemas.microsoft.com/office/drawing/2014/chart" uri="{C3380CC4-5D6E-409C-BE32-E72D297353CC}">
                <c16:uniqueId val="{00000001-DA66-4D13-90A4-391C509065DF}"/>
              </c:ext>
            </c:extLst>
          </c:dPt>
          <c:dPt>
            <c:idx val="1"/>
            <c:bubble3D val="0"/>
            <c:spPr>
              <a:solidFill>
                <a:schemeClr val="accent2"/>
              </a:solidFill>
              <a:ln>
                <a:noFill/>
              </a:ln>
              <a:effectLst/>
            </c:spPr>
            <c:extLst>
              <c:ext xmlns:c16="http://schemas.microsoft.com/office/drawing/2014/chart" uri="{C3380CC4-5D6E-409C-BE32-E72D297353CC}">
                <c16:uniqueId val="{00000003-DA66-4D13-90A4-391C509065DF}"/>
              </c:ext>
            </c:extLst>
          </c:dPt>
          <c:dPt>
            <c:idx val="2"/>
            <c:bubble3D val="0"/>
            <c:spPr>
              <a:solidFill>
                <a:schemeClr val="accent3"/>
              </a:solidFill>
              <a:ln>
                <a:noFill/>
              </a:ln>
              <a:effectLst/>
            </c:spPr>
            <c:extLst>
              <c:ext xmlns:c16="http://schemas.microsoft.com/office/drawing/2014/chart" uri="{C3380CC4-5D6E-409C-BE32-E72D297353CC}">
                <c16:uniqueId val="{00000005-DA66-4D13-90A4-391C509065DF}"/>
              </c:ext>
            </c:extLst>
          </c:dPt>
          <c:dPt>
            <c:idx val="3"/>
            <c:bubble3D val="0"/>
            <c:spPr>
              <a:solidFill>
                <a:schemeClr val="accent1"/>
              </a:solidFill>
              <a:ln>
                <a:noFill/>
              </a:ln>
              <a:effectLst/>
            </c:spPr>
            <c:extLst>
              <c:ext xmlns:c16="http://schemas.microsoft.com/office/drawing/2014/chart" uri="{C3380CC4-5D6E-409C-BE32-E72D297353CC}">
                <c16:uniqueId val="{00000007-DA66-4D13-90A4-391C509065DF}"/>
              </c:ext>
            </c:extLst>
          </c:dPt>
          <c:dPt>
            <c:idx val="4"/>
            <c:bubble3D val="0"/>
            <c:spPr>
              <a:solidFill>
                <a:schemeClr val="accent4"/>
              </a:solidFill>
              <a:ln>
                <a:noFill/>
              </a:ln>
              <a:effectLst/>
            </c:spPr>
            <c:extLst>
              <c:ext xmlns:c16="http://schemas.microsoft.com/office/drawing/2014/chart" uri="{C3380CC4-5D6E-409C-BE32-E72D297353CC}">
                <c16:uniqueId val="{00000009-DA66-4D13-90A4-391C509065DF}"/>
              </c:ext>
            </c:extLst>
          </c:dPt>
          <c:dLbls>
            <c:dLbl>
              <c:idx val="0"/>
              <c:delete val="1"/>
              <c:extLst>
                <c:ext xmlns:c15="http://schemas.microsoft.com/office/drawing/2012/chart" uri="{CE6537A1-D6FC-4f65-9D91-7224C49458BB}"/>
                <c:ext xmlns:c16="http://schemas.microsoft.com/office/drawing/2014/chart" uri="{C3380CC4-5D6E-409C-BE32-E72D297353CC}">
                  <c16:uniqueId val="{00000001-DA66-4D13-90A4-391C509065DF}"/>
                </c:ext>
              </c:extLst>
            </c:dLbl>
            <c:dLbl>
              <c:idx val="1"/>
              <c:layout>
                <c:manualLayout>
                  <c:x val="-0.11615923344937455"/>
                  <c:y val="-0.1400252328934865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A66-4D13-90A4-391C509065DF}"/>
                </c:ext>
              </c:extLst>
            </c:dLbl>
            <c:dLbl>
              <c:idx val="2"/>
              <c:layout>
                <c:manualLayout>
                  <c:x val="0.13864166572989867"/>
                  <c:y val="-0.15145586415009771"/>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A66-4D13-90A4-391C509065DF}"/>
                </c:ext>
              </c:extLst>
            </c:dLbl>
            <c:dLbl>
              <c:idx val="3"/>
              <c:layout>
                <c:manualLayout>
                  <c:x val="6.9525299079784011E-2"/>
                  <c:y val="0.28576578141527864"/>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A66-4D13-90A4-391C509065DF}"/>
                </c:ext>
              </c:extLst>
            </c:dLbl>
            <c:dLbl>
              <c:idx val="4"/>
              <c:layout>
                <c:manualLayout>
                  <c:x val="-8.1787666114047294E-2"/>
                  <c:y val="0.22861262513222283"/>
                </c:manualLayout>
              </c:layout>
              <c:showLegendKey val="1"/>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DA66-4D13-90A4-391C509065DF}"/>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1"/>
            <c:showVal val="1"/>
            <c:showCatName val="0"/>
            <c:showSerName val="0"/>
            <c:showPercent val="0"/>
            <c:showBubbleSize val="0"/>
            <c:showLeaderLines val="0"/>
            <c:extLst>
              <c:ext xmlns:c15="http://schemas.microsoft.com/office/drawing/2012/chart" uri="{CE6537A1-D6FC-4f65-9D91-7224C49458BB}"/>
            </c:extLst>
          </c:dLbls>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A-DA66-4D13-90A4-391C509065DF}"/>
            </c:ext>
          </c:extLst>
        </c:ser>
        <c:dLbls>
          <c:showLegendKey val="0"/>
          <c:showVal val="0"/>
          <c:showCatName val="0"/>
          <c:showSerName val="0"/>
          <c:showPercent val="0"/>
          <c:showBubbleSize val="0"/>
          <c:showLeaderLines val="0"/>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r>
              <a:rPr lang="en-US" dirty="0">
                <a:solidFill>
                  <a:schemeClr val="tx1">
                    <a:lumMod val="75000"/>
                    <a:lumOff val="25000"/>
                  </a:schemeClr>
                </a:solidFill>
              </a:rPr>
              <a:t>Revenue</a:t>
            </a:r>
            <a:r>
              <a:rPr lang="en-US" baseline="0" dirty="0">
                <a:solidFill>
                  <a:schemeClr val="tx1">
                    <a:lumMod val="75000"/>
                    <a:lumOff val="25000"/>
                  </a:schemeClr>
                </a:solidFill>
              </a:rPr>
              <a:t> Over Time</a:t>
            </a:r>
            <a:endParaRPr lang="en-US" dirty="0">
              <a:solidFill>
                <a:schemeClr val="tx1">
                  <a:lumMod val="75000"/>
                  <a:lumOff val="25000"/>
                </a:schemeClr>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lineChart>
        <c:grouping val="stacke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Pt>
            <c:idx val="1"/>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1-B30D-47FC-97C2-FA87298C22F3}"/>
              </c:ext>
            </c:extLst>
          </c:dPt>
          <c:dPt>
            <c:idx val="3"/>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3-B30D-47FC-97C2-FA87298C22F3}"/>
              </c:ext>
            </c:extLst>
          </c:dPt>
          <c:dPt>
            <c:idx val="4"/>
            <c:marker>
              <c:symbol val="circle"/>
              <c:size val="5"/>
              <c:spPr>
                <a:solidFill>
                  <a:schemeClr val="accent1"/>
                </a:solidFill>
                <a:ln w="9525">
                  <a:solidFill>
                    <a:schemeClr val="accent1"/>
                  </a:solidFill>
                </a:ln>
                <a:effectLst/>
              </c:spPr>
            </c:marker>
            <c:bubble3D val="0"/>
            <c:spPr>
              <a:ln w="28575" cap="rnd">
                <a:solidFill>
                  <a:schemeClr val="accent1"/>
                </a:solidFill>
                <a:round/>
              </a:ln>
              <a:effectLst/>
            </c:spPr>
            <c:extLst>
              <c:ext xmlns:c16="http://schemas.microsoft.com/office/drawing/2014/chart" uri="{C3380CC4-5D6E-409C-BE32-E72D297353CC}">
                <c16:uniqueId val="{00000005-B30D-47FC-97C2-FA87298C22F3}"/>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smooth val="0"/>
          <c:extLst>
            <c:ext xmlns:c16="http://schemas.microsoft.com/office/drawing/2014/chart" uri="{C3380CC4-5D6E-409C-BE32-E72D297353CC}">
              <c16:uniqueId val="{00000006-B30D-47FC-97C2-FA87298C22F3}"/>
            </c:ext>
          </c:extLst>
        </c:ser>
        <c:dLbls>
          <c:showLegendKey val="0"/>
          <c:showVal val="0"/>
          <c:showCatName val="0"/>
          <c:showSerName val="0"/>
          <c:showPercent val="0"/>
          <c:showBubbleSize val="0"/>
        </c:dLbls>
        <c:marker val="1"/>
        <c:smooth val="0"/>
        <c:axId val="1000041416"/>
        <c:axId val="1000041744"/>
      </c:line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majorGridlines>
          <c:spPr>
            <a:ln w="9525" cap="flat" cmpd="sng" algn="ctr">
              <a:solidFill>
                <a:schemeClr val="tx1">
                  <a:lumMod val="15000"/>
                  <a:lumOff val="8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a:extLst xmlns:a="http://schemas.openxmlformats.org/drawingml/2006/main">
            <a:ext uri="{FF2B5EF4-FFF2-40B4-BE49-F238E27FC236}">
              <a16:creationId xmlns:a16="http://schemas.microsoft.com/office/drawing/2014/main" id="{924ED877-E016-4736-BA15-B7E08914B5B3}"/>
            </a:ext>
          </a:extLst>
        </cdr:cNvPr>
        <cdr:cNvSpPr/>
      </cdr:nvSpPr>
      <cdr:spPr>
        <a:xfrm xmlns:a="http://schemas.openxmlformats.org/drawingml/2006/main">
          <a:off x="0" y="0"/>
          <a:ext cx="3389313" cy="4444199"/>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p>
      </cdr:txBody>
    </cdr:sp>
  </cdr:relSizeAnchor>
  <cdr:relSizeAnchor xmlns:cdr="http://schemas.openxmlformats.org/drawingml/2006/chartDrawing">
    <cdr:from>
      <cdr:x>0</cdr:x>
      <cdr:y>0.01573</cdr:y>
    </cdr:from>
    <cdr:to>
      <cdr:x>1</cdr:x>
      <cdr:y>0.99541</cdr:y>
    </cdr:to>
    <cdr:sp macro="" textlink="">
      <cdr:nvSpPr>
        <cdr:cNvPr id="3" name="Rectangle 2">
          <a:extLst xmlns:a="http://schemas.openxmlformats.org/drawingml/2006/main">
            <a:ext uri="{FF2B5EF4-FFF2-40B4-BE49-F238E27FC236}">
              <a16:creationId xmlns:a16="http://schemas.microsoft.com/office/drawing/2014/main" id="{6A7CD3C2-FB35-40AE-A325-CA3A3223D0AF}"/>
            </a:ext>
          </a:extLst>
        </cdr:cNvPr>
        <cdr:cNvSpPr/>
      </cdr:nvSpPr>
      <cdr:spPr>
        <a:xfrm xmlns:a="http://schemas.openxmlformats.org/drawingml/2006/main">
          <a:off x="0" y="69912"/>
          <a:ext cx="3389313" cy="4353908"/>
        </a:xfrm>
        <a:prstGeom xmlns:a="http://schemas.openxmlformats.org/drawingml/2006/main" prst="rect">
          <a:avLst/>
        </a:prstGeom>
        <a:noFill xmlns:a="http://schemas.openxmlformats.org/drawingml/2006/main"/>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rtlCol="0" anchor="ctr"/>
        <a:lstStyle xmlns:a="http://schemas.openxmlformats.org/drawingml/2006/main"/>
        <a:p xmlns:a="http://schemas.openxmlformats.org/drawingml/2006/main">
          <a:endParaRPr lang="en-US" dirty="0">
            <a:solidFill>
              <a:sysClr val="windowText" lastClr="000000"/>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4" Type="http://schemas.openxmlformats.org/officeDocument/2006/relationships/chart" Target="../charts/chart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Thank You</a:t>
            </a:r>
          </a:p>
        </p:txBody>
      </p:sp>
      <p:sp>
        <p:nvSpPr>
          <p:cNvPr id="9" name="Text Placeholder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10" name="Text Placeholder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11" name="Text Placeholder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2" name="Text Placeholder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049663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7" name="Subtitl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89155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6D4BCA97-F31B-451D-82F8-6E000DF2118A}"/>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654388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a:r>
              <a:rPr lang="en-US" noProof="0"/>
              <a:t>Click to edit Master subtitle style</a:t>
            </a:r>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57760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Text Placeholder 2">
            <a:extLst>
              <a:ext uri="{FF2B5EF4-FFF2-40B4-BE49-F238E27FC236}">
                <a16:creationId xmlns:a16="http://schemas.microsoft.com/office/drawing/2014/main" id="{14B95064-E6BF-43CD-ACBD-6363E8D9BF6A}"/>
              </a:ext>
            </a:extLst>
          </p:cNvPr>
          <p:cNvSpPr>
            <a:spLocks noGrp="1"/>
          </p:cNvSpPr>
          <p:nvPr>
            <p:ph type="body" idx="1"/>
          </p:nvPr>
        </p:nvSpPr>
        <p:spPr>
          <a:xfrm>
            <a:off x="0" y="4114627"/>
            <a:ext cx="5956300" cy="1095056"/>
          </a:xfrm>
          <a:solidFill>
            <a:schemeClr val="tx1">
              <a:alpha val="80000"/>
            </a:schemeClr>
          </a:solidFill>
        </p:spPr>
        <p:txBody>
          <a:bodyPr vert="horz" lIns="252000" tIns="180000" rIns="180000" bIns="180000" rtlCol="0">
            <a:noAutofit/>
          </a:bodyPr>
          <a:lstStyle>
            <a:lvl1pPr marL="0" indent="0" algn="l">
              <a:buNone/>
              <a:defRPr lang="en-US">
                <a:solidFill>
                  <a:schemeClr val="bg1"/>
                </a:solidFill>
              </a:defRPr>
            </a:lvl1pPr>
          </a:lstStyle>
          <a:p>
            <a:pPr marL="266700" lvl="0" indent="-266700"/>
            <a:r>
              <a:rPr lang="en-US" noProof="0"/>
              <a:t>Click to edit Master text styles</a:t>
            </a:r>
          </a:p>
        </p:txBody>
      </p:sp>
    </p:spTree>
    <p:extLst>
      <p:ext uri="{BB962C8B-B14F-4D97-AF65-F5344CB8AC3E}">
        <p14:creationId xmlns:p14="http://schemas.microsoft.com/office/powerpoint/2010/main" val="398256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008000"/>
            <a:ext cx="11328000" cy="5183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620753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EE1E0B79-3CC8-4DCF-8AEC-AC43BC9A3048}"/>
              </a:ext>
            </a:extLst>
          </p:cNvPr>
          <p:cNvSpPr>
            <a:spLocks noGrp="1"/>
          </p:cNvSpPr>
          <p:nvPr>
            <p:ph sz="half" idx="2"/>
          </p:nvPr>
        </p:nvSpPr>
        <p:spPr>
          <a:xfrm>
            <a:off x="6311886" y="1007250"/>
            <a:ext cx="5460114"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Content Placeholder 2">
            <a:extLst>
              <a:ext uri="{FF2B5EF4-FFF2-40B4-BE49-F238E27FC236}">
                <a16:creationId xmlns:a16="http://schemas.microsoft.com/office/drawing/2014/main" id="{15546508-E26C-46CD-8939-D20E71BF4ED7}"/>
              </a:ext>
            </a:extLst>
          </p:cNvPr>
          <p:cNvSpPr>
            <a:spLocks noGrp="1"/>
          </p:cNvSpPr>
          <p:nvPr>
            <p:ph sz="half" idx="1"/>
          </p:nvPr>
        </p:nvSpPr>
        <p:spPr>
          <a:xfrm>
            <a:off x="431999" y="1007250"/>
            <a:ext cx="5448115" cy="516971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15553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016231"/>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2" name="Rectangle 11" descr="Accent bar right&#10;">
            <a:extLst>
              <a:ext uri="{FF2B5EF4-FFF2-40B4-BE49-F238E27FC236}">
                <a16:creationId xmlns:a16="http://schemas.microsoft.com/office/drawing/2014/main" id="{3E8A46E0-47C2-4441-B7DD-F621A80F1FC8}"/>
              </a:ext>
              <a:ext uri="{C183D7F6-B498-43B3-948B-1728B52AA6E4}">
                <adec:decorative xmlns:adec="http://schemas.microsoft.com/office/drawing/2017/decorative" val="1"/>
              </a:ext>
            </a:extLst>
          </p:cNvPr>
          <p:cNvSpPr/>
          <p:nvPr userDrawn="1"/>
        </p:nvSpPr>
        <p:spPr>
          <a:xfrm>
            <a:off x="6299887" y="1016231"/>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Text Placeholder 2">
            <a:extLst>
              <a:ext uri="{FF2B5EF4-FFF2-40B4-BE49-F238E27FC236}">
                <a16:creationId xmlns:a16="http://schemas.microsoft.com/office/drawing/2014/main" id="{D902C307-6561-4E11-9899-1F34830AE8AB}"/>
              </a:ext>
            </a:extLst>
          </p:cNvPr>
          <p:cNvSpPr>
            <a:spLocks noGrp="1"/>
          </p:cNvSpPr>
          <p:nvPr>
            <p:ph type="body" idx="1"/>
          </p:nvPr>
        </p:nvSpPr>
        <p:spPr>
          <a:xfrm>
            <a:off x="431800" y="1224128"/>
            <a:ext cx="5448115"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6" name="Text Placeholder 4">
            <a:extLst>
              <a:ext uri="{FF2B5EF4-FFF2-40B4-BE49-F238E27FC236}">
                <a16:creationId xmlns:a16="http://schemas.microsoft.com/office/drawing/2014/main" id="{CD73439B-6B1B-47C5-B2B0-409015FB3398}"/>
              </a:ext>
            </a:extLst>
          </p:cNvPr>
          <p:cNvSpPr>
            <a:spLocks noGrp="1"/>
          </p:cNvSpPr>
          <p:nvPr>
            <p:ph type="body" sz="quarter" idx="3"/>
          </p:nvPr>
        </p:nvSpPr>
        <p:spPr>
          <a:xfrm>
            <a:off x="6312086" y="1224128"/>
            <a:ext cx="5447914" cy="3587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7" name="Content Placeholder 5">
            <a:extLst>
              <a:ext uri="{FF2B5EF4-FFF2-40B4-BE49-F238E27FC236}">
                <a16:creationId xmlns:a16="http://schemas.microsoft.com/office/drawing/2014/main" id="{12AC6878-44C6-4445-A225-70C0DC482EDF}"/>
              </a:ext>
            </a:extLst>
          </p:cNvPr>
          <p:cNvSpPr>
            <a:spLocks noGrp="1"/>
          </p:cNvSpPr>
          <p:nvPr>
            <p:ph sz="quarter" idx="4"/>
          </p:nvPr>
        </p:nvSpPr>
        <p:spPr>
          <a:xfrm>
            <a:off x="6299886" y="1955731"/>
            <a:ext cx="5447914" cy="42339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8" name="Content Placeholder 3">
            <a:extLst>
              <a:ext uri="{FF2B5EF4-FFF2-40B4-BE49-F238E27FC236}">
                <a16:creationId xmlns:a16="http://schemas.microsoft.com/office/drawing/2014/main" id="{6D675DA8-374F-4915-973A-53612A41FFC1}"/>
              </a:ext>
            </a:extLst>
          </p:cNvPr>
          <p:cNvSpPr>
            <a:spLocks noGrp="1"/>
          </p:cNvSpPr>
          <p:nvPr>
            <p:ph sz="half" idx="2"/>
          </p:nvPr>
        </p:nvSpPr>
        <p:spPr>
          <a:xfrm>
            <a:off x="431800" y="1943031"/>
            <a:ext cx="5447914" cy="4246632"/>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625315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Image Layout 1">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a:lstStyle>
            <a:lvl1pPr algn="r">
              <a:defRPr sz="6000" b="1" spc="-300">
                <a:solidFill>
                  <a:schemeClr val="tx1">
                    <a:lumMod val="75000"/>
                    <a:lumOff val="25000"/>
                  </a:schemeClr>
                </a:solidFill>
              </a:defRPr>
            </a:lvl1pPr>
          </a:lstStyle>
          <a:p>
            <a:r>
              <a:rPr lang="en-US" noProof="0"/>
              <a:t>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2668686"/>
            <a:ext cx="5472000" cy="2999426"/>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1350103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4" name="Content Placeholder 2">
            <a:extLst>
              <a:ext uri="{FF2B5EF4-FFF2-40B4-BE49-F238E27FC236}">
                <a16:creationId xmlns:a16="http://schemas.microsoft.com/office/drawing/2014/main" id="{85B68CA9-AC4C-4D15-9BA1-A9F1AC5606DA}"/>
              </a:ext>
            </a:extLst>
          </p:cNvPr>
          <p:cNvSpPr>
            <a:spLocks noGrp="1"/>
          </p:cNvSpPr>
          <p:nvPr>
            <p:ph idx="1"/>
          </p:nvPr>
        </p:nvSpPr>
        <p:spPr>
          <a:xfrm>
            <a:off x="4788816" y="432001"/>
            <a:ext cx="6971184" cy="5429050"/>
          </a:xfrm>
        </p:spPr>
        <p:txBody>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3">
            <a:extLst>
              <a:ext uri="{FF2B5EF4-FFF2-40B4-BE49-F238E27FC236}">
                <a16:creationId xmlns:a16="http://schemas.microsoft.com/office/drawing/2014/main" id="{29B24D8A-D8A5-4F57-A260-A4CF75FCB3BD}"/>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8014327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3932037" cy="1411276"/>
          </a:xfrm>
        </p:spPr>
        <p:txBody>
          <a:bodyPr anchor="b"/>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1" name="Rectangle 10" descr="Accent block left">
            <a:extLst>
              <a:ext uri="{FF2B5EF4-FFF2-40B4-BE49-F238E27FC236}">
                <a16:creationId xmlns:a16="http://schemas.microsoft.com/office/drawing/2014/main" id="{48A1A904-FE62-4BE3-BAE9-0EEAE7B1E38C}"/>
              </a:ext>
              <a:ext uri="{C183D7F6-B498-43B3-948B-1728B52AA6E4}">
                <adec:decorative xmlns:adec="http://schemas.microsoft.com/office/drawing/2017/decorative" val="1"/>
              </a:ext>
            </a:extLst>
          </p:cNvPr>
          <p:cNvSpPr/>
          <p:nvPr userDrawn="1"/>
        </p:nvSpPr>
        <p:spPr>
          <a:xfrm>
            <a:off x="431800" y="1892926"/>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9" name="Text Placeholder 3">
            <a:extLst>
              <a:ext uri="{FF2B5EF4-FFF2-40B4-BE49-F238E27FC236}">
                <a16:creationId xmlns:a16="http://schemas.microsoft.com/office/drawing/2014/main" id="{3E50A411-2E68-4F4D-B4BC-62E87C633658}"/>
              </a:ext>
            </a:extLst>
          </p:cNvPr>
          <p:cNvSpPr>
            <a:spLocks noGrp="1"/>
          </p:cNvSpPr>
          <p:nvPr>
            <p:ph type="body" sz="half" idx="2"/>
          </p:nvPr>
        </p:nvSpPr>
        <p:spPr>
          <a:xfrm>
            <a:off x="43200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0" name="Picture Placeholder 2">
            <a:extLst>
              <a:ext uri="{FF2B5EF4-FFF2-40B4-BE49-F238E27FC236}">
                <a16:creationId xmlns:a16="http://schemas.microsoft.com/office/drawing/2014/main" id="{2FBF39A8-0BD5-48FD-9993-F595D4F727C1}"/>
              </a:ext>
            </a:extLst>
          </p:cNvPr>
          <p:cNvSpPr>
            <a:spLocks noGrp="1"/>
          </p:cNvSpPr>
          <p:nvPr>
            <p:ph type="pic" idx="1"/>
          </p:nvPr>
        </p:nvSpPr>
        <p:spPr>
          <a:xfrm>
            <a:off x="4788816" y="432001"/>
            <a:ext cx="6971184" cy="54290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2040633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graphicFrame>
        <p:nvGraphicFramePr>
          <p:cNvPr id="8" name="Chart 7" title="Gross Revenue Placeholder Chart">
            <a:extLst>
              <a:ext uri="{FF2B5EF4-FFF2-40B4-BE49-F238E27FC236}">
                <a16:creationId xmlns:a16="http://schemas.microsoft.com/office/drawing/2014/main" id="{0F60C5FF-F2F2-4EA7-ADED-E162A5B82B4C}"/>
              </a:ext>
            </a:extLst>
          </p:cNvPr>
          <p:cNvGraphicFramePr/>
          <p:nvPr userDrawn="1">
            <p:extLst>
              <p:ext uri="{D42A27DB-BD31-4B8C-83A1-F6EECF244321}">
                <p14:modId xmlns:p14="http://schemas.microsoft.com/office/powerpoint/2010/main" val="537021869"/>
              </p:ext>
            </p:extLst>
          </p:nvPr>
        </p:nvGraphicFramePr>
        <p:xfrm>
          <a:off x="431800" y="1512000"/>
          <a:ext cx="3389313" cy="44441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title="Gross Revenue Placeholder Chart">
            <a:extLst>
              <a:ext uri="{FF2B5EF4-FFF2-40B4-BE49-F238E27FC236}">
                <a16:creationId xmlns:a16="http://schemas.microsoft.com/office/drawing/2014/main" id="{D5AA46A9-40E0-4FA5-BFED-6D14ED62EFFB}"/>
              </a:ext>
            </a:extLst>
          </p:cNvPr>
          <p:cNvGraphicFramePr/>
          <p:nvPr userDrawn="1">
            <p:extLst>
              <p:ext uri="{D42A27DB-BD31-4B8C-83A1-F6EECF244321}">
                <p14:modId xmlns:p14="http://schemas.microsoft.com/office/powerpoint/2010/main" val="2314973354"/>
              </p:ext>
            </p:extLst>
          </p:nvPr>
        </p:nvGraphicFramePr>
        <p:xfrm>
          <a:off x="4406900" y="1512000"/>
          <a:ext cx="3389313" cy="44441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title="Gross Revenue Placeholder Chart">
            <a:extLst>
              <a:ext uri="{FF2B5EF4-FFF2-40B4-BE49-F238E27FC236}">
                <a16:creationId xmlns:a16="http://schemas.microsoft.com/office/drawing/2014/main" id="{F7175363-BD78-41A0-92CF-0F9E5A14568A}"/>
              </a:ext>
            </a:extLst>
          </p:cNvPr>
          <p:cNvGraphicFramePr/>
          <p:nvPr userDrawn="1">
            <p:extLst>
              <p:ext uri="{D42A27DB-BD31-4B8C-83A1-F6EECF244321}">
                <p14:modId xmlns:p14="http://schemas.microsoft.com/office/powerpoint/2010/main" val="351553000"/>
              </p:ext>
            </p:extLst>
          </p:nvPr>
        </p:nvGraphicFramePr>
        <p:xfrm>
          <a:off x="8382000" y="1512000"/>
          <a:ext cx="3389313" cy="444419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58265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1397670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
        <p:nvSpPr>
          <p:cNvPr id="4" name="Title 3">
            <a:extLst>
              <a:ext uri="{FF2B5EF4-FFF2-40B4-BE49-F238E27FC236}">
                <a16:creationId xmlns:a16="http://schemas.microsoft.com/office/drawing/2014/main" id="{90694D9D-C633-4D52-965E-E5BBD9883037}"/>
              </a:ext>
            </a:extLst>
          </p:cNvPr>
          <p:cNvSpPr>
            <a:spLocks noGrp="1"/>
          </p:cNvSpPr>
          <p:nvPr>
            <p:ph type="title"/>
          </p:nvPr>
        </p:nvSpPr>
        <p:spPr/>
        <p:txBody>
          <a:bodyPr/>
          <a:lstStyle/>
          <a:p>
            <a:r>
              <a:rPr lang="en-US" noProof="0"/>
              <a:t>Click to edit Master title style</a:t>
            </a:r>
          </a:p>
        </p:txBody>
      </p:sp>
      <p:sp>
        <p:nvSpPr>
          <p:cNvPr id="6" name="Text Placeholder 5">
            <a:extLst>
              <a:ext uri="{FF2B5EF4-FFF2-40B4-BE49-F238E27FC236}">
                <a16:creationId xmlns:a16="http://schemas.microsoft.com/office/drawing/2014/main" id="{0DB3A426-6D4A-4D91-ACD6-A2C25BAE44E3}"/>
              </a:ext>
            </a:extLst>
          </p:cNvPr>
          <p:cNvSpPr>
            <a:spLocks noGrp="1"/>
          </p:cNvSpPr>
          <p:nvPr>
            <p:ph type="body" sz="quarter" idx="14"/>
          </p:nvPr>
        </p:nvSpPr>
        <p:spPr>
          <a:xfrm>
            <a:off x="1664370" y="2033588"/>
            <a:ext cx="8863262" cy="2790825"/>
          </a:xfrm>
        </p:spPr>
        <p:txBody>
          <a:bodyPr anchor="ctr"/>
          <a:lstStyle>
            <a:lvl1pPr marL="0" indent="0" algn="ctr">
              <a:buNone/>
              <a:defRPr sz="6000"/>
            </a:lvl1pPr>
            <a:lvl2pPr marL="266700" indent="0">
              <a:buNone/>
              <a:defRPr/>
            </a:lvl2pPr>
          </a:lstStyle>
          <a:p>
            <a:pPr lvl="0"/>
            <a:r>
              <a:rPr lang="en-US" noProof="0"/>
              <a:t>Click to edit Master text styles</a:t>
            </a:r>
          </a:p>
        </p:txBody>
      </p:sp>
    </p:spTree>
    <p:extLst>
      <p:ext uri="{BB962C8B-B14F-4D97-AF65-F5344CB8AC3E}">
        <p14:creationId xmlns:p14="http://schemas.microsoft.com/office/powerpoint/2010/main" val="2877243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900433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Image Layout 2">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anchor="t"/>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a:lstStyle>
            <a:lvl1pPr algn="l">
              <a:defRPr sz="6000" b="1" spc="-300">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6288000" y="3763648"/>
            <a:ext cx="5472000" cy="2428351"/>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38438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vider Slide 1">
    <p:bg>
      <p:bgPr>
        <a:solidFill>
          <a:schemeClr val="bg1">
            <a:lumMod val="9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180000" rIns="252000" bIns="180000" rtlCol="0" anchor="t">
            <a:noAutofit/>
          </a:bodyPr>
          <a:lstStyle>
            <a:lvl1pPr algn="r">
              <a:defRPr lang="en-ZA" sz="6000" b="1" spc="-300" dirty="0"/>
            </a:lvl1pPr>
          </a:lstStyle>
          <a:p>
            <a:pPr lvl="0" algn="r"/>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43715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9" name="Subtitl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mparison Left Placeholder 1">
            <a:extLst>
              <a:ext uri="{FF2B5EF4-FFF2-40B4-BE49-F238E27FC236}">
                <a16:creationId xmlns:a16="http://schemas.microsoft.com/office/drawing/2014/main" id="{9322B50D-6A7D-41C6-BA57-613BC231DF36}"/>
              </a:ext>
            </a:extLst>
          </p:cNvPr>
          <p:cNvSpPr>
            <a:spLocks noGrp="1"/>
          </p:cNvSpPr>
          <p:nvPr>
            <p:ph type="body" idx="1"/>
          </p:nvPr>
        </p:nvSpPr>
        <p:spPr>
          <a:xfrm>
            <a:off x="432000" y="2362553"/>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2">
            <a:extLst>
              <a:ext uri="{FF2B5EF4-FFF2-40B4-BE49-F238E27FC236}">
                <a16:creationId xmlns:a16="http://schemas.microsoft.com/office/drawing/2014/main" id="{9FD584DA-F775-47B8-A1D7-6556AD5FCBD2}"/>
              </a:ext>
            </a:extLst>
          </p:cNvPr>
          <p:cNvSpPr>
            <a:spLocks noGrp="1"/>
          </p:cNvSpPr>
          <p:nvPr>
            <p:ph sz="half" idx="2"/>
          </p:nvPr>
        </p:nvSpPr>
        <p:spPr>
          <a:xfrm>
            <a:off x="432000" y="2869901"/>
            <a:ext cx="5472000" cy="3376963"/>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Comparison Left Placeholder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2363078"/>
            <a:ext cx="5472000" cy="358775"/>
          </a:xfrm>
        </p:spPr>
        <p:txBody>
          <a:bodyPr/>
          <a:lstStyle>
            <a:lvl1pPr marL="0" indent="0">
              <a:buNone/>
              <a:defRPr sz="2400" b="1"/>
            </a:lvl1pPr>
          </a:lstStyle>
          <a:p>
            <a:pPr lvl="0"/>
            <a:r>
              <a:rPr lang="en-US" noProof="0"/>
              <a:t>Click to edit Master text styles</a:t>
            </a:r>
          </a:p>
        </p:txBody>
      </p:sp>
      <p:sp>
        <p:nvSpPr>
          <p:cNvPr id="8" name="Text Placeholder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867078"/>
            <a:ext cx="5472113" cy="337903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646B8F99-FAB0-4B33-87ED-9FF46D11A907}"/>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0" name="Rectangle 9" descr="Accent block left">
            <a:extLst>
              <a:ext uri="{FF2B5EF4-FFF2-40B4-BE49-F238E27FC236}">
                <a16:creationId xmlns:a16="http://schemas.microsoft.com/office/drawing/2014/main" id="{BBC0CAF5-0DE6-4BEA-824E-124A54A76AC6}"/>
              </a:ext>
              <a:ext uri="{C183D7F6-B498-43B3-948B-1728B52AA6E4}">
                <adec:decorative xmlns:adec="http://schemas.microsoft.com/office/drawing/2017/decorative" val="1"/>
              </a:ext>
            </a:extLst>
          </p:cNvPr>
          <p:cNvSpPr/>
          <p:nvPr userDrawn="1"/>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1" name="Rectangle 10" descr="Accent bar right&#10;">
            <a:extLst>
              <a:ext uri="{FF2B5EF4-FFF2-40B4-BE49-F238E27FC236}">
                <a16:creationId xmlns:a16="http://schemas.microsoft.com/office/drawing/2014/main" id="{ED008080-B2F5-441A-8B15-30AE86BBF943}"/>
              </a:ext>
              <a:ext uri="{C183D7F6-B498-43B3-948B-1728B52AA6E4}">
                <adec:decorative xmlns:adec="http://schemas.microsoft.com/office/drawing/2017/decorative" val="1"/>
              </a:ext>
            </a:extLst>
          </p:cNvPr>
          <p:cNvSpPr/>
          <p:nvPr userDrawn="1"/>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Tree>
    <p:extLst>
      <p:ext uri="{BB962C8B-B14F-4D97-AF65-F5344CB8AC3E}">
        <p14:creationId xmlns:p14="http://schemas.microsoft.com/office/powerpoint/2010/main" val="250995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er Slide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Picture Placeholder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and Drop </a:t>
            </a:r>
            <a:br>
              <a:rPr lang="en-US" noProof="0" dirty="0"/>
            </a:br>
            <a:r>
              <a:rPr lang="en-US" noProof="0" dirty="0"/>
              <a:t>your Photo Here</a:t>
            </a:r>
          </a:p>
        </p:txBody>
      </p:sp>
      <p:sp>
        <p:nvSpPr>
          <p:cNvPr id="3" name="Titl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104052" cy="1958400"/>
          </a:xfrm>
          <a:solidFill>
            <a:schemeClr val="bg1"/>
          </a:solidFill>
        </p:spPr>
        <p:txBody>
          <a:bodyPr lIns="252000" tIns="180000" rIns="180000" bIns="180000"/>
          <a:lstStyle>
            <a:lvl1pPr>
              <a:defRPr sz="6000" b="1" spc="-300">
                <a:solidFill>
                  <a:schemeClr val="tx1">
                    <a:lumMod val="75000"/>
                    <a:lumOff val="25000"/>
                  </a:schemeClr>
                </a:solidFill>
                <a:latin typeface="+mj-lt"/>
              </a:defRPr>
            </a:lvl1pPr>
          </a:lstStyle>
          <a:p>
            <a:r>
              <a:rPr lang="en-US" noProof="0"/>
              <a:t>Click to edit section divider</a:t>
            </a:r>
          </a:p>
        </p:txBody>
      </p:sp>
      <p:sp>
        <p:nvSpPr>
          <p:cNvPr id="7" name="Subtitl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102595" cy="1100565"/>
          </a:xfrm>
          <a:solidFill>
            <a:schemeClr val="tx1">
              <a:alpha val="80000"/>
            </a:schemeClr>
          </a:solidFill>
        </p:spPr>
        <p:txBody>
          <a:bodyPr lIns="252000" tIns="180000" rIns="180000" bIns="18000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a:r>
              <a:rPr lang="en-US" noProof="0"/>
              <a:t>Click to edit Master subtitle style</a:t>
            </a:r>
          </a:p>
        </p:txBody>
      </p:sp>
      <p:sp>
        <p:nvSpPr>
          <p:cNvPr id="4" name="Footer Placeholder 3">
            <a:extLst>
              <a:ext uri="{FF2B5EF4-FFF2-40B4-BE49-F238E27FC236}">
                <a16:creationId xmlns:a16="http://schemas.microsoft.com/office/drawing/2014/main" id="{6816FE98-6A12-44EC-8485-8B5EFABDF9B2}"/>
              </a:ext>
            </a:extLst>
          </p:cNvPr>
          <p:cNvSpPr>
            <a:spLocks noGrp="1"/>
          </p:cNvSpPr>
          <p:nvPr>
            <p:ph type="ftr" sz="quarter" idx="11"/>
          </p:nvPr>
        </p:nvSpPr>
        <p:spPr/>
        <p:txBody>
          <a:bodyPr/>
          <a:lstStyle/>
          <a:p>
            <a:r>
              <a:rPr lang="en-US" noProof="0" dirty="0"/>
              <a:t>Add a footer</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noProof="0" dirty="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282858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3 content">
    <p:spTree>
      <p:nvGrpSpPr>
        <p:cNvPr id="1" name=""/>
        <p:cNvGrpSpPr/>
        <p:nvPr/>
      </p:nvGrpSpPr>
      <p:grpSpPr>
        <a:xfrm>
          <a:off x="0" y="0"/>
          <a:ext cx="0" cy="0"/>
          <a:chOff x="0" y="0"/>
          <a:chExt cx="0" cy="0"/>
        </a:xfrm>
      </p:grpSpPr>
      <p:sp>
        <p:nvSpPr>
          <p:cNvPr id="13" name="Content Placeholder 10">
            <a:extLst>
              <a:ext uri="{FF2B5EF4-FFF2-40B4-BE49-F238E27FC236}">
                <a16:creationId xmlns:a16="http://schemas.microsoft.com/office/drawing/2014/main" id="{454B80C6-ACBE-4877-BC36-02B9C42A2DA0}"/>
              </a:ext>
            </a:extLst>
          </p:cNvPr>
          <p:cNvSpPr>
            <a:spLocks noGrp="1"/>
          </p:cNvSpPr>
          <p:nvPr>
            <p:ph sz="quarter" idx="36"/>
          </p:nvPr>
        </p:nvSpPr>
        <p:spPr>
          <a:xfrm>
            <a:off x="8485569"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0">
            <a:extLst>
              <a:ext uri="{FF2B5EF4-FFF2-40B4-BE49-F238E27FC236}">
                <a16:creationId xmlns:a16="http://schemas.microsoft.com/office/drawing/2014/main" id="{2D5A5AA1-9589-4EC6-B469-1EE7724E7DD3}"/>
              </a:ext>
            </a:extLst>
          </p:cNvPr>
          <p:cNvSpPr>
            <a:spLocks noGrp="1"/>
          </p:cNvSpPr>
          <p:nvPr>
            <p:ph sz="quarter" idx="35"/>
          </p:nvPr>
        </p:nvSpPr>
        <p:spPr>
          <a:xfrm>
            <a:off x="4508564" y="1590675"/>
            <a:ext cx="3246121" cy="42593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a:extLst>
              <a:ext uri="{FF2B5EF4-FFF2-40B4-BE49-F238E27FC236}">
                <a16:creationId xmlns:a16="http://schemas.microsoft.com/office/drawing/2014/main" id="{A9557FF2-93A3-48A1-AB68-35D6813B3A91}"/>
              </a:ext>
            </a:extLst>
          </p:cNvPr>
          <p:cNvSpPr>
            <a:spLocks noGrp="1"/>
          </p:cNvSpPr>
          <p:nvPr>
            <p:ph sz="quarter" idx="34"/>
          </p:nvPr>
        </p:nvSpPr>
        <p:spPr>
          <a:xfrm>
            <a:off x="502920" y="1590675"/>
            <a:ext cx="3246121" cy="43655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1184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5" name="Subtitl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Footer Placeholder 2">
            <a:extLst>
              <a:ext uri="{FF2B5EF4-FFF2-40B4-BE49-F238E27FC236}">
                <a16:creationId xmlns:a16="http://schemas.microsoft.com/office/drawing/2014/main" id="{08CCB8C2-B6A2-4C69-8D3A-57420A034BA4}"/>
              </a:ext>
            </a:extLst>
          </p:cNvPr>
          <p:cNvSpPr>
            <a:spLocks noGrp="1"/>
          </p:cNvSpPr>
          <p:nvPr>
            <p:ph type="ftr" sz="quarter" idx="12"/>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7" name="Content Placeholder 6">
            <a:extLst>
              <a:ext uri="{FF2B5EF4-FFF2-40B4-BE49-F238E27FC236}">
                <a16:creationId xmlns:a16="http://schemas.microsoft.com/office/drawing/2014/main" id="{0D32884E-EBB5-47FA-9B0A-E32B264BC5A1}"/>
              </a:ext>
            </a:extLst>
          </p:cNvPr>
          <p:cNvSpPr>
            <a:spLocks noGrp="1"/>
          </p:cNvSpPr>
          <p:nvPr>
            <p:ph sz="quarter" idx="34"/>
          </p:nvPr>
        </p:nvSpPr>
        <p:spPr>
          <a:xfrm>
            <a:off x="512064" y="1655063"/>
            <a:ext cx="11248136" cy="41239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05855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anchor="ct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hasCustomPrompt="1"/>
          </p:nvPr>
        </p:nvSpPr>
        <p:spPr>
          <a:xfrm>
            <a:off x="7552944" y="5359400"/>
            <a:ext cx="4207056" cy="565899"/>
          </a:xfrm>
          <a:solidFill>
            <a:schemeClr val="tx1"/>
          </a:solidFill>
        </p:spPr>
        <p:txBody>
          <a:bodyPr lIns="180000" tIns="180000" rIns="180000" bIns="18000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Enter your caption</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2" name="Slide Number Placeholder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a:lstStyle/>
          <a:p>
            <a:fld id="{19B51A1E-902D-48AF-9020-955120F399B6}" type="slidenum">
              <a:rPr lang="en-US" noProof="0" smtClean="0"/>
              <a:pPr/>
              <a:t>‹#›</a:t>
            </a:fld>
            <a:endParaRPr lang="en-US" noProof="0" dirty="0"/>
          </a:p>
        </p:txBody>
      </p:sp>
      <p:sp>
        <p:nvSpPr>
          <p:cNvPr id="5" name="Title 4">
            <a:extLst>
              <a:ext uri="{FF2B5EF4-FFF2-40B4-BE49-F238E27FC236}">
                <a16:creationId xmlns:a16="http://schemas.microsoft.com/office/drawing/2014/main" id="{7F8E7C83-06D7-4C5B-85B7-0E5713B4FAB3}"/>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1987784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r>
              <a:rPr lang="en-US" noProof="0"/>
              <a:t>Click to edit page title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fld id="{19B51A1E-902D-48AF-9020-955120F399B6}" type="slidenum">
              <a:rPr lang="en-US" noProof="0" smtClean="0"/>
              <a:pPr/>
              <a:t>‹#›</a:t>
            </a:fld>
            <a:endParaRPr lang="en-US" noProof="0" dirty="0"/>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66" r:id="rId3"/>
    <p:sldLayoutId id="2147483662" r:id="rId4"/>
    <p:sldLayoutId id="2147483659" r:id="rId5"/>
    <p:sldLayoutId id="2147483663" r:id="rId6"/>
    <p:sldLayoutId id="2147483677" r:id="rId7"/>
    <p:sldLayoutId id="2147483654" r:id="rId8"/>
    <p:sldLayoutId id="2147483660" r:id="rId9"/>
    <p:sldLayoutId id="2147483664" r:id="rId10"/>
    <p:sldLayoutId id="2147483650" r:id="rId11"/>
    <p:sldLayoutId id="2147483652" r:id="rId12"/>
    <p:sldLayoutId id="2147483656" r:id="rId13"/>
    <p:sldLayoutId id="2147483657" r:id="rId14"/>
    <p:sldLayoutId id="2147483667" r:id="rId15"/>
    <p:sldLayoutId id="2147483668" r:id="rId16"/>
    <p:sldLayoutId id="2147483669" r:id="rId17"/>
    <p:sldLayoutId id="2147483670" r:id="rId18"/>
    <p:sldLayoutId id="2147483671" r:id="rId19"/>
    <p:sldLayoutId id="2147483673" r:id="rId20"/>
    <p:sldLayoutId id="2147483674" r:id="rId21"/>
    <p:sldLayoutId id="2147483676" r:id="rId22"/>
    <p:sldLayoutId id="2147483655" r:id="rId23"/>
    <p:sldLayoutId id="2147483675" r:id="rId24"/>
    <p:sldLayoutId id="2147483672" r:id="rId25"/>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10.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Fotos gratis : tenedor, plato, Produce, desayuno, carne, cocina, Pizza ...">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2"/>
          <a:srcRect l="6826" r="6826"/>
          <a:stretch>
            <a:fillRect/>
          </a:stretch>
        </p:blipFill>
        <p:spPr>
          <a:xfrm>
            <a:off x="2411412" y="10"/>
            <a:ext cx="9780588" cy="6371341"/>
          </a:xfrm>
          <a:noFill/>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5104052" cy="1958400"/>
          </a:xfrm>
        </p:spPr>
        <p:txBody>
          <a:bodyPr anchor="ctr">
            <a:normAutofit/>
          </a:bodyPr>
          <a:lstStyle/>
          <a:p>
            <a:r>
              <a:rPr lang="en-US" sz="5600"/>
              <a:t>CCI CANTEEN SYSTEM </a:t>
            </a:r>
          </a:p>
        </p:txBody>
      </p:sp>
      <p:sp>
        <p:nvSpPr>
          <p:cNvPr id="4" name="Subtitle 3">
            <a:extLst>
              <a:ext uri="{FF2B5EF4-FFF2-40B4-BE49-F238E27FC236}">
                <a16:creationId xmlns:a16="http://schemas.microsoft.com/office/drawing/2014/main" id="{4772945D-CA91-4CFE-8EB7-941C7618C994}"/>
              </a:ext>
            </a:extLst>
          </p:cNvPr>
          <p:cNvSpPr>
            <a:spLocks noGrp="1"/>
          </p:cNvSpPr>
          <p:nvPr>
            <p:ph type="body" sz="quarter" idx="13"/>
          </p:nvPr>
        </p:nvSpPr>
        <p:spPr>
          <a:xfrm>
            <a:off x="0" y="4110760"/>
            <a:ext cx="5102595" cy="1100565"/>
          </a:xfrm>
        </p:spPr>
        <p:txBody>
          <a:bodyPr vert="horz" lIns="180000" tIns="180000" rIns="180000" bIns="180000" rtlCol="0">
            <a:normAutofit/>
          </a:bodyPr>
          <a:lstStyle/>
          <a:p>
            <a:r>
              <a:rPr lang="en-US" err="1"/>
              <a:t>Onwabe</a:t>
            </a:r>
            <a:r>
              <a:rPr lang="en-US"/>
              <a:t> </a:t>
            </a:r>
            <a:r>
              <a:rPr lang="en-US" err="1"/>
              <a:t>Zibeke</a:t>
            </a:r>
            <a:r>
              <a:rPr lang="en-US"/>
              <a:t>, Call Center Agent | BSc in ICT ( Software Developer)</a:t>
            </a:r>
          </a:p>
        </p:txBody>
      </p:sp>
      <p:sp>
        <p:nvSpPr>
          <p:cNvPr id="62" name="Footer Placeholder 4">
            <a:extLst>
              <a:ext uri="{FF2B5EF4-FFF2-40B4-BE49-F238E27FC236}">
                <a16:creationId xmlns:a16="http://schemas.microsoft.com/office/drawing/2014/main" id="{E430EF6C-B0ED-7C46-CC83-C21EBDDA6361}"/>
              </a:ext>
            </a:extLst>
          </p:cNvPr>
          <p:cNvSpPr>
            <a:spLocks noGrp="1"/>
          </p:cNvSpPr>
          <p:nvPr>
            <p:ph type="ftr" sz="quarter" idx="11"/>
          </p:nvPr>
        </p:nvSpPr>
        <p:spPr>
          <a:xfrm>
            <a:off x="432000" y="6439820"/>
            <a:ext cx="5664000" cy="295062"/>
          </a:xfrm>
        </p:spPr>
        <p:txBody>
          <a:bodyPr anchor="ctr">
            <a:normAutofit/>
          </a:bodyPr>
          <a:lstStyle/>
          <a:p>
            <a:pPr>
              <a:spcAft>
                <a:spcPts val="600"/>
              </a:spcAft>
            </a:pPr>
            <a:r>
              <a:rPr lang="en-US" noProof="0"/>
              <a:t>Add a footer</a:t>
            </a:r>
          </a:p>
        </p:txBody>
      </p:sp>
      <p:sp>
        <p:nvSpPr>
          <p:cNvPr id="63" name="Slide Number Placeholder 5">
            <a:extLst>
              <a:ext uri="{FF2B5EF4-FFF2-40B4-BE49-F238E27FC236}">
                <a16:creationId xmlns:a16="http://schemas.microsoft.com/office/drawing/2014/main" id="{1DCE38A8-3A51-74D8-7080-7C89026BEC3C}"/>
              </a:ext>
            </a:extLst>
          </p:cNvPr>
          <p:cNvSpPr>
            <a:spLocks noGrp="1"/>
          </p:cNvSpPr>
          <p:nvPr>
            <p:ph type="sldNum" sz="quarter" idx="12"/>
          </p:nvPr>
        </p:nvSpPr>
        <p:spPr>
          <a:xfrm>
            <a:off x="11760000" y="6371351"/>
            <a:ext cx="432000" cy="432000"/>
          </a:xfrm>
        </p:spPr>
        <p:txBody>
          <a:bodyPr anchor="ctr">
            <a:normAutofit/>
          </a:bodyPr>
          <a:lstStyle/>
          <a:p>
            <a:pPr>
              <a:spcAft>
                <a:spcPts val="600"/>
              </a:spcAft>
            </a:pPr>
            <a:fld id="{19B51A1E-902D-48AF-9020-955120F399B6}" type="slidenum">
              <a:rPr lang="en-US" noProof="0" smtClean="0"/>
              <a:pPr>
                <a:spcAft>
                  <a:spcPts val="600"/>
                </a:spcAft>
              </a:pPr>
              <a:t>1</a:t>
            </a:fld>
            <a:endParaRPr lang="en-US" noProof="0"/>
          </a:p>
        </p:txBody>
      </p:sp>
      <p:sp>
        <p:nvSpPr>
          <p:cNvPr id="51" name="TextBox 50">
            <a:extLst>
              <a:ext uri="{FF2B5EF4-FFF2-40B4-BE49-F238E27FC236}">
                <a16:creationId xmlns:a16="http://schemas.microsoft.com/office/drawing/2014/main" id="{66C1DE0A-7865-466B-B5D7-781C92357026}"/>
              </a:ext>
            </a:extLst>
          </p:cNvPr>
          <p:cNvSpPr txBox="1"/>
          <p:nvPr/>
        </p:nvSpPr>
        <p:spPr>
          <a:xfrm>
            <a:off x="10284923" y="4295756"/>
            <a:ext cx="1402741" cy="286476"/>
          </a:xfrm>
          <a:prstGeom prst="rect">
            <a:avLst/>
          </a:prstGeom>
          <a:noFill/>
        </p:spPr>
        <p:txBody>
          <a:bodyPr wrap="square" lIns="91440" tIns="108000" rIns="91440" bIns="0" rtlCol="0" anchor="ctr">
            <a:spAutoFit/>
          </a:bodyPr>
          <a:lstStyle/>
          <a:p>
            <a:pPr algn="ctr">
              <a:lnSpc>
                <a:spcPts val="1000"/>
              </a:lnSpc>
              <a:spcAft>
                <a:spcPts val="600"/>
              </a:spcAft>
            </a:pPr>
            <a:r>
              <a:rPr lang="en-US" sz="2400" b="1" i="0" spc="-100" baseline="0" dirty="0">
                <a:solidFill>
                  <a:schemeClr val="tx1">
                    <a:lumMod val="75000"/>
                    <a:lumOff val="25000"/>
                  </a:schemeClr>
                </a:solidFill>
                <a:latin typeface="+mj-lt"/>
              </a:rPr>
              <a:t> </a:t>
            </a:r>
            <a:endParaRPr lang="en-US" sz="2400" b="1" i="0" spc="-100" baseline="0">
              <a:solidFill>
                <a:schemeClr val="tx1">
                  <a:lumMod val="75000"/>
                  <a:lumOff val="25000"/>
                </a:schemeClr>
              </a:solidFill>
              <a:latin typeface="+mj-lt"/>
            </a:endParaRP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Placeholder 31" descr="A person sitting in a chair&#10;&#10;AI-generated content may be incorrect.">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2"/>
          <a:srcRect/>
          <a:stretch>
            <a:fillRect/>
          </a:stretch>
        </p:blipFill>
        <p:spPr>
          <a:xfrm>
            <a:off x="-1042" y="0"/>
            <a:ext cx="8459468" cy="6804025"/>
          </a:xfrm>
        </p:spPr>
      </p:pic>
      <p:sp>
        <p:nvSpPr>
          <p:cNvPr id="14" name="Title 13">
            <a:extLst>
              <a:ext uri="{FF2B5EF4-FFF2-40B4-BE49-F238E27FC236}">
                <a16:creationId xmlns:a16="http://schemas.microsoft.com/office/drawing/2014/main" id="{6C38D7A9-9299-4108-BB08-026F4B9CAE7B}"/>
              </a:ext>
            </a:extLst>
          </p:cNvPr>
          <p:cNvSpPr>
            <a:spLocks noGrp="1"/>
          </p:cNvSpPr>
          <p:nvPr>
            <p:ph type="ctrTitle"/>
          </p:nvPr>
        </p:nvSpPr>
        <p:spPr/>
        <p:txBody>
          <a:bodyPr/>
          <a:lstStyle/>
          <a:p>
            <a:r>
              <a:rPr lang="en-US" dirty="0"/>
              <a:t>Thank You</a:t>
            </a:r>
          </a:p>
        </p:txBody>
      </p:sp>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a:solidFill>
            <a:schemeClr val="tx1">
              <a:lumMod val="75000"/>
              <a:lumOff val="25000"/>
            </a:schemeClr>
          </a:solidFill>
        </p:spPr>
        <p:txBody>
          <a:bodyPr/>
          <a:lstStyle/>
          <a:p>
            <a:r>
              <a:rPr lang="en-US" dirty="0" err="1"/>
              <a:t>Onwabe</a:t>
            </a:r>
            <a:r>
              <a:rPr lang="en-US" dirty="0"/>
              <a:t> </a:t>
            </a:r>
            <a:r>
              <a:rPr lang="en-US" dirty="0" err="1"/>
              <a:t>Zibeke</a:t>
            </a:r>
            <a:endParaRPr lang="en-US"/>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11485495" y="4006655"/>
            <a:ext cx="218900" cy="218900"/>
          </a:xfrm>
          <a:prstGeom prst="rect">
            <a:avLst/>
          </a:prstGeom>
        </p:spPr>
      </p:pic>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solidFill>
            <a:schemeClr val="tx1">
              <a:lumMod val="75000"/>
              <a:lumOff val="25000"/>
            </a:schemeClr>
          </a:solidFill>
        </p:spPr>
        <p:txBody>
          <a:bodyPr/>
          <a:lstStyle/>
          <a:p>
            <a:r>
              <a:rPr lang="en-US" dirty="0"/>
              <a:t>+127 784 300 901</a:t>
            </a:r>
          </a:p>
        </p:txBody>
      </p:sp>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11485495" y="4355103"/>
            <a:ext cx="218900" cy="218900"/>
          </a:xfrm>
          <a:prstGeom prst="rect">
            <a:avLst/>
          </a:prstGeom>
        </p:spPr>
      </p:pic>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a:solidFill>
            <a:schemeClr val="tx1">
              <a:lumMod val="75000"/>
              <a:lumOff val="25000"/>
            </a:schemeClr>
          </a:solidFill>
        </p:spPr>
        <p:txBody>
          <a:bodyPr/>
          <a:lstStyle/>
          <a:p>
            <a:r>
              <a:rPr lang="en-US" dirty="0"/>
              <a:t>Zibekeonwabe@gmail.com</a:t>
            </a:r>
          </a:p>
        </p:txBody>
      </p:sp>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11485495" y="4703551"/>
            <a:ext cx="218900" cy="218900"/>
          </a:xfrm>
          <a:prstGeom prst="rect">
            <a:avLst/>
          </a:prstGeom>
        </p:spPr>
      </p:pic>
      <p:sp>
        <p:nvSpPr>
          <p:cNvPr id="16" name="Text Placeholder 15">
            <a:extLst>
              <a:ext uri="{FF2B5EF4-FFF2-40B4-BE49-F238E27FC236}">
                <a16:creationId xmlns:a16="http://schemas.microsoft.com/office/drawing/2014/main" id="{FD8A1232-50A8-4535-AAF9-7F4180EAA0DD}"/>
              </a:ext>
            </a:extLst>
          </p:cNvPr>
          <p:cNvSpPr>
            <a:spLocks noGrp="1"/>
          </p:cNvSpPr>
          <p:nvPr>
            <p:ph type="body" sz="quarter" idx="18"/>
          </p:nvPr>
        </p:nvSpPr>
        <p:spPr>
          <a:solidFill>
            <a:schemeClr val="tx1">
              <a:lumMod val="75000"/>
              <a:lumOff val="25000"/>
            </a:schemeClr>
          </a:solidFill>
        </p:spPr>
        <p:txBody>
          <a:bodyPr/>
          <a:lstStyle/>
          <a:p>
            <a:r>
              <a:rPr lang="en-US" dirty="0"/>
              <a:t>Esgela.onrender.com</a:t>
            </a:r>
          </a:p>
        </p:txBody>
      </p:sp>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11472552" y="5040763"/>
            <a:ext cx="244786" cy="244786"/>
          </a:xfrm>
          <a:prstGeom prst="rect">
            <a:avLst/>
          </a:prstGeom>
        </p:spPr>
      </p:pic>
      <p:sp>
        <p:nvSpPr>
          <p:cNvPr id="12" name="Slide Number Placeholder 11">
            <a:extLst>
              <a:ext uri="{FF2B5EF4-FFF2-40B4-BE49-F238E27FC236}">
                <a16:creationId xmlns:a16="http://schemas.microsoft.com/office/drawing/2014/main" id="{91814EC9-246A-4C6E-941E-5774FE72F08E}"/>
              </a:ext>
            </a:extLst>
          </p:cNvPr>
          <p:cNvSpPr>
            <a:spLocks noGrp="1"/>
          </p:cNvSpPr>
          <p:nvPr>
            <p:ph type="sldNum" sz="quarter" idx="20"/>
          </p:nvPr>
        </p:nvSpPr>
        <p:spPr>
          <a:solidFill>
            <a:schemeClr val="tx1">
              <a:lumMod val="95000"/>
              <a:lumOff val="5000"/>
            </a:schemeClr>
          </a:solidFill>
        </p:spPr>
        <p:txBody>
          <a:bodyPr/>
          <a:lstStyle/>
          <a:p>
            <a:fld id="{19B51A1E-902D-48AF-9020-955120F399B6}" type="slidenum">
              <a:rPr lang="en-US" smtClean="0"/>
              <a:pPr/>
              <a:t>10</a:t>
            </a:fld>
            <a:endParaRPr lang="en-US" dirty="0"/>
          </a:p>
        </p:txBody>
      </p:sp>
      <p:sp>
        <p:nvSpPr>
          <p:cNvPr id="13" name="TextBox 12">
            <a:extLst>
              <a:ext uri="{FF2B5EF4-FFF2-40B4-BE49-F238E27FC236}">
                <a16:creationId xmlns:a16="http://schemas.microsoft.com/office/drawing/2014/main" id="{72743D1A-5C29-48E0-AA30-57D127716B1B}"/>
              </a:ext>
            </a:extLst>
          </p:cNvPr>
          <p:cNvSpPr txBox="1"/>
          <p:nvPr/>
        </p:nvSpPr>
        <p:spPr>
          <a:xfrm>
            <a:off x="10314986" y="6489550"/>
            <a:ext cx="1168919" cy="289873"/>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ZIBEKE</a:t>
            </a:r>
            <a:r>
              <a:rPr lang="en-US" sz="1600" b="1" i="0" spc="-100" baseline="0" noProof="0" dirty="0">
                <a:solidFill>
                  <a:schemeClr val="accent1"/>
                </a:solidFill>
                <a:latin typeface="+mj-lt"/>
              </a:rPr>
              <a:t> </a:t>
            </a:r>
            <a:endParaRPr lang="en-US" sz="1200" b="0" i="0" spc="140" baseline="0" noProof="0" dirty="0">
              <a:solidFill>
                <a:schemeClr val="accent1"/>
              </a:solidFill>
              <a:latin typeface="+mj-lt"/>
            </a:endParaRPr>
          </a:p>
        </p:txBody>
      </p:sp>
    </p:spTree>
    <p:extLst>
      <p:ext uri="{BB962C8B-B14F-4D97-AF65-F5344CB8AC3E}">
        <p14:creationId xmlns:p14="http://schemas.microsoft.com/office/powerpoint/2010/main" val="4153678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432000" y="1432234"/>
            <a:ext cx="5472000" cy="5156028"/>
          </a:xfrm>
        </p:spPr>
        <p:txBody>
          <a:bodyPr/>
          <a:lstStyle/>
          <a:p>
            <a:pPr>
              <a:buNone/>
            </a:pPr>
            <a:r>
              <a:rPr lang="en-US" sz="2400" b="1" dirty="0">
                <a:solidFill>
                  <a:srgbClr val="0F4761"/>
                </a:solidFill>
                <a:latin typeface="Aptos"/>
              </a:rPr>
              <a:t>Executive Summary</a:t>
            </a:r>
            <a:endParaRPr lang="en-US" sz="2400" dirty="0">
              <a:solidFill>
                <a:srgbClr val="0F4761"/>
              </a:solidFill>
              <a:latin typeface="Aptos"/>
            </a:endParaRPr>
          </a:p>
          <a:p>
            <a:pPr>
              <a:buNone/>
            </a:pPr>
            <a:r>
              <a:rPr lang="en-US" sz="1400" dirty="0">
                <a:latin typeface="Aptos"/>
              </a:rPr>
              <a:t>    </a:t>
            </a:r>
            <a:r>
              <a:rPr lang="en-US" sz="1600" dirty="0">
                <a:latin typeface="Aptos"/>
              </a:rPr>
              <a:t>At CCI Durban, a significant operational inefficiency has been observed: agents frequently exceed their allocated 30-minute breaks due to long queues at the canteen. This delay disrupts workflow, reduces productivity, and contributes to unnecessary stress among staff. Furthermore, financial hardship is a recurring issue for some agents, particularly towards the month-end, leading to skipped meals and reduced morale.</a:t>
            </a:r>
          </a:p>
          <a:p>
            <a:pPr>
              <a:buNone/>
            </a:pPr>
            <a:r>
              <a:rPr lang="en-US" sz="1600" dirty="0">
                <a:latin typeface="Aptos"/>
              </a:rPr>
              <a:t>    To address these challenges, I propose the implementation of the </a:t>
            </a:r>
            <a:r>
              <a:rPr lang="en-US" sz="1600" b="1" dirty="0">
                <a:latin typeface="Aptos"/>
              </a:rPr>
              <a:t>CCI Canteen System</a:t>
            </a:r>
            <a:r>
              <a:rPr lang="en-US" sz="1600" dirty="0">
                <a:latin typeface="Aptos"/>
              </a:rPr>
              <a:t>—a digital platform that enables advance food ordering, real-time meal status tracking, and a controlled allowance system for agents in need. The solution is integrated with CCI’s existing employee verification systems to ensure security, ease of use, and scalability.</a:t>
            </a:r>
          </a:p>
          <a:p>
            <a:pPr>
              <a:buNone/>
            </a:pPr>
            <a:endParaRPr lang="en-US" sz="1600" dirty="0">
              <a:latin typeface="Aptos"/>
            </a:endParaRPr>
          </a:p>
          <a:p>
            <a:pPr marL="0" indent="0">
              <a:buNone/>
            </a:pPr>
            <a:endParaRPr lang="en-US" sz="2800" dirty="0"/>
          </a:p>
        </p:txBody>
      </p:sp>
      <p:pic>
        <p:nvPicPr>
          <p:cNvPr id="9" name="Picture Placeholder 8" descr="A building with many windows&#10;&#10;AI-generated content may be incorrect.">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2"/>
          <a:srcRect/>
          <a:stretch>
            <a:fillRect/>
          </a:stretch>
        </p:blipFill>
        <p:spPr>
          <a:xfrm>
            <a:off x="6096000" y="3387"/>
            <a:ext cx="6096000" cy="6795896"/>
          </a:xfrm>
        </p:spPr>
      </p:pic>
      <p:sp>
        <p:nvSpPr>
          <p:cNvPr id="20" name="Rectangle 19">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2" name="Title 1">
            <a:extLst>
              <a:ext uri="{FF2B5EF4-FFF2-40B4-BE49-F238E27FC236}">
                <a16:creationId xmlns:a16="http://schemas.microsoft.com/office/drawing/2014/main" id="{3560F281-4FF6-4617-A809-AC9C15ECF18A}"/>
              </a:ext>
            </a:extLst>
          </p:cNvPr>
          <p:cNvSpPr>
            <a:spLocks noGrp="1"/>
          </p:cNvSpPr>
          <p:nvPr>
            <p:ph type="title"/>
          </p:nvPr>
        </p:nvSpPr>
        <p:spPr/>
        <p:txBody>
          <a:bodyPr/>
          <a:lstStyle/>
          <a:p>
            <a:r>
              <a:rPr lang="en-US" dirty="0"/>
              <a:t>About Project</a:t>
            </a:r>
          </a:p>
        </p:txBody>
      </p:sp>
      <p:sp>
        <p:nvSpPr>
          <p:cNvPr id="3" name="Text Placeholder 2">
            <a:extLst>
              <a:ext uri="{FF2B5EF4-FFF2-40B4-BE49-F238E27FC236}">
                <a16:creationId xmlns:a16="http://schemas.microsoft.com/office/drawing/2014/main" id="{611DC577-0A95-47D0-95D9-5F8DA763D46B}"/>
              </a:ext>
            </a:extLst>
          </p:cNvPr>
          <p:cNvSpPr>
            <a:spLocks noGrp="1"/>
          </p:cNvSpPr>
          <p:nvPr>
            <p:ph type="body" sz="quarter" idx="32"/>
          </p:nvPr>
        </p:nvSpPr>
        <p:spPr/>
        <p:txBody>
          <a:bodyPr vert="horz" lIns="180000" tIns="180000" rIns="180000" bIns="180000" rtlCol="0" anchor="t">
            <a:noAutofit/>
          </a:bodyPr>
          <a:lstStyle/>
          <a:p>
            <a:r>
              <a:rPr lang="en-US" sz="1400" dirty="0">
                <a:latin typeface="Aptos"/>
              </a:rPr>
              <a:t>The </a:t>
            </a:r>
            <a:r>
              <a:rPr lang="en-US" sz="1400" b="1" dirty="0">
                <a:latin typeface="Aptos"/>
              </a:rPr>
              <a:t>CCI Canteen System</a:t>
            </a:r>
            <a:r>
              <a:rPr lang="en-US" sz="1400" dirty="0">
                <a:latin typeface="Aptos"/>
              </a:rPr>
              <a:t> is a practical, secure, and employee-centric solution that aligns with both operational goals and the welfare of agents. It is built on the foundational understanding of internal systems and employee needs.</a:t>
            </a:r>
            <a:r>
              <a:rPr lang="en-US" sz="1200" dirty="0">
                <a:solidFill>
                  <a:srgbClr val="000000"/>
                </a:solidFill>
                <a:latin typeface="Aptos"/>
              </a:rPr>
              <a:t> </a:t>
            </a:r>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a:solidFill>
            <a:schemeClr val="tx1">
              <a:lumMod val="95000"/>
              <a:lumOff val="5000"/>
            </a:schemeClr>
          </a:solidFill>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132974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4E83-A4F0-49C5-BB01-F5773509A2B3}"/>
              </a:ext>
            </a:extLst>
          </p:cNvPr>
          <p:cNvSpPr>
            <a:spLocks noGrp="1"/>
          </p:cNvSpPr>
          <p:nvPr>
            <p:ph type="title"/>
          </p:nvPr>
        </p:nvSpPr>
        <p:spPr/>
        <p:txBody>
          <a:bodyPr/>
          <a:lstStyle/>
          <a:p>
            <a:r>
              <a:rPr lang="en-US" dirty="0">
                <a:solidFill>
                  <a:srgbClr val="404040"/>
                </a:solidFill>
                <a:latin typeface="Candara"/>
              </a:rPr>
              <a:t>Problem Statement</a:t>
            </a:r>
            <a:endParaRPr lang="en-US" b="0" dirty="0">
              <a:solidFill>
                <a:srgbClr val="0F4761"/>
              </a:solidFill>
              <a:latin typeface="Aptos"/>
            </a:endParaRPr>
          </a:p>
        </p:txBody>
      </p:sp>
      <p:sp>
        <p:nvSpPr>
          <p:cNvPr id="3" name="Text Placeholder 2">
            <a:extLst>
              <a:ext uri="{FF2B5EF4-FFF2-40B4-BE49-F238E27FC236}">
                <a16:creationId xmlns:a16="http://schemas.microsoft.com/office/drawing/2014/main" id="{7CA42D59-EAD6-4F95-84F1-32A30F057856}"/>
              </a:ext>
            </a:extLst>
          </p:cNvPr>
          <p:cNvSpPr>
            <a:spLocks noGrp="1"/>
          </p:cNvSpPr>
          <p:nvPr>
            <p:ph type="body" sz="quarter" idx="32"/>
          </p:nvPr>
        </p:nvSpPr>
        <p:spPr>
          <a:xfrm>
            <a:off x="417423" y="864227"/>
            <a:ext cx="11339513" cy="360000"/>
          </a:xfrm>
        </p:spPr>
        <p:txBody>
          <a:bodyPr vert="horz" lIns="0" tIns="0" rIns="0" bIns="0" rtlCol="0" anchor="t">
            <a:noAutofit/>
          </a:bodyPr>
          <a:lstStyle/>
          <a:p>
            <a:r>
              <a:rPr lang="en-US" dirty="0">
                <a:ea typeface="+mn-lt"/>
                <a:cs typeface="+mn-lt"/>
              </a:rPr>
              <a:t>This section identifies the key issues affecting agent productivity and satisfaction. Operationally, extended canteen wait times disrupt break adherence, impacting team performance. Financially, agents face challenges affording meals during work hours, with no existing support system in place to bridge short-term food access gaps.</a:t>
            </a:r>
            <a:endParaRPr lang="en-US" dirty="0"/>
          </a:p>
        </p:txBody>
      </p:sp>
      <p:sp>
        <p:nvSpPr>
          <p:cNvPr id="4" name="Text Placeholder 3">
            <a:extLst>
              <a:ext uri="{FF2B5EF4-FFF2-40B4-BE49-F238E27FC236}">
                <a16:creationId xmlns:a16="http://schemas.microsoft.com/office/drawing/2014/main" id="{6AB259A0-0017-492F-A0DC-4B70C7052AE0}"/>
              </a:ext>
            </a:extLst>
          </p:cNvPr>
          <p:cNvSpPr>
            <a:spLocks noGrp="1"/>
          </p:cNvSpPr>
          <p:nvPr>
            <p:ph type="body" idx="1"/>
          </p:nvPr>
        </p:nvSpPr>
        <p:spPr/>
        <p:txBody>
          <a:bodyPr/>
          <a:lstStyle/>
          <a:p>
            <a:r>
              <a:rPr lang="en-US" dirty="0">
                <a:solidFill>
                  <a:srgbClr val="404040"/>
                </a:solidFill>
                <a:latin typeface="Candara"/>
              </a:rPr>
              <a:t>Operational Challenges</a:t>
            </a:r>
            <a:endParaRPr lang="en-US" sz="1400" b="0" dirty="0">
              <a:solidFill>
                <a:srgbClr val="0F4761"/>
              </a:solidFill>
              <a:latin typeface="Aptos"/>
            </a:endParaRPr>
          </a:p>
        </p:txBody>
      </p:sp>
      <p:sp>
        <p:nvSpPr>
          <p:cNvPr id="5" name="Content Placeholder 4" descr="A person smiling at the camera&#10;&#10;AI-generated content may be incorrect.">
            <a:extLst>
              <a:ext uri="{FF2B5EF4-FFF2-40B4-BE49-F238E27FC236}">
                <a16:creationId xmlns:a16="http://schemas.microsoft.com/office/drawing/2014/main" id="{CEEB3BAE-C0B2-447C-B8BE-96C6BD84D658}"/>
              </a:ext>
            </a:extLst>
          </p:cNvPr>
          <p:cNvSpPr>
            <a:spLocks noGrp="1"/>
          </p:cNvSpPr>
          <p:nvPr>
            <p:ph sz="half" idx="2"/>
          </p:nvPr>
        </p:nvSpPr>
        <p:spPr/>
        <p:txBody>
          <a:bodyPr vert="horz" lIns="0" tIns="0" rIns="0" bIns="0" rtlCol="0" anchor="t">
            <a:noAutofit/>
          </a:bodyPr>
          <a:lstStyle/>
          <a:p>
            <a:r>
              <a:rPr lang="en-US" dirty="0">
                <a:latin typeface="Aptos"/>
              </a:rPr>
              <a:t>CCI agents have two 30-minute breaks, one of which is typically lunch.</a:t>
            </a:r>
          </a:p>
          <a:p>
            <a:r>
              <a:rPr lang="en-US" dirty="0">
                <a:latin typeface="Aptos"/>
              </a:rPr>
              <a:t>Long queues at the canteen regularly lead to agents exceeding their break times.</a:t>
            </a:r>
          </a:p>
          <a:p>
            <a:r>
              <a:rPr lang="en-US" dirty="0">
                <a:latin typeface="Aptos"/>
              </a:rPr>
              <a:t>Supervisors and team leaders often struggle to maintain adherence metrics due to inconsistent break durations.</a:t>
            </a:r>
          </a:p>
          <a:p>
            <a:pPr marL="0" indent="0">
              <a:buNone/>
            </a:pPr>
            <a:endParaRPr lang="en-US" dirty="0"/>
          </a:p>
        </p:txBody>
      </p:sp>
      <p:sp>
        <p:nvSpPr>
          <p:cNvPr id="6" name="Text Placeholder 5">
            <a:extLst>
              <a:ext uri="{FF2B5EF4-FFF2-40B4-BE49-F238E27FC236}">
                <a16:creationId xmlns:a16="http://schemas.microsoft.com/office/drawing/2014/main" id="{B237D1CA-B91A-410E-A968-D017BBE99F99}"/>
              </a:ext>
            </a:extLst>
          </p:cNvPr>
          <p:cNvSpPr>
            <a:spLocks noGrp="1"/>
          </p:cNvSpPr>
          <p:nvPr>
            <p:ph type="body" sz="quarter" idx="13"/>
          </p:nvPr>
        </p:nvSpPr>
        <p:spPr>
          <a:xfrm>
            <a:off x="6300000" y="2363078"/>
            <a:ext cx="5457623" cy="358775"/>
          </a:xfrm>
        </p:spPr>
        <p:txBody>
          <a:bodyPr vert="horz" lIns="0" tIns="0" rIns="0" bIns="0" rtlCol="0" anchor="t">
            <a:noAutofit/>
          </a:bodyPr>
          <a:lstStyle/>
          <a:p>
            <a:r>
              <a:rPr lang="en-US" dirty="0"/>
              <a:t>Financial </a:t>
            </a:r>
            <a:r>
              <a:rPr lang="en-US" dirty="0">
                <a:solidFill>
                  <a:srgbClr val="404040"/>
                </a:solidFill>
                <a:latin typeface="Candara"/>
              </a:rPr>
              <a:t>Constraints </a:t>
            </a:r>
            <a:endParaRPr lang="en-US" sz="1400" dirty="0">
              <a:solidFill>
                <a:srgbClr val="0F4761"/>
              </a:solidFill>
              <a:latin typeface="Aptos"/>
            </a:endParaRPr>
          </a:p>
        </p:txBody>
      </p:sp>
      <p:sp>
        <p:nvSpPr>
          <p:cNvPr id="7" name="Text Placeholder 6">
            <a:extLst>
              <a:ext uri="{FF2B5EF4-FFF2-40B4-BE49-F238E27FC236}">
                <a16:creationId xmlns:a16="http://schemas.microsoft.com/office/drawing/2014/main" id="{26A87885-D672-4CF9-A78D-CFE98385B03A}"/>
              </a:ext>
            </a:extLst>
          </p:cNvPr>
          <p:cNvSpPr>
            <a:spLocks noGrp="1"/>
          </p:cNvSpPr>
          <p:nvPr>
            <p:ph type="body" sz="quarter" idx="12"/>
          </p:nvPr>
        </p:nvSpPr>
        <p:spPr/>
        <p:txBody>
          <a:bodyPr vert="horz" lIns="0" tIns="0" rIns="0" bIns="0" rtlCol="0" anchor="t">
            <a:noAutofit/>
          </a:bodyPr>
          <a:lstStyle/>
          <a:p>
            <a:r>
              <a:rPr lang="en-US" dirty="0">
                <a:latin typeface="Aptos"/>
              </a:rPr>
              <a:t>Many agents face short-term financial challenges, especially between pay periods.</a:t>
            </a:r>
          </a:p>
          <a:p>
            <a:r>
              <a:rPr lang="en-US" dirty="0">
                <a:latin typeface="Aptos"/>
              </a:rPr>
              <a:t>There is currently no internal credit system or support mechanism tailored to food access during work hours</a:t>
            </a:r>
            <a:endParaRPr lang="en-US" dirty="0"/>
          </a:p>
          <a:p>
            <a:endParaRPr lang="en-US" dirty="0"/>
          </a:p>
        </p:txBody>
      </p:sp>
      <p:sp>
        <p:nvSpPr>
          <p:cNvPr id="8" name="Slide Number Placeholder 7">
            <a:extLst>
              <a:ext uri="{FF2B5EF4-FFF2-40B4-BE49-F238E27FC236}">
                <a16:creationId xmlns:a16="http://schemas.microsoft.com/office/drawing/2014/main" id="{E6AC9832-FB01-464A-9824-61887B77997E}"/>
              </a:ext>
            </a:extLst>
          </p:cNvPr>
          <p:cNvSpPr>
            <a:spLocks noGrp="1"/>
          </p:cNvSpPr>
          <p:nvPr>
            <p:ph type="sldNum" sz="quarter" idx="33"/>
          </p:nvPr>
        </p:nvSpPr>
        <p:spPr/>
        <p:txBody>
          <a:bodyPr/>
          <a:lstStyle/>
          <a:p>
            <a:fld id="{19B51A1E-902D-48AF-9020-955120F399B6}" type="slidenum">
              <a:rPr lang="en-US" smtClean="0"/>
              <a:pPr/>
              <a:t>3</a:t>
            </a:fld>
            <a:endParaRPr lang="en-US" dirty="0"/>
          </a:p>
        </p:txBody>
      </p:sp>
      <p:sp>
        <p:nvSpPr>
          <p:cNvPr id="12" name="Rectangle 11">
            <a:extLst>
              <a:ext uri="{FF2B5EF4-FFF2-40B4-BE49-F238E27FC236}">
                <a16:creationId xmlns:a16="http://schemas.microsoft.com/office/drawing/2014/main" id="{7F65E93D-09FF-42EE-B9DD-750638966686}"/>
              </a:ext>
              <a:ext uri="{C183D7F6-B498-43B3-948B-1728B52AA6E4}">
                <adec:decorative xmlns:adec="http://schemas.microsoft.com/office/drawing/2017/decorative" val="1"/>
              </a:ext>
            </a:extLst>
          </p:cNvPr>
          <p:cNvSpPr/>
          <p:nvPr/>
        </p:nvSpPr>
        <p:spPr>
          <a:xfrm>
            <a:off x="431800" y="2100317"/>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cxnSp>
        <p:nvCxnSpPr>
          <p:cNvPr id="11" name="Straight Connector 10">
            <a:extLst>
              <a:ext uri="{FF2B5EF4-FFF2-40B4-BE49-F238E27FC236}">
                <a16:creationId xmlns:a16="http://schemas.microsoft.com/office/drawing/2014/main" id="{5A563457-1EC8-4978-BCCB-AFD88C9ED04C}"/>
              </a:ext>
              <a:ext uri="{C183D7F6-B498-43B3-948B-1728B52AA6E4}">
                <adec:decorative xmlns:adec="http://schemas.microsoft.com/office/drawing/2017/decorative" val="1"/>
              </a:ext>
            </a:extLst>
          </p:cNvPr>
          <p:cNvCxnSpPr/>
          <p:nvPr/>
        </p:nvCxnSpPr>
        <p:spPr>
          <a:xfrm>
            <a:off x="6096000" y="2363035"/>
            <a:ext cx="0" cy="241133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A7CD04AE-9A8B-4DED-855D-F51B510D0B69}"/>
              </a:ext>
              <a:ext uri="{C183D7F6-B498-43B3-948B-1728B52AA6E4}">
                <adec:decorative xmlns:adec="http://schemas.microsoft.com/office/drawing/2017/decorative" val="1"/>
              </a:ext>
            </a:extLst>
          </p:cNvPr>
          <p:cNvSpPr/>
          <p:nvPr/>
        </p:nvSpPr>
        <p:spPr>
          <a:xfrm>
            <a:off x="6299887" y="2100317"/>
            <a:ext cx="1984175" cy="11482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p>
        </p:txBody>
      </p:sp>
      <p:sp>
        <p:nvSpPr>
          <p:cNvPr id="14" name="TextBox 13">
            <a:extLst>
              <a:ext uri="{FF2B5EF4-FFF2-40B4-BE49-F238E27FC236}">
                <a16:creationId xmlns:a16="http://schemas.microsoft.com/office/drawing/2014/main" id="{8F853133-BD2D-4542-A502-E7B759366A03}"/>
              </a:ext>
            </a:extLst>
          </p:cNvPr>
          <p:cNvSpPr txBox="1"/>
          <p:nvPr/>
        </p:nvSpPr>
        <p:spPr>
          <a:xfrm>
            <a:off x="10243100" y="6411480"/>
            <a:ext cx="1240805" cy="374127"/>
          </a:xfrm>
          <a:prstGeom prst="rect">
            <a:avLst/>
          </a:prstGeom>
          <a:noFill/>
        </p:spPr>
        <p:txBody>
          <a:bodyPr wrap="square" lIns="91440" tIns="108000" rIns="91440" bIns="0" rtlCol="0" anchor="ctr">
            <a:spAutoFit/>
          </a:bodyPr>
          <a:lstStyle/>
          <a:p>
            <a:pPr algn="r">
              <a:lnSpc>
                <a:spcPts val="1000"/>
              </a:lnSpc>
            </a:pPr>
            <a:r>
              <a:rPr lang="en-US" sz="2400" b="1" spc="-100" dirty="0">
                <a:solidFill>
                  <a:schemeClr val="accent1"/>
                </a:solidFill>
                <a:latin typeface="+mj-lt"/>
              </a:rPr>
              <a:t>ZIBEKE</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endParaRPr lang="en-US" sz="1200" b="0" i="0" spc="140" baseline="0" noProof="0">
              <a:solidFill>
                <a:schemeClr val="tx1">
                  <a:lumMod val="75000"/>
                  <a:lumOff val="25000"/>
                </a:schemeClr>
              </a:solidFill>
              <a:latin typeface="+mj-lt"/>
            </a:endParaRPr>
          </a:p>
        </p:txBody>
      </p:sp>
    </p:spTree>
    <p:extLst>
      <p:ext uri="{BB962C8B-B14F-4D97-AF65-F5344CB8AC3E}">
        <p14:creationId xmlns:p14="http://schemas.microsoft.com/office/powerpoint/2010/main" val="3188837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HD wallpaper: Hands On Desk At Meeting Photo, Business, Office ...">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2"/>
          <a:srcRect/>
          <a:stretch>
            <a:fillRect/>
          </a:stretch>
        </p:blipFill>
        <p:spPr>
          <a:xfrm>
            <a:off x="114405" y="0"/>
            <a:ext cx="9551778" cy="6371351"/>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p:txBody>
          <a:bodyPr/>
          <a:lstStyle/>
          <a:p>
            <a:r>
              <a:rPr lang="en-US"/>
              <a:t>Proposed Solution </a:t>
            </a:r>
            <a:endParaRPr lang="en-US" sz="1800">
              <a:solidFill>
                <a:srgbClr val="0F4761"/>
              </a:solidFill>
              <a:latin typeface="Aptos"/>
            </a:endParaRPr>
          </a:p>
        </p:txBody>
      </p:sp>
      <p:sp>
        <p:nvSpPr>
          <p:cNvPr id="14" name="Text Placeholder 13">
            <a:extLst>
              <a:ext uri="{FF2B5EF4-FFF2-40B4-BE49-F238E27FC236}">
                <a16:creationId xmlns:a16="http://schemas.microsoft.com/office/drawing/2014/main" id="{F278402B-CA7D-4F5B-B3FA-ED74AB3CFB6C}"/>
              </a:ext>
            </a:extLst>
          </p:cNvPr>
          <p:cNvSpPr>
            <a:spLocks noGrp="1"/>
          </p:cNvSpPr>
          <p:nvPr>
            <p:ph type="body" sz="quarter" idx="13"/>
          </p:nvPr>
        </p:nvSpPr>
        <p:spPr/>
        <p:txBody>
          <a:bodyPr vert="horz" lIns="180000" tIns="180000" rIns="252000" bIns="180000" rtlCol="0" anchor="t">
            <a:noAutofit/>
          </a:bodyPr>
          <a:lstStyle/>
          <a:p>
            <a:r>
              <a:rPr lang="en-US" sz="1600" dirty="0">
                <a:latin typeface="Aptos"/>
              </a:rPr>
              <a:t>The </a:t>
            </a:r>
            <a:r>
              <a:rPr lang="en-US" sz="1600" b="1" dirty="0">
                <a:latin typeface="Aptos"/>
              </a:rPr>
              <a:t>CCI Canteen System</a:t>
            </a:r>
            <a:r>
              <a:rPr lang="en-US" sz="1600" dirty="0">
                <a:latin typeface="Aptos"/>
              </a:rPr>
              <a:t> is a web-based platform, optimized for both desktop and mobile use, that offers the following</a:t>
            </a:r>
            <a:endParaRPr lang="en-US" sz="1600" dirty="0"/>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a:solidFill>
            <a:schemeClr val="tx1">
              <a:lumMod val="95000"/>
              <a:lumOff val="5000"/>
            </a:schemeClr>
          </a:solidFill>
        </p:spPr>
        <p:txBody>
          <a:bodyPr/>
          <a:lstStyle/>
          <a:p>
            <a:fld id="{19B51A1E-902D-48AF-9020-955120F399B6}" type="slidenum">
              <a:rPr lang="en-US" smtClean="0"/>
              <a:pPr/>
              <a:t>4</a:t>
            </a:fld>
            <a:endParaRPr lang="en-US" dirty="0"/>
          </a:p>
        </p:txBody>
      </p:sp>
      <p:sp>
        <p:nvSpPr>
          <p:cNvPr id="6" name="TextBox 5">
            <a:extLst>
              <a:ext uri="{FF2B5EF4-FFF2-40B4-BE49-F238E27FC236}">
                <a16:creationId xmlns:a16="http://schemas.microsoft.com/office/drawing/2014/main" id="{53B5FCD7-F025-4E44-BCCF-2EE7955C1D28}"/>
              </a:ext>
            </a:extLst>
          </p:cNvPr>
          <p:cNvSpPr txBox="1"/>
          <p:nvPr/>
        </p:nvSpPr>
        <p:spPr>
          <a:xfrm>
            <a:off x="10243100" y="6389915"/>
            <a:ext cx="1269560" cy="374127"/>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ZIBEKE</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9D95B5-B02C-87CA-7387-7425D87215C6}"/>
              </a:ext>
            </a:extLst>
          </p:cNvPr>
          <p:cNvSpPr>
            <a:spLocks noGrp="1"/>
          </p:cNvSpPr>
          <p:nvPr>
            <p:ph type="title"/>
          </p:nvPr>
        </p:nvSpPr>
        <p:spPr/>
        <p:txBody>
          <a:bodyPr/>
          <a:lstStyle/>
          <a:p>
            <a:r>
              <a:rPr lang="en-US" dirty="0"/>
              <a:t>System Overview</a:t>
            </a:r>
          </a:p>
        </p:txBody>
      </p:sp>
      <p:sp>
        <p:nvSpPr>
          <p:cNvPr id="10" name="Text Placeholder 9">
            <a:extLst>
              <a:ext uri="{FF2B5EF4-FFF2-40B4-BE49-F238E27FC236}">
                <a16:creationId xmlns:a16="http://schemas.microsoft.com/office/drawing/2014/main" id="{1FA86E24-E539-2221-45AF-BE2F5CA82245}"/>
              </a:ext>
            </a:extLst>
          </p:cNvPr>
          <p:cNvSpPr>
            <a:spLocks noGrp="1"/>
          </p:cNvSpPr>
          <p:nvPr>
            <p:ph type="body" sz="quarter" idx="32"/>
          </p:nvPr>
        </p:nvSpPr>
        <p:spPr/>
        <p:txBody>
          <a:bodyPr vert="horz" lIns="0" tIns="0" rIns="0" bIns="0" rtlCol="0" anchor="t">
            <a:noAutofit/>
          </a:bodyPr>
          <a:lstStyle/>
          <a:p>
            <a:r>
              <a:rPr lang="en-US" sz="1600" dirty="0">
                <a:solidFill>
                  <a:srgbClr val="000000"/>
                </a:solidFill>
                <a:latin typeface="Aptos"/>
              </a:rPr>
              <a:t>The </a:t>
            </a:r>
            <a:r>
              <a:rPr lang="en-US" sz="1600" b="1" dirty="0">
                <a:solidFill>
                  <a:srgbClr val="000000"/>
                </a:solidFill>
                <a:latin typeface="Aptos"/>
              </a:rPr>
              <a:t>CCI Canteen System</a:t>
            </a:r>
            <a:r>
              <a:rPr lang="en-US" sz="1600" dirty="0">
                <a:solidFill>
                  <a:srgbClr val="000000"/>
                </a:solidFill>
                <a:latin typeface="Aptos"/>
              </a:rPr>
              <a:t> is a web-based platform, optimized for both desktop and mobile use, that offers the following:</a:t>
            </a:r>
          </a:p>
        </p:txBody>
      </p:sp>
      <p:sp>
        <p:nvSpPr>
          <p:cNvPr id="5" name="Content Placeholder 4">
            <a:extLst>
              <a:ext uri="{FF2B5EF4-FFF2-40B4-BE49-F238E27FC236}">
                <a16:creationId xmlns:a16="http://schemas.microsoft.com/office/drawing/2014/main" id="{959F3FAF-C41B-0342-D67D-871562877374}"/>
              </a:ext>
            </a:extLst>
          </p:cNvPr>
          <p:cNvSpPr>
            <a:spLocks noGrp="1"/>
          </p:cNvSpPr>
          <p:nvPr>
            <p:ph idx="1"/>
          </p:nvPr>
        </p:nvSpPr>
        <p:spPr/>
        <p:txBody>
          <a:bodyPr vert="horz" lIns="0" tIns="0" rIns="0" bIns="0" rtlCol="0" anchor="t">
            <a:noAutofit/>
          </a:bodyPr>
          <a:lstStyle/>
          <a:p>
            <a:r>
              <a:rPr lang="en-US" sz="1200" b="1" i="1" dirty="0">
                <a:solidFill>
                  <a:srgbClr val="0F4761"/>
                </a:solidFill>
                <a:latin typeface="Aptos"/>
              </a:rPr>
              <a:t>1. Online Pre-Ordering</a:t>
            </a:r>
            <a:endParaRPr lang="en-US" sz="1200" i="1">
              <a:solidFill>
                <a:srgbClr val="0F4761"/>
              </a:solidFill>
              <a:latin typeface="Aptos"/>
            </a:endParaRPr>
          </a:p>
          <a:p>
            <a:r>
              <a:rPr lang="en-US" sz="1200" dirty="0">
                <a:latin typeface="Aptos"/>
              </a:rPr>
              <a:t>Agents can place meal orders in advance.</a:t>
            </a:r>
          </a:p>
          <a:p>
            <a:r>
              <a:rPr lang="en-US" sz="1200" dirty="0">
                <a:latin typeface="Aptos"/>
              </a:rPr>
              <a:t>Orders can be scheduled based on designated break times to ensure availability without queuing.</a:t>
            </a:r>
          </a:p>
          <a:p>
            <a:endParaRPr lang="en-US" dirty="0"/>
          </a:p>
        </p:txBody>
      </p:sp>
      <p:sp>
        <p:nvSpPr>
          <p:cNvPr id="6" name="Text Placeholder 5">
            <a:extLst>
              <a:ext uri="{FF2B5EF4-FFF2-40B4-BE49-F238E27FC236}">
                <a16:creationId xmlns:a16="http://schemas.microsoft.com/office/drawing/2014/main" id="{258DC25B-8CE8-BC69-8219-8DF5DDBF6E36}"/>
              </a:ext>
            </a:extLst>
          </p:cNvPr>
          <p:cNvSpPr>
            <a:spLocks noGrp="1"/>
          </p:cNvSpPr>
          <p:nvPr>
            <p:ph type="body" sz="quarter" idx="12"/>
          </p:nvPr>
        </p:nvSpPr>
        <p:spPr/>
        <p:txBody>
          <a:bodyPr vert="horz" lIns="0" tIns="0" rIns="0" bIns="0" rtlCol="0" anchor="t">
            <a:noAutofit/>
          </a:bodyPr>
          <a:lstStyle/>
          <a:p>
            <a:r>
              <a:rPr lang="en-US" sz="1200" b="1" i="1" dirty="0">
                <a:solidFill>
                  <a:srgbClr val="0F4761"/>
                </a:solidFill>
                <a:latin typeface="Aptos"/>
              </a:rPr>
              <a:t>2. Live Meal Status Tracking</a:t>
            </a:r>
            <a:endParaRPr lang="en-US" sz="1200" i="1" dirty="0">
              <a:solidFill>
                <a:srgbClr val="0F4761"/>
              </a:solidFill>
              <a:latin typeface="Aptos"/>
            </a:endParaRPr>
          </a:p>
          <a:p>
            <a:r>
              <a:rPr lang="en-US" sz="1200" dirty="0">
                <a:latin typeface="Aptos"/>
              </a:rPr>
              <a:t>Orders will move through status phases:</a:t>
            </a:r>
          </a:p>
          <a:p>
            <a:pPr lvl="1"/>
            <a:r>
              <a:rPr lang="en-US" sz="1200" b="1" dirty="0">
                <a:latin typeface="Aptos"/>
              </a:rPr>
              <a:t>Ordered</a:t>
            </a:r>
            <a:endParaRPr lang="en-US" sz="1200" dirty="0">
              <a:latin typeface="Aptos"/>
            </a:endParaRPr>
          </a:p>
          <a:p>
            <a:pPr lvl="1"/>
            <a:r>
              <a:rPr lang="en-US" sz="1200" b="1" dirty="0">
                <a:latin typeface="Aptos"/>
              </a:rPr>
              <a:t>Preparing</a:t>
            </a:r>
            <a:endParaRPr lang="en-US" sz="1200" dirty="0">
              <a:latin typeface="Aptos"/>
            </a:endParaRPr>
          </a:p>
          <a:p>
            <a:pPr lvl="1"/>
            <a:r>
              <a:rPr lang="en-US" sz="1200" b="1" dirty="0">
                <a:latin typeface="Aptos"/>
              </a:rPr>
              <a:t>Ready</a:t>
            </a:r>
            <a:endParaRPr lang="en-US" sz="1200" dirty="0">
              <a:latin typeface="Aptos"/>
            </a:endParaRPr>
          </a:p>
          <a:p>
            <a:pPr lvl="1"/>
            <a:r>
              <a:rPr lang="en-US" sz="1200" b="1" dirty="0">
                <a:latin typeface="Aptos"/>
              </a:rPr>
              <a:t>Collected</a:t>
            </a:r>
            <a:endParaRPr lang="en-US" sz="1200" dirty="0">
              <a:latin typeface="Aptos"/>
            </a:endParaRPr>
          </a:p>
          <a:p>
            <a:r>
              <a:rPr lang="en-US" sz="1200" dirty="0">
                <a:latin typeface="Aptos"/>
              </a:rPr>
              <a:t>Admins (kitchen staff) can update these statuses in real time.</a:t>
            </a:r>
          </a:p>
          <a:p>
            <a:r>
              <a:rPr lang="en-US" sz="1200" dirty="0">
                <a:latin typeface="Aptos"/>
              </a:rPr>
              <a:t>Agents will be notified of status changes and can pick up meals accordingly.</a:t>
            </a:r>
          </a:p>
          <a:p>
            <a:endParaRPr lang="en-US" dirty="0"/>
          </a:p>
        </p:txBody>
      </p:sp>
      <p:sp>
        <p:nvSpPr>
          <p:cNvPr id="7" name="Text Placeholder 6">
            <a:extLst>
              <a:ext uri="{FF2B5EF4-FFF2-40B4-BE49-F238E27FC236}">
                <a16:creationId xmlns:a16="http://schemas.microsoft.com/office/drawing/2014/main" id="{B4C55CBB-E6F9-8C6A-81EA-190DDD24FC9F}"/>
              </a:ext>
            </a:extLst>
          </p:cNvPr>
          <p:cNvSpPr>
            <a:spLocks noGrp="1"/>
          </p:cNvSpPr>
          <p:nvPr>
            <p:ph type="body" sz="quarter" idx="13"/>
          </p:nvPr>
        </p:nvSpPr>
        <p:spPr/>
        <p:txBody>
          <a:bodyPr vert="horz" lIns="0" tIns="0" rIns="0" bIns="0" rtlCol="0" anchor="t">
            <a:noAutofit/>
          </a:bodyPr>
          <a:lstStyle/>
          <a:p>
            <a:r>
              <a:rPr lang="en-US" sz="1200" b="1" i="1" dirty="0">
                <a:solidFill>
                  <a:srgbClr val="0F4761"/>
                </a:solidFill>
                <a:latin typeface="Aptos"/>
              </a:rPr>
              <a:t>3. Canteen Credit Allowance</a:t>
            </a:r>
            <a:endParaRPr lang="en-US" sz="1200" i="1" dirty="0">
              <a:solidFill>
                <a:srgbClr val="0F4761"/>
              </a:solidFill>
              <a:latin typeface="Aptos"/>
            </a:endParaRPr>
          </a:p>
          <a:p>
            <a:r>
              <a:rPr lang="en-US" sz="1200" dirty="0">
                <a:latin typeface="Aptos"/>
              </a:rPr>
              <a:t>Every agent is eligible for up to </a:t>
            </a:r>
            <a:r>
              <a:rPr lang="en-US" sz="1200" b="1" dirty="0">
                <a:latin typeface="Aptos"/>
              </a:rPr>
              <a:t>R500</a:t>
            </a:r>
            <a:r>
              <a:rPr lang="en-US" sz="1200" dirty="0">
                <a:latin typeface="Aptos"/>
              </a:rPr>
              <a:t> canteen credit per month.</a:t>
            </a:r>
          </a:p>
          <a:p>
            <a:r>
              <a:rPr lang="en-US" sz="1200" dirty="0">
                <a:latin typeface="Aptos"/>
              </a:rPr>
              <a:t>Funds are </a:t>
            </a:r>
            <a:r>
              <a:rPr lang="en-US" sz="1200" b="1" dirty="0">
                <a:latin typeface="Aptos"/>
              </a:rPr>
              <a:t>only deducted from salary if used</a:t>
            </a:r>
            <a:r>
              <a:rPr lang="en-US" sz="1200" dirty="0">
                <a:latin typeface="Aptos"/>
              </a:rPr>
              <a:t>.</a:t>
            </a:r>
          </a:p>
          <a:p>
            <a:r>
              <a:rPr lang="en-US" sz="1200" dirty="0">
                <a:latin typeface="Aptos"/>
              </a:rPr>
              <a:t>The credit becomes </a:t>
            </a:r>
            <a:r>
              <a:rPr lang="en-US" sz="1200" b="1" dirty="0">
                <a:latin typeface="Aptos"/>
              </a:rPr>
              <a:t>available 3 working days into the new month</a:t>
            </a:r>
            <a:r>
              <a:rPr lang="en-US" sz="1200" dirty="0">
                <a:latin typeface="Aptos"/>
              </a:rPr>
              <a:t>, ensuring CCI has sufficient funds from the new salary cycle to back any used credit.</a:t>
            </a:r>
          </a:p>
          <a:p>
            <a:r>
              <a:rPr lang="en-US" sz="1200" dirty="0">
                <a:latin typeface="Aptos"/>
              </a:rPr>
              <a:t>This system is tied to real-time employee data from </a:t>
            </a:r>
            <a:r>
              <a:rPr lang="en-US" sz="1200" b="1" dirty="0">
                <a:latin typeface="Aptos"/>
              </a:rPr>
              <a:t>CCI Connect</a:t>
            </a:r>
            <a:r>
              <a:rPr lang="en-US" sz="1200" dirty="0">
                <a:latin typeface="Aptos"/>
              </a:rPr>
              <a:t> to prevent abuse.</a:t>
            </a:r>
          </a:p>
          <a:p>
            <a:endParaRPr lang="en-US" dirty="0"/>
          </a:p>
        </p:txBody>
      </p:sp>
      <p:sp>
        <p:nvSpPr>
          <p:cNvPr id="8" name="Text Placeholder 7">
            <a:extLst>
              <a:ext uri="{FF2B5EF4-FFF2-40B4-BE49-F238E27FC236}">
                <a16:creationId xmlns:a16="http://schemas.microsoft.com/office/drawing/2014/main" id="{300FB2E1-B35F-FEB2-FE76-66A6E83E32CD}"/>
              </a:ext>
            </a:extLst>
          </p:cNvPr>
          <p:cNvSpPr>
            <a:spLocks noGrp="1"/>
          </p:cNvSpPr>
          <p:nvPr>
            <p:ph type="body" sz="quarter" idx="14"/>
          </p:nvPr>
        </p:nvSpPr>
        <p:spPr/>
        <p:txBody>
          <a:bodyPr vert="horz" lIns="0" tIns="0" rIns="0" bIns="0" rtlCol="0" anchor="t">
            <a:noAutofit/>
          </a:bodyPr>
          <a:lstStyle/>
          <a:p>
            <a:r>
              <a:rPr lang="en-US" sz="1200" b="1" i="1" dirty="0">
                <a:solidFill>
                  <a:srgbClr val="0F4761"/>
                </a:solidFill>
                <a:latin typeface="Aptos"/>
              </a:rPr>
              <a:t>4. Cancellation Policy</a:t>
            </a:r>
            <a:endParaRPr lang="en-US" sz="1200" i="1" dirty="0">
              <a:solidFill>
                <a:srgbClr val="0F4761"/>
              </a:solidFill>
              <a:latin typeface="Aptos"/>
            </a:endParaRPr>
          </a:p>
          <a:p>
            <a:r>
              <a:rPr lang="en-US" sz="1200" dirty="0">
                <a:latin typeface="Aptos"/>
              </a:rPr>
              <a:t>Agents may cancel orders under these conditions:</a:t>
            </a:r>
          </a:p>
          <a:p>
            <a:pPr lvl="1"/>
            <a:r>
              <a:rPr lang="en-US" sz="1200" b="1" dirty="0">
                <a:latin typeface="Aptos"/>
              </a:rPr>
              <a:t>Before preparation starts (Ordered):</a:t>
            </a:r>
            <a:r>
              <a:rPr lang="en-US" sz="1200" dirty="0">
                <a:latin typeface="Aptos"/>
              </a:rPr>
              <a:t> No charge.</a:t>
            </a:r>
          </a:p>
          <a:p>
            <a:pPr lvl="1"/>
            <a:r>
              <a:rPr lang="en-US" sz="1200" b="1" dirty="0">
                <a:latin typeface="Aptos"/>
              </a:rPr>
              <a:t>During preparation (Preparing):</a:t>
            </a:r>
            <a:r>
              <a:rPr lang="en-US" sz="1200" dirty="0">
                <a:latin typeface="Aptos"/>
              </a:rPr>
              <a:t> 25% cancellation fee.</a:t>
            </a:r>
          </a:p>
          <a:p>
            <a:pPr lvl="1"/>
            <a:r>
              <a:rPr lang="en-US" sz="1200" b="1" dirty="0">
                <a:latin typeface="Aptos"/>
              </a:rPr>
              <a:t>Once marked as ready (Ready):</a:t>
            </a:r>
            <a:r>
              <a:rPr lang="en-US" sz="1200" dirty="0">
                <a:latin typeface="Aptos"/>
              </a:rPr>
              <a:t> 50% cancellation fee.</a:t>
            </a:r>
          </a:p>
          <a:p>
            <a:pPr lvl="1"/>
            <a:r>
              <a:rPr lang="en-US" sz="1200" b="1" dirty="0">
                <a:latin typeface="Aptos"/>
              </a:rPr>
              <a:t>After collection (Collected):</a:t>
            </a:r>
            <a:r>
              <a:rPr lang="en-US" sz="1200" dirty="0">
                <a:latin typeface="Aptos"/>
              </a:rPr>
              <a:t> Cancellation is disabled.</a:t>
            </a:r>
          </a:p>
          <a:p>
            <a:r>
              <a:rPr lang="en-US" sz="1200" dirty="0">
                <a:latin typeface="Aptos"/>
              </a:rPr>
              <a:t>Example: For a R10 item:</a:t>
            </a:r>
          </a:p>
          <a:p>
            <a:pPr lvl="1"/>
            <a:r>
              <a:rPr lang="en-US" sz="1200" dirty="0">
                <a:latin typeface="Aptos"/>
              </a:rPr>
              <a:t>R0 fee if cancelled at “Ordered”</a:t>
            </a:r>
          </a:p>
          <a:p>
            <a:pPr lvl="1"/>
            <a:r>
              <a:rPr lang="en-US" sz="1200" dirty="0">
                <a:latin typeface="Aptos"/>
              </a:rPr>
              <a:t>R2.50 fee at “Preparing”</a:t>
            </a:r>
          </a:p>
          <a:p>
            <a:pPr lvl="1"/>
            <a:r>
              <a:rPr lang="en-US" sz="1200" dirty="0">
                <a:latin typeface="Aptos"/>
              </a:rPr>
              <a:t>R5.00 fee at “Ready”</a:t>
            </a:r>
          </a:p>
          <a:p>
            <a:endParaRPr lang="en-US" dirty="0"/>
          </a:p>
        </p:txBody>
      </p:sp>
      <p:sp>
        <p:nvSpPr>
          <p:cNvPr id="9" name="Text Placeholder 8">
            <a:extLst>
              <a:ext uri="{FF2B5EF4-FFF2-40B4-BE49-F238E27FC236}">
                <a16:creationId xmlns:a16="http://schemas.microsoft.com/office/drawing/2014/main" id="{9D97E078-48F6-7DBC-3481-39C3E9E5A02D}"/>
              </a:ext>
            </a:extLst>
          </p:cNvPr>
          <p:cNvSpPr>
            <a:spLocks noGrp="1"/>
          </p:cNvSpPr>
          <p:nvPr>
            <p:ph type="body" sz="quarter" idx="15"/>
          </p:nvPr>
        </p:nvSpPr>
        <p:spPr/>
        <p:txBody>
          <a:bodyPr vert="horz" lIns="0" tIns="0" rIns="0" bIns="0" rtlCol="0" anchor="t">
            <a:noAutofit/>
          </a:bodyPr>
          <a:lstStyle/>
          <a:p>
            <a:r>
              <a:rPr lang="en-US" sz="1200" b="1" i="1" dirty="0">
                <a:solidFill>
                  <a:srgbClr val="0F4761"/>
                </a:solidFill>
                <a:latin typeface="Aptos"/>
              </a:rPr>
              <a:t>5. Payment Options</a:t>
            </a:r>
            <a:endParaRPr lang="en-US" sz="1200" i="1" dirty="0">
              <a:solidFill>
                <a:srgbClr val="0F4761"/>
              </a:solidFill>
              <a:latin typeface="Aptos"/>
            </a:endParaRPr>
          </a:p>
          <a:p>
            <a:r>
              <a:rPr lang="en-US" sz="1200" dirty="0">
                <a:latin typeface="Aptos"/>
              </a:rPr>
              <a:t>Agents can choose from:</a:t>
            </a:r>
          </a:p>
          <a:p>
            <a:r>
              <a:rPr lang="en-US" sz="1200" b="1" dirty="0">
                <a:latin typeface="Aptos"/>
              </a:rPr>
              <a:t>Card</a:t>
            </a:r>
            <a:endParaRPr lang="en-US" sz="1200" dirty="0">
              <a:latin typeface="Aptos"/>
            </a:endParaRPr>
          </a:p>
          <a:p>
            <a:r>
              <a:rPr lang="en-US" sz="1200" b="1" dirty="0">
                <a:latin typeface="Aptos"/>
              </a:rPr>
              <a:t>Cash</a:t>
            </a:r>
            <a:endParaRPr lang="en-US" sz="1200" dirty="0">
              <a:latin typeface="Aptos"/>
            </a:endParaRPr>
          </a:p>
          <a:p>
            <a:r>
              <a:rPr lang="en-US" sz="1200" b="1" dirty="0">
                <a:latin typeface="Aptos"/>
              </a:rPr>
              <a:t>Allowance</a:t>
            </a:r>
            <a:r>
              <a:rPr lang="en-US" sz="1200" dirty="0">
                <a:latin typeface="Aptos"/>
              </a:rPr>
              <a:t> (if available)</a:t>
            </a:r>
          </a:p>
          <a:p>
            <a:endParaRPr lang="en-US" dirty="0"/>
          </a:p>
        </p:txBody>
      </p:sp>
      <p:sp>
        <p:nvSpPr>
          <p:cNvPr id="2" name="Footer Placeholder 1">
            <a:extLst>
              <a:ext uri="{FF2B5EF4-FFF2-40B4-BE49-F238E27FC236}">
                <a16:creationId xmlns:a16="http://schemas.microsoft.com/office/drawing/2014/main" id="{1C75ED62-1B9D-CCE8-F2E5-089E61A79205}"/>
              </a:ext>
            </a:extLst>
          </p:cNvPr>
          <p:cNvSpPr>
            <a:spLocks noGrp="1"/>
          </p:cNvSpPr>
          <p:nvPr>
            <p:ph type="ftr" sz="quarter" idx="16"/>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A3A2E9-18DE-0D4B-4E13-C8112A0FF9CB}"/>
              </a:ext>
            </a:extLst>
          </p:cNvPr>
          <p:cNvSpPr>
            <a:spLocks noGrp="1"/>
          </p:cNvSpPr>
          <p:nvPr>
            <p:ph type="sldNum" sz="quarter" idx="33"/>
          </p:nvPr>
        </p:nvSpPr>
        <p:spPr/>
        <p:txBody>
          <a:bodyPr/>
          <a:lstStyle/>
          <a:p>
            <a:fld id="{19B51A1E-902D-48AF-9020-955120F399B6}" type="slidenum">
              <a:rPr lang="en-US" noProof="0" smtClean="0"/>
              <a:pPr/>
              <a:t>5</a:t>
            </a:fld>
            <a:endParaRPr lang="en-US" noProof="0" dirty="0"/>
          </a:p>
        </p:txBody>
      </p:sp>
    </p:spTree>
    <p:extLst>
      <p:ext uri="{BB962C8B-B14F-4D97-AF65-F5344CB8AC3E}">
        <p14:creationId xmlns:p14="http://schemas.microsoft.com/office/powerpoint/2010/main" val="493930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Picture Placeholder 22" descr="Page 2 | programmer 1080P, 2K, 4K, 5K HD wallpapers free download ...">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2"/>
          <a:srcRect l="8755" r="8755"/>
          <a:stretch>
            <a:fillRect/>
          </a:stretch>
        </p:blipFill>
        <p:spPr>
          <a:xfrm>
            <a:off x="2411412" y="0"/>
            <a:ext cx="9780588" cy="6371351"/>
          </a:xfrm>
        </p:spPr>
      </p:pic>
      <p:sp>
        <p:nvSpPr>
          <p:cNvPr id="3" name="Title 2">
            <a:extLst>
              <a:ext uri="{FF2B5EF4-FFF2-40B4-BE49-F238E27FC236}">
                <a16:creationId xmlns:a16="http://schemas.microsoft.com/office/drawing/2014/main" id="{200B3D2B-613A-41BE-987D-E6A1324B456D}"/>
              </a:ext>
            </a:extLst>
          </p:cNvPr>
          <p:cNvSpPr>
            <a:spLocks noGrp="1"/>
          </p:cNvSpPr>
          <p:nvPr>
            <p:ph type="title"/>
          </p:nvPr>
        </p:nvSpPr>
        <p:spPr/>
        <p:txBody>
          <a:bodyPr/>
          <a:lstStyle/>
          <a:p>
            <a:r>
              <a:rPr lang="en-US" sz="5400" dirty="0"/>
              <a:t>Technical </a:t>
            </a:r>
            <a:r>
              <a:rPr lang="en-US" sz="5400" dirty="0">
                <a:solidFill>
                  <a:srgbClr val="404040"/>
                </a:solidFill>
                <a:latin typeface="Corbel"/>
              </a:rPr>
              <a:t>Implementation</a:t>
            </a:r>
          </a:p>
        </p:txBody>
      </p:sp>
      <p:sp>
        <p:nvSpPr>
          <p:cNvPr id="10" name="Text Placeholder 9">
            <a:extLst>
              <a:ext uri="{FF2B5EF4-FFF2-40B4-BE49-F238E27FC236}">
                <a16:creationId xmlns:a16="http://schemas.microsoft.com/office/drawing/2014/main" id="{2972F17A-D965-40B9-8ABB-C634072DBCC0}"/>
              </a:ext>
            </a:extLst>
          </p:cNvPr>
          <p:cNvSpPr>
            <a:spLocks noGrp="1"/>
          </p:cNvSpPr>
          <p:nvPr>
            <p:ph type="body" sz="quarter" idx="13"/>
          </p:nvPr>
        </p:nvSpPr>
        <p:spPr/>
        <p:txBody>
          <a:bodyPr vert="horz" lIns="252000" tIns="180000" rIns="180000" bIns="180000" rtlCol="0" anchor="t">
            <a:noAutofit/>
          </a:bodyPr>
          <a:lstStyle/>
          <a:p>
            <a:r>
              <a:rPr lang="en-US" sz="1600">
                <a:latin typeface="Aptos"/>
              </a:rPr>
              <a:t>The </a:t>
            </a:r>
            <a:r>
              <a:rPr lang="en-US" sz="1600" b="1">
                <a:latin typeface="Aptos"/>
              </a:rPr>
              <a:t>CCI Canteen System</a:t>
            </a:r>
            <a:r>
              <a:rPr lang="en-US" sz="1600">
                <a:latin typeface="Aptos"/>
              </a:rPr>
              <a:t> is a web-based platform, optimized for both desktop and mobile use, that offers the following</a:t>
            </a:r>
            <a:endParaRPr lang="en-US"/>
          </a:p>
          <a:p>
            <a:endParaRPr lang="en-US" dirty="0"/>
          </a:p>
        </p:txBody>
      </p:sp>
      <p:sp>
        <p:nvSpPr>
          <p:cNvPr id="5" name="Slide Number Placeholder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a:lstStyle/>
          <a:p>
            <a:fld id="{19B51A1E-902D-48AF-9020-955120F399B6}" type="slidenum">
              <a:rPr lang="en-US" smtClean="0"/>
              <a:pPr/>
              <a:t>6</a:t>
            </a:fld>
            <a:endParaRPr lang="en-US" dirty="0"/>
          </a:p>
        </p:txBody>
      </p:sp>
      <p:sp>
        <p:nvSpPr>
          <p:cNvPr id="6" name="TextBox 5">
            <a:extLst>
              <a:ext uri="{FF2B5EF4-FFF2-40B4-BE49-F238E27FC236}">
                <a16:creationId xmlns:a16="http://schemas.microsoft.com/office/drawing/2014/main" id="{27A68B24-6CBB-4B8E-AC76-E27A1DE280BE}"/>
              </a:ext>
            </a:extLst>
          </p:cNvPr>
          <p:cNvSpPr txBox="1"/>
          <p:nvPr/>
        </p:nvSpPr>
        <p:spPr>
          <a:xfrm>
            <a:off x="10243100" y="6397103"/>
            <a:ext cx="1240805" cy="374127"/>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ZIBEKE</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endParaRPr lang="en-US" sz="1200" b="0" i="0" spc="140" baseline="0" noProof="0" dirty="0">
              <a:solidFill>
                <a:schemeClr val="tx1">
                  <a:lumMod val="75000"/>
                  <a:lumOff val="25000"/>
                </a:schemeClr>
              </a:solidFill>
              <a:latin typeface="+mj-lt"/>
            </a:endParaRPr>
          </a:p>
        </p:txBody>
      </p:sp>
    </p:spTree>
    <p:extLst>
      <p:ext uri="{BB962C8B-B14F-4D97-AF65-F5344CB8AC3E}">
        <p14:creationId xmlns:p14="http://schemas.microsoft.com/office/powerpoint/2010/main" val="2117695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305FA2-2AB0-DB7D-9213-4A9185475E23}"/>
              </a:ext>
            </a:extLst>
          </p:cNvPr>
          <p:cNvSpPr>
            <a:spLocks noGrp="1"/>
          </p:cNvSpPr>
          <p:nvPr>
            <p:ph sz="quarter" idx="36"/>
          </p:nvPr>
        </p:nvSpPr>
        <p:spPr>
          <a:xfrm>
            <a:off x="8341795" y="2367052"/>
            <a:ext cx="3246121" cy="4365524"/>
          </a:xfrm>
        </p:spPr>
        <p:txBody>
          <a:bodyPr vert="horz" lIns="0" tIns="0" rIns="0" bIns="0" rtlCol="0" anchor="t">
            <a:noAutofit/>
          </a:bodyPr>
          <a:lstStyle/>
          <a:p>
            <a:r>
              <a:rPr lang="en-US" b="1" dirty="0">
                <a:solidFill>
                  <a:srgbClr val="0F4761"/>
                </a:solidFill>
                <a:latin typeface="Aptos"/>
              </a:rPr>
              <a:t>C. Security</a:t>
            </a:r>
            <a:endParaRPr lang="en-US">
              <a:solidFill>
                <a:srgbClr val="0F4761"/>
              </a:solidFill>
              <a:latin typeface="Aptos"/>
            </a:endParaRPr>
          </a:p>
          <a:p>
            <a:r>
              <a:rPr lang="en-US" sz="1600" dirty="0">
                <a:latin typeface="Aptos"/>
              </a:rPr>
              <a:t>Allowance usage is tied strictly to authenticated employees.</a:t>
            </a:r>
          </a:p>
          <a:p>
            <a:r>
              <a:rPr lang="en-US" sz="1600" dirty="0">
                <a:latin typeface="Aptos"/>
              </a:rPr>
              <a:t>If an agent is terminated or resigned, their access is revoked immediately through live sync with CCI Connect.</a:t>
            </a:r>
          </a:p>
          <a:p>
            <a:r>
              <a:rPr lang="en-US" sz="1600" dirty="0">
                <a:latin typeface="Aptos"/>
              </a:rPr>
              <a:t>No cash-out option is allowed for allowance of use; it is strictly for food purchases within the system.</a:t>
            </a:r>
          </a:p>
          <a:p>
            <a:endParaRPr lang="en-US" dirty="0"/>
          </a:p>
        </p:txBody>
      </p:sp>
      <p:sp>
        <p:nvSpPr>
          <p:cNvPr id="2" name="Content Placeholder 1">
            <a:extLst>
              <a:ext uri="{FF2B5EF4-FFF2-40B4-BE49-F238E27FC236}">
                <a16:creationId xmlns:a16="http://schemas.microsoft.com/office/drawing/2014/main" id="{D830A10B-44AA-43BE-7CB8-8A209C2F7582}"/>
              </a:ext>
            </a:extLst>
          </p:cNvPr>
          <p:cNvSpPr>
            <a:spLocks noGrp="1"/>
          </p:cNvSpPr>
          <p:nvPr>
            <p:ph sz="quarter" idx="35"/>
          </p:nvPr>
        </p:nvSpPr>
        <p:spPr>
          <a:xfrm>
            <a:off x="4221017" y="2367052"/>
            <a:ext cx="3246121" cy="4259325"/>
          </a:xfrm>
        </p:spPr>
        <p:txBody>
          <a:bodyPr vert="horz" lIns="0" tIns="0" rIns="0" bIns="0" rtlCol="0" anchor="t">
            <a:noAutofit/>
          </a:bodyPr>
          <a:lstStyle/>
          <a:p>
            <a:r>
              <a:rPr lang="en-US" b="1" dirty="0">
                <a:solidFill>
                  <a:srgbClr val="0F4761"/>
                </a:solidFill>
                <a:latin typeface="Aptos"/>
              </a:rPr>
              <a:t>B. Backend</a:t>
            </a:r>
            <a:endParaRPr lang="en-US">
              <a:solidFill>
                <a:srgbClr val="0F4761"/>
              </a:solidFill>
              <a:latin typeface="Aptos"/>
            </a:endParaRPr>
          </a:p>
          <a:p>
            <a:r>
              <a:rPr lang="en-US" sz="1600" dirty="0">
                <a:latin typeface="Aptos"/>
              </a:rPr>
              <a:t>Secure Node.js + Express server (or equivalent) for managing user sessions, orders, and updates.</a:t>
            </a:r>
          </a:p>
          <a:p>
            <a:r>
              <a:rPr lang="en-US" sz="1600" dirty="0">
                <a:latin typeface="Aptos"/>
              </a:rPr>
              <a:t>CCI Connect API integration for real-time employee status verification.</a:t>
            </a:r>
          </a:p>
          <a:p>
            <a:r>
              <a:rPr lang="en-US" sz="1600" dirty="0">
                <a:latin typeface="Aptos"/>
              </a:rPr>
              <a:t>Admin dashboard for kitchen staff to view, update, and manage orders efficiently.</a:t>
            </a:r>
          </a:p>
          <a:p>
            <a:r>
              <a:rPr lang="en-US" sz="1600" dirty="0">
                <a:latin typeface="Aptos"/>
              </a:rPr>
              <a:t>Transaction logs with secure encryption for tracking.</a:t>
            </a:r>
          </a:p>
          <a:p>
            <a:endParaRPr lang="en-US" dirty="0"/>
          </a:p>
        </p:txBody>
      </p:sp>
      <p:sp>
        <p:nvSpPr>
          <p:cNvPr id="16" name="Picture Placeholder 5">
            <a:extLst>
              <a:ext uri="{FF2B5EF4-FFF2-40B4-BE49-F238E27FC236}">
                <a16:creationId xmlns:a16="http://schemas.microsoft.com/office/drawing/2014/main" id="{C01891FC-C82A-179E-183A-BEA4377BC378}"/>
              </a:ext>
            </a:extLst>
          </p:cNvPr>
          <p:cNvSpPr>
            <a:spLocks noGrp="1"/>
          </p:cNvSpPr>
          <p:nvPr>
            <p:ph sz="quarter" idx="34"/>
          </p:nvPr>
        </p:nvSpPr>
        <p:spPr>
          <a:xfrm>
            <a:off x="431033" y="2367052"/>
            <a:ext cx="3246121" cy="4365524"/>
          </a:xfrm>
        </p:spPr>
        <p:txBody>
          <a:bodyPr vert="horz" lIns="0" tIns="0" rIns="0" bIns="0" rtlCol="0" anchor="t">
            <a:noAutofit/>
          </a:bodyPr>
          <a:lstStyle/>
          <a:p>
            <a:r>
              <a:rPr lang="en-US" b="1" dirty="0">
                <a:solidFill>
                  <a:srgbClr val="0F4761"/>
                </a:solidFill>
                <a:latin typeface="Aptos"/>
              </a:rPr>
              <a:t>A. Frontend</a:t>
            </a:r>
            <a:endParaRPr lang="en-US">
              <a:solidFill>
                <a:srgbClr val="0F4761"/>
              </a:solidFill>
              <a:latin typeface="Aptos"/>
            </a:endParaRPr>
          </a:p>
          <a:p>
            <a:r>
              <a:rPr lang="en-US" sz="1600" dirty="0">
                <a:latin typeface="Aptos"/>
              </a:rPr>
              <a:t>Developed using HTML, Tailwind CSS, and JavaScript for responsiveness.</a:t>
            </a:r>
          </a:p>
          <a:p>
            <a:r>
              <a:rPr lang="en-US" sz="1600" dirty="0">
                <a:latin typeface="Aptos"/>
              </a:rPr>
              <a:t>Accessible via mobile phones or work desktops.</a:t>
            </a:r>
          </a:p>
          <a:p>
            <a:r>
              <a:rPr lang="en-US" sz="1600" dirty="0">
                <a:latin typeface="Aptos"/>
              </a:rPr>
              <a:t>Login system integrated with </a:t>
            </a:r>
            <a:r>
              <a:rPr lang="en-US" sz="1600" b="1" dirty="0">
                <a:latin typeface="Aptos"/>
              </a:rPr>
              <a:t>CCI Connect</a:t>
            </a:r>
            <a:r>
              <a:rPr lang="en-US" sz="1600" dirty="0">
                <a:latin typeface="Aptos"/>
              </a:rPr>
              <a:t> credentials (Employee Code + Password).</a:t>
            </a:r>
          </a:p>
          <a:p>
            <a:r>
              <a:rPr lang="en-US" sz="1600" dirty="0">
                <a:latin typeface="Aptos"/>
              </a:rPr>
              <a:t>No manual account creation—authentication is automated via the internal database.</a:t>
            </a:r>
          </a:p>
          <a:p>
            <a:endParaRPr lang="en-US" dirty="0"/>
          </a:p>
        </p:txBody>
      </p:sp>
      <p:sp>
        <p:nvSpPr>
          <p:cNvPr id="12" name="Title 1">
            <a:extLst>
              <a:ext uri="{FF2B5EF4-FFF2-40B4-BE49-F238E27FC236}">
                <a16:creationId xmlns:a16="http://schemas.microsoft.com/office/drawing/2014/main" id="{6E5AC63D-71F6-D3E6-90BF-3242AB22088E}"/>
              </a:ext>
            </a:extLst>
          </p:cNvPr>
          <p:cNvSpPr>
            <a:spLocks noGrp="1"/>
          </p:cNvSpPr>
          <p:nvPr>
            <p:ph type="title"/>
          </p:nvPr>
        </p:nvSpPr>
        <p:spPr/>
        <p:txBody>
          <a:bodyPr/>
          <a:lstStyle/>
          <a:p>
            <a:r>
              <a:rPr lang="en-US" dirty="0">
                <a:ea typeface="+mj-lt"/>
                <a:cs typeface="+mj-lt"/>
              </a:rPr>
              <a:t>Overview of System Architecture and Integration</a:t>
            </a:r>
            <a:endParaRPr lang="en-US" dirty="0"/>
          </a:p>
          <a:p>
            <a:endParaRPr lang="en-US" dirty="0"/>
          </a:p>
        </p:txBody>
      </p:sp>
      <p:sp>
        <p:nvSpPr>
          <p:cNvPr id="14" name="Text Placeholder 4">
            <a:extLst>
              <a:ext uri="{FF2B5EF4-FFF2-40B4-BE49-F238E27FC236}">
                <a16:creationId xmlns:a16="http://schemas.microsoft.com/office/drawing/2014/main" id="{592867B7-047E-C841-32AA-E901CED2E0CD}"/>
              </a:ext>
            </a:extLst>
          </p:cNvPr>
          <p:cNvSpPr>
            <a:spLocks noGrp="1"/>
          </p:cNvSpPr>
          <p:nvPr>
            <p:ph type="body" sz="quarter" idx="32"/>
          </p:nvPr>
        </p:nvSpPr>
        <p:spPr/>
        <p:txBody>
          <a:bodyPr vert="horz" lIns="0" tIns="0" rIns="0" bIns="0" rtlCol="0" anchor="t">
            <a:noAutofit/>
          </a:bodyPr>
          <a:lstStyle/>
          <a:p>
            <a:r>
              <a:rPr lang="en-US" sz="2000" dirty="0">
                <a:solidFill>
                  <a:schemeClr val="tx1">
                    <a:lumMod val="49000"/>
                    <a:lumOff val="51000"/>
                  </a:schemeClr>
                </a:solidFill>
                <a:ea typeface="+mn-lt"/>
                <a:cs typeface="+mn-lt"/>
              </a:rPr>
              <a:t>This section outlines the technology stack, system flow, and security measures that power the platform. It highlights the frontend design for user accessibility, backend integration with CCI Connect for real-time authentication, and robust security protocols to ensure secure and compliant usage of employee allowances.</a:t>
            </a:r>
            <a:endParaRPr lang="en-US" sz="2000" dirty="0">
              <a:solidFill>
                <a:schemeClr val="tx1">
                  <a:lumMod val="49000"/>
                  <a:lumOff val="51000"/>
                </a:schemeClr>
              </a:solidFill>
            </a:endParaRPr>
          </a:p>
        </p:txBody>
      </p:sp>
      <p:sp>
        <p:nvSpPr>
          <p:cNvPr id="5" name="Footer Placeholder 4">
            <a:extLst>
              <a:ext uri="{FF2B5EF4-FFF2-40B4-BE49-F238E27FC236}">
                <a16:creationId xmlns:a16="http://schemas.microsoft.com/office/drawing/2014/main" id="{3CAB00A6-1776-A315-9589-951766FD0C36}"/>
              </a:ext>
            </a:extLst>
          </p:cNvPr>
          <p:cNvSpPr>
            <a:spLocks noGrp="1"/>
          </p:cNvSpPr>
          <p:nvPr>
            <p:ph type="ftr" sz="quarter" idx="12"/>
          </p:nvPr>
        </p:nvSpPr>
        <p:spPr/>
        <p:txBody>
          <a:bodyPr anchor="ctr">
            <a:normAutofit/>
          </a:bodyPr>
          <a:lstStyle/>
          <a:p>
            <a:pPr>
              <a:spcAft>
                <a:spcPts val="600"/>
              </a:spcAft>
            </a:pPr>
            <a:r>
              <a:rPr lang="en-US" noProof="0" dirty="0"/>
              <a:t>Add a footer</a:t>
            </a:r>
            <a:endParaRPr lang="en-US" noProof="0"/>
          </a:p>
        </p:txBody>
      </p:sp>
      <p:sp>
        <p:nvSpPr>
          <p:cNvPr id="6" name="Slide Number Placeholder 5">
            <a:extLst>
              <a:ext uri="{FF2B5EF4-FFF2-40B4-BE49-F238E27FC236}">
                <a16:creationId xmlns:a16="http://schemas.microsoft.com/office/drawing/2014/main" id="{83E53DFC-4EA0-24FE-5F60-B10638606AAD}"/>
              </a:ext>
            </a:extLst>
          </p:cNvPr>
          <p:cNvSpPr>
            <a:spLocks noGrp="1"/>
          </p:cNvSpPr>
          <p:nvPr>
            <p:ph type="sldNum" sz="quarter" idx="33"/>
          </p:nvPr>
        </p:nvSpPr>
        <p:spPr/>
        <p:txBody>
          <a:bodyPr anchor="ctr">
            <a:normAutofit/>
          </a:bodyPr>
          <a:lstStyle/>
          <a:p>
            <a:pPr>
              <a:spcAft>
                <a:spcPts val="600"/>
              </a:spcAft>
            </a:pPr>
            <a:fld id="{19B51A1E-902D-48AF-9020-955120F399B6}" type="slidenum">
              <a:rPr lang="en-US" noProof="0" smtClean="0"/>
              <a:pPr>
                <a:spcAft>
                  <a:spcPts val="600"/>
                </a:spcAft>
              </a:pPr>
              <a:t>7</a:t>
            </a:fld>
            <a:endParaRPr lang="en-US" noProof="0"/>
          </a:p>
        </p:txBody>
      </p:sp>
    </p:spTree>
    <p:extLst>
      <p:ext uri="{BB962C8B-B14F-4D97-AF65-F5344CB8AC3E}">
        <p14:creationId xmlns:p14="http://schemas.microsoft.com/office/powerpoint/2010/main" val="3812689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F917-E45E-A38D-0575-9B145031B651}"/>
              </a:ext>
            </a:extLst>
          </p:cNvPr>
          <p:cNvSpPr>
            <a:spLocks noGrp="1"/>
          </p:cNvSpPr>
          <p:nvPr>
            <p:ph type="title"/>
          </p:nvPr>
        </p:nvSpPr>
        <p:spPr/>
        <p:txBody>
          <a:bodyPr/>
          <a:lstStyle/>
          <a:p>
            <a:r>
              <a:rPr lang="en-US" dirty="0"/>
              <a:t>Benefits to CCI employees</a:t>
            </a:r>
          </a:p>
        </p:txBody>
      </p:sp>
      <p:sp>
        <p:nvSpPr>
          <p:cNvPr id="3" name="Footer Placeholder 2">
            <a:extLst>
              <a:ext uri="{FF2B5EF4-FFF2-40B4-BE49-F238E27FC236}">
                <a16:creationId xmlns:a16="http://schemas.microsoft.com/office/drawing/2014/main" id="{C1FDB109-13B1-F360-ADF8-2E9DD879CE41}"/>
              </a:ext>
            </a:extLst>
          </p:cNvPr>
          <p:cNvSpPr>
            <a:spLocks noGrp="1"/>
          </p:cNvSpPr>
          <p:nvPr>
            <p:ph type="ftr" sz="quarter" idx="13"/>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11B20512-E02B-FFBB-4062-0C9D5386160A}"/>
              </a:ext>
            </a:extLst>
          </p:cNvPr>
          <p:cNvSpPr>
            <a:spLocks noGrp="1"/>
          </p:cNvSpPr>
          <p:nvPr>
            <p:ph type="sldNum" sz="quarter" idx="33"/>
          </p:nvPr>
        </p:nvSpPr>
        <p:spPr/>
        <p:txBody>
          <a:bodyPr/>
          <a:lstStyle/>
          <a:p>
            <a:fld id="{19B51A1E-902D-48AF-9020-955120F399B6}" type="slidenum">
              <a:rPr lang="en-US" noProof="0" smtClean="0"/>
              <a:pPr/>
              <a:t>8</a:t>
            </a:fld>
            <a:endParaRPr lang="en-US" noProof="0" dirty="0"/>
          </a:p>
        </p:txBody>
      </p:sp>
      <p:sp>
        <p:nvSpPr>
          <p:cNvPr id="5" name="Content Placeholder 4">
            <a:extLst>
              <a:ext uri="{FF2B5EF4-FFF2-40B4-BE49-F238E27FC236}">
                <a16:creationId xmlns:a16="http://schemas.microsoft.com/office/drawing/2014/main" id="{1A357F54-C143-62C1-B51B-BA2EC6768A45}"/>
              </a:ext>
            </a:extLst>
          </p:cNvPr>
          <p:cNvSpPr>
            <a:spLocks noGrp="1"/>
          </p:cNvSpPr>
          <p:nvPr>
            <p:ph idx="1"/>
          </p:nvPr>
        </p:nvSpPr>
        <p:spPr/>
        <p:txBody>
          <a:bodyPr vert="horz" lIns="0" tIns="0" rIns="0" bIns="0" rtlCol="0" anchor="t">
            <a:noAutofit/>
          </a:bodyPr>
          <a:lstStyle/>
          <a:p>
            <a:r>
              <a:rPr lang="en-US" b="1" dirty="0">
                <a:solidFill>
                  <a:srgbClr val="0F4761"/>
                </a:solidFill>
                <a:latin typeface="Aptos"/>
              </a:rPr>
              <a:t>Operational Efficiency</a:t>
            </a:r>
            <a:endParaRPr lang="en-US">
              <a:solidFill>
                <a:srgbClr val="0F4761"/>
              </a:solidFill>
              <a:latin typeface="Aptos"/>
            </a:endParaRPr>
          </a:p>
          <a:p>
            <a:r>
              <a:rPr lang="en-US" sz="1800" dirty="0">
                <a:latin typeface="Aptos"/>
              </a:rPr>
              <a:t>Significant reduction in canteen queue times.</a:t>
            </a:r>
          </a:p>
          <a:p>
            <a:r>
              <a:rPr lang="en-US" sz="1800" dirty="0">
                <a:latin typeface="Aptos"/>
              </a:rPr>
              <a:t>Better adherence to break schedules.</a:t>
            </a:r>
          </a:p>
          <a:p>
            <a:r>
              <a:rPr lang="en-US" sz="1800" dirty="0">
                <a:latin typeface="Aptos"/>
              </a:rPr>
              <a:t>Improved productivity and supervisor oversight.</a:t>
            </a:r>
          </a:p>
          <a:p>
            <a:r>
              <a:rPr lang="en-US" b="1" dirty="0">
                <a:solidFill>
                  <a:srgbClr val="0F4761"/>
                </a:solidFill>
                <a:latin typeface="Aptos"/>
              </a:rPr>
              <a:t>Employee Welfare</a:t>
            </a:r>
            <a:endParaRPr lang="en-US">
              <a:solidFill>
                <a:srgbClr val="0F4761"/>
              </a:solidFill>
              <a:latin typeface="Aptos"/>
            </a:endParaRPr>
          </a:p>
          <a:p>
            <a:r>
              <a:rPr lang="en-US" sz="1800" dirty="0">
                <a:latin typeface="Aptos"/>
              </a:rPr>
              <a:t>Agents are less likely to skip meals due to financial hardship.</a:t>
            </a:r>
          </a:p>
          <a:p>
            <a:r>
              <a:rPr lang="en-US" sz="1800" dirty="0">
                <a:latin typeface="Aptos"/>
              </a:rPr>
              <a:t>The allowance system provides dignity and self-management without third-party loans or embarrassment.</a:t>
            </a:r>
          </a:p>
          <a:p>
            <a:r>
              <a:rPr lang="en-US" sz="1800" dirty="0">
                <a:latin typeface="Aptos"/>
              </a:rPr>
              <a:t>Supports mental health by reducing food-related stress.</a:t>
            </a:r>
          </a:p>
          <a:p>
            <a:r>
              <a:rPr lang="en-US" b="1" dirty="0">
                <a:solidFill>
                  <a:srgbClr val="0F4761"/>
                </a:solidFill>
                <a:latin typeface="Aptos"/>
              </a:rPr>
              <a:t>Financial Control for CCI</a:t>
            </a:r>
            <a:endParaRPr lang="en-US" dirty="0">
              <a:solidFill>
                <a:srgbClr val="0F4761"/>
              </a:solidFill>
              <a:latin typeface="Aptos"/>
            </a:endParaRPr>
          </a:p>
          <a:p>
            <a:r>
              <a:rPr lang="en-US" sz="1800" dirty="0">
                <a:latin typeface="Aptos"/>
              </a:rPr>
              <a:t>3-day allowance delay ensures financial stability and minimizes risk.</a:t>
            </a:r>
          </a:p>
          <a:p>
            <a:r>
              <a:rPr lang="en-US" sz="1800" dirty="0">
                <a:latin typeface="Aptos"/>
              </a:rPr>
              <a:t>No open credit—only salary-backed usage.</a:t>
            </a:r>
          </a:p>
          <a:p>
            <a:r>
              <a:rPr lang="en-US" sz="1800" dirty="0">
                <a:latin typeface="Aptos"/>
              </a:rPr>
              <a:t>System prevents unauthorized access automatically through HR status checks.</a:t>
            </a:r>
          </a:p>
          <a:p>
            <a:endParaRPr lang="en-US" dirty="0"/>
          </a:p>
        </p:txBody>
      </p:sp>
      <p:sp>
        <p:nvSpPr>
          <p:cNvPr id="6" name="Text Placeholder 5">
            <a:extLst>
              <a:ext uri="{FF2B5EF4-FFF2-40B4-BE49-F238E27FC236}">
                <a16:creationId xmlns:a16="http://schemas.microsoft.com/office/drawing/2014/main" id="{A5774CC3-4A6C-E312-D440-EF7928DC46C3}"/>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719370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screenshot of a computer&#10;&#10;AI-generated content may be incorrect.">
            <a:extLst>
              <a:ext uri="{FF2B5EF4-FFF2-40B4-BE49-F238E27FC236}">
                <a16:creationId xmlns:a16="http://schemas.microsoft.com/office/drawing/2014/main" id="{8F5AE0D5-C196-A947-8AFE-449A48B26153}"/>
              </a:ext>
            </a:extLst>
          </p:cNvPr>
          <p:cNvPicPr>
            <a:picLocks noGrp="1" noChangeAspect="1"/>
          </p:cNvPicPr>
          <p:nvPr>
            <p:ph type="pic" sz="quarter" idx="14"/>
          </p:nvPr>
        </p:nvPicPr>
        <p:blipFill>
          <a:blip r:embed="rId2"/>
          <a:srcRect l="25" t="9927" r="-118" b="6539"/>
          <a:stretch>
            <a:fillRect/>
          </a:stretch>
        </p:blipFill>
        <p:spPr>
          <a:xfrm>
            <a:off x="2984" y="447940"/>
            <a:ext cx="12203411" cy="5725881"/>
          </a:xfrm>
        </p:spPr>
      </p:pic>
      <p:sp>
        <p:nvSpPr>
          <p:cNvPr id="4" name="Content Placeholder 3">
            <a:extLst>
              <a:ext uri="{FF2B5EF4-FFF2-40B4-BE49-F238E27FC236}">
                <a16:creationId xmlns:a16="http://schemas.microsoft.com/office/drawing/2014/main" id="{3B86E961-B76E-423F-995E-11B31E921437}"/>
              </a:ext>
            </a:extLst>
          </p:cNvPr>
          <p:cNvSpPr>
            <a:spLocks noGrp="1"/>
          </p:cNvSpPr>
          <p:nvPr>
            <p:ph sz="half" idx="1"/>
          </p:nvPr>
        </p:nvSpPr>
        <p:spPr>
          <a:xfrm>
            <a:off x="8071104" y="5359400"/>
            <a:ext cx="3688896" cy="565899"/>
          </a:xfrm>
          <a:solidFill>
            <a:schemeClr val="tx1">
              <a:lumMod val="95000"/>
              <a:lumOff val="5000"/>
            </a:schemeClr>
          </a:solidFill>
        </p:spPr>
        <p:txBody>
          <a:bodyPr/>
          <a:lstStyle/>
          <a:p>
            <a:r>
              <a:rPr lang="en-US" dirty="0"/>
              <a:t>Full screen image of cci canteen system </a:t>
            </a:r>
          </a:p>
        </p:txBody>
      </p:sp>
      <p:sp>
        <p:nvSpPr>
          <p:cNvPr id="6" name="Slide Number Placeholder 5">
            <a:extLst>
              <a:ext uri="{FF2B5EF4-FFF2-40B4-BE49-F238E27FC236}">
                <a16:creationId xmlns:a16="http://schemas.microsoft.com/office/drawing/2014/main" id="{70202D98-AA1E-41BB-B94E-180311759C13}"/>
              </a:ext>
            </a:extLst>
          </p:cNvPr>
          <p:cNvSpPr>
            <a:spLocks noGrp="1"/>
          </p:cNvSpPr>
          <p:nvPr>
            <p:ph type="sldNum" sz="quarter" idx="15"/>
          </p:nvPr>
        </p:nvSpPr>
        <p:spPr/>
        <p:txBody>
          <a:bodyPr/>
          <a:lstStyle/>
          <a:p>
            <a:fld id="{19B51A1E-902D-48AF-9020-955120F399B6}" type="slidenum">
              <a:rPr lang="en-US" smtClean="0"/>
              <a:pPr/>
              <a:t>9</a:t>
            </a:fld>
            <a:endParaRPr lang="en-US" dirty="0"/>
          </a:p>
        </p:txBody>
      </p:sp>
      <p:sp>
        <p:nvSpPr>
          <p:cNvPr id="15" name="Title 14" hidden="1">
            <a:extLst>
              <a:ext uri="{FF2B5EF4-FFF2-40B4-BE49-F238E27FC236}">
                <a16:creationId xmlns:a16="http://schemas.microsoft.com/office/drawing/2014/main" id="{57449059-8E74-4D74-9455-28330314E8EC}"/>
              </a:ext>
            </a:extLst>
          </p:cNvPr>
          <p:cNvSpPr>
            <a:spLocks noGrp="1"/>
          </p:cNvSpPr>
          <p:nvPr>
            <p:ph type="title"/>
          </p:nvPr>
        </p:nvSpPr>
        <p:spPr/>
        <p:txBody>
          <a:bodyPr/>
          <a:lstStyle/>
          <a:p>
            <a:r>
              <a:rPr lang="en-US" dirty="0"/>
              <a:t>title</a:t>
            </a:r>
          </a:p>
        </p:txBody>
      </p:sp>
      <p:sp>
        <p:nvSpPr>
          <p:cNvPr id="7" name="TextBox 6">
            <a:extLst>
              <a:ext uri="{FF2B5EF4-FFF2-40B4-BE49-F238E27FC236}">
                <a16:creationId xmlns:a16="http://schemas.microsoft.com/office/drawing/2014/main" id="{42E999CF-1B39-4560-AB5E-9E4756B162D5}"/>
              </a:ext>
            </a:extLst>
          </p:cNvPr>
          <p:cNvSpPr txBox="1"/>
          <p:nvPr/>
        </p:nvSpPr>
        <p:spPr>
          <a:xfrm>
            <a:off x="9668006" y="6418669"/>
            <a:ext cx="1830277" cy="374127"/>
          </a:xfrm>
          <a:prstGeom prst="rect">
            <a:avLst/>
          </a:prstGeom>
          <a:noFill/>
        </p:spPr>
        <p:txBody>
          <a:bodyPr wrap="square" lIns="91440" tIns="108000" rIns="91440" bIns="0" rtlCol="0" anchor="ctr">
            <a:spAutoFit/>
          </a:bodyPr>
          <a:lstStyle/>
          <a:p>
            <a:pPr algn="r">
              <a:lnSpc>
                <a:spcPts val="1000"/>
              </a:lnSpc>
            </a:pPr>
            <a:r>
              <a:rPr lang="en-US" sz="2500" b="1" spc="-100" dirty="0">
                <a:solidFill>
                  <a:schemeClr val="accent1"/>
                </a:solidFill>
                <a:latin typeface="+mj-lt"/>
              </a:rPr>
              <a:t>ZIBEKE</a:t>
            </a:r>
            <a:r>
              <a:rPr lang="en-US" sz="1600" b="1" i="0" spc="-100" baseline="0" noProof="0" dirty="0">
                <a:solidFill>
                  <a:schemeClr val="accent1"/>
                </a:solidFill>
                <a:latin typeface="+mj-lt"/>
              </a:rPr>
              <a:t> </a:t>
            </a:r>
            <a:br>
              <a:rPr lang="en-US" sz="1600" b="1" i="0" spc="-100" baseline="0" noProof="0" dirty="0">
                <a:solidFill>
                  <a:schemeClr val="accent1"/>
                </a:solidFill>
                <a:latin typeface="+mj-lt"/>
              </a:rPr>
            </a:br>
            <a:endParaRPr lang="en-US" sz="1200" b="0" i="0" spc="140" baseline="0" noProof="0">
              <a:solidFill>
                <a:schemeClr val="tx1">
                  <a:lumMod val="75000"/>
                  <a:lumOff val="25000"/>
                </a:schemeClr>
              </a:solidFill>
              <a:latin typeface="+mj-lt"/>
            </a:endParaRPr>
          </a:p>
        </p:txBody>
      </p:sp>
    </p:spTree>
    <p:extLst>
      <p:ext uri="{BB962C8B-B14F-4D97-AF65-F5344CB8AC3E}">
        <p14:creationId xmlns:p14="http://schemas.microsoft.com/office/powerpoint/2010/main" val="665219316"/>
      </p:ext>
    </p:extLst>
  </p:cSld>
  <p:clrMapOvr>
    <a:masterClrMapping/>
  </p:clrMapOvr>
</p:sld>
</file>

<file path=ppt/theme/theme1.xml><?xml version="1.0" encoding="utf-8"?>
<a:theme xmlns:a="http://schemas.openxmlformats.org/drawingml/2006/main" name="Office Them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0_Bright business presentation_AAS_v3" id="{57D58BC9-3F05-45D4-81CD-7BA898B4CAAD}" vid="{0F92AA19-00D6-4C71-B13F-219D7994A0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00F07EC-B350-49E7-B6F3-FED47ED1C9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89EDE6-EADC-4C51-A618-17CCFAE3C12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2AF4CCF4-D450-4896-9D26-824C258C6A9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TF16411250</Template>
  <TotalTime>0</TotalTime>
  <Words>380</Words>
  <Application>Microsoft Office PowerPoint</Application>
  <PresentationFormat>Widescreen</PresentationFormat>
  <Paragraphs>95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CCI CANTEEN SYSTEM </vt:lpstr>
      <vt:lpstr>About Project</vt:lpstr>
      <vt:lpstr>Problem Statement</vt:lpstr>
      <vt:lpstr>Proposed Solution </vt:lpstr>
      <vt:lpstr>System Overview</vt:lpstr>
      <vt:lpstr>Technical Implementation</vt:lpstr>
      <vt:lpstr>Overview of System Architecture and Integration </vt:lpstr>
      <vt:lpstr>Benefits to CCI employees</vt:lpstr>
      <vt:lpstr>title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419</cp:revision>
  <dcterms:created xsi:type="dcterms:W3CDTF">2025-05-31T23:25:21Z</dcterms:created>
  <dcterms:modified xsi:type="dcterms:W3CDTF">2025-06-01T21:49:51Z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