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16" autoAdjust="0"/>
  </p:normalViewPr>
  <p:slideViewPr>
    <p:cSldViewPr snapToGrid="0">
      <p:cViewPr varScale="1">
        <p:scale>
          <a:sx n="89" d="100"/>
          <a:sy n="89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EAB07-CB8C-4A65-9E8D-0ECB53175D2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150B-9865-456C-8969-C63A69CF5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9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age: Age of the patient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ter"/>
              </a:rPr>
              <a:t>anaemia</a:t>
            </a:r>
            <a:r>
              <a:rPr lang="en-US" b="0" i="0" dirty="0">
                <a:effectLst/>
                <a:latin typeface="Inter"/>
              </a:rPr>
              <a:t>: If the patient had the </a:t>
            </a:r>
            <a:r>
              <a:rPr lang="en-US" b="0" i="0" dirty="0" err="1">
                <a:effectLst/>
                <a:latin typeface="Inter"/>
              </a:rPr>
              <a:t>haemoglobin</a:t>
            </a:r>
            <a:r>
              <a:rPr lang="en-US" b="0" i="0" dirty="0">
                <a:effectLst/>
                <a:latin typeface="Inter"/>
              </a:rPr>
              <a:t> below the normal range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ter"/>
              </a:rPr>
              <a:t>creatinine_phosphokinase</a:t>
            </a:r>
            <a:r>
              <a:rPr lang="en-US" b="0" i="0" dirty="0">
                <a:effectLst/>
                <a:latin typeface="Inter"/>
              </a:rPr>
              <a:t>: The level of the creatine phosphokinase in the blood in mcg/L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diabetes: If the patient was diabetic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ter"/>
              </a:rPr>
              <a:t>ejection_fraction</a:t>
            </a:r>
            <a:r>
              <a:rPr lang="en-US" b="0" i="0" dirty="0">
                <a:effectLst/>
                <a:latin typeface="Inter"/>
              </a:rPr>
              <a:t>: Ejection fraction is a measurement of how much blood the left ventricle pumps out with each contraction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ter"/>
              </a:rPr>
              <a:t>high_blood_pressure</a:t>
            </a:r>
            <a:r>
              <a:rPr lang="en-US" b="0" i="0" dirty="0">
                <a:effectLst/>
                <a:latin typeface="Inter"/>
              </a:rPr>
              <a:t>: If the patient had hypertension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platelets: Platelet count of blood in </a:t>
            </a:r>
            <a:r>
              <a:rPr lang="en-US" b="0" i="0" dirty="0" err="1">
                <a:effectLst/>
                <a:latin typeface="Inter"/>
              </a:rPr>
              <a:t>kiloplatelets</a:t>
            </a:r>
            <a:r>
              <a:rPr lang="en-US" b="0" i="0" dirty="0">
                <a:effectLst/>
                <a:latin typeface="Inter"/>
              </a:rPr>
              <a:t>/mL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ter"/>
              </a:rPr>
              <a:t>serum_creatinine</a:t>
            </a:r>
            <a:r>
              <a:rPr lang="en-US" b="0" i="0" dirty="0">
                <a:effectLst/>
                <a:latin typeface="Inter"/>
              </a:rPr>
              <a:t>: The level of serum creatinine in the blood in mg/dL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ter"/>
              </a:rPr>
              <a:t>serum_sodium</a:t>
            </a:r>
            <a:r>
              <a:rPr lang="en-US" b="0" i="0" dirty="0">
                <a:effectLst/>
                <a:latin typeface="Inter"/>
              </a:rPr>
              <a:t>: The level of serum sodium in the blood in </a:t>
            </a:r>
            <a:r>
              <a:rPr lang="en-US" b="0" i="0" dirty="0" err="1">
                <a:effectLst/>
                <a:latin typeface="Inter"/>
              </a:rPr>
              <a:t>mEq</a:t>
            </a:r>
            <a:r>
              <a:rPr lang="en-US" b="0" i="0" dirty="0">
                <a:effectLst/>
                <a:latin typeface="Inter"/>
              </a:rPr>
              <a:t>/L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sex: The sex of the patient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smoking: If the patient smokes actively or ever did in past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time: It is the time of the patient's follow-up visit for the disease in months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DEATH_EVENT: If the patient deceased during the follow-up period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150B-9865-456C-8969-C63A69CF5B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these page the code is to crate the model and find the accuracy</a:t>
            </a:r>
          </a:p>
          <a:p>
            <a:r>
              <a:rPr lang="en-US" dirty="0"/>
              <a:t>At first I create the epoch=300, and batch size =20.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150B-9865-456C-8969-C63A69CF5B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77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Size=20; epoch=300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Change </a:t>
            </a:r>
            <a:r>
              <a:rPr lang="en-US"/>
              <a:t>to Size=50; epoch=500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150B-9865-456C-8969-C63A69CF5B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75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shows that after 500 epoch. The accuracy arrive 83.33% it is a number that has already accurate enough for this data set. The</a:t>
            </a:r>
            <a:r>
              <a:rPr lang="zh-CN" altLang="en-US" dirty="0"/>
              <a:t> </a:t>
            </a:r>
            <a:r>
              <a:rPr lang="en-US" altLang="zh-CN" dirty="0" err="1"/>
              <a:t>val_accuracy</a:t>
            </a:r>
            <a:r>
              <a:rPr lang="en-US" altLang="zh-CN" dirty="0"/>
              <a:t> did not change for a while,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150B-9865-456C-8969-C63A69CF5B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81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150B-9865-456C-8969-C63A69CF5B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3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7FC5-6FC5-4C8D-BE34-BF4FBEFBA9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DCD3-EBE4-4700-A8ED-8CF3A2EC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2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7FC5-6FC5-4C8D-BE34-BF4FBEFBA9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DCD3-EBE4-4700-A8ED-8CF3A2EC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7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7FC5-6FC5-4C8D-BE34-BF4FBEFBA9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DCD3-EBE4-4700-A8ED-8CF3A2EC2B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8627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7FC5-6FC5-4C8D-BE34-BF4FBEFBA9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DCD3-EBE4-4700-A8ED-8CF3A2EC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41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7FC5-6FC5-4C8D-BE34-BF4FBEFBA9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DCD3-EBE4-4700-A8ED-8CF3A2EC2B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0904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7FC5-6FC5-4C8D-BE34-BF4FBEFBA9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DCD3-EBE4-4700-A8ED-8CF3A2EC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9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7FC5-6FC5-4C8D-BE34-BF4FBEFBA9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DCD3-EBE4-4700-A8ED-8CF3A2EC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75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7FC5-6FC5-4C8D-BE34-BF4FBEFBA9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DCD3-EBE4-4700-A8ED-8CF3A2EC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0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7FC5-6FC5-4C8D-BE34-BF4FBEFBA9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DCD3-EBE4-4700-A8ED-8CF3A2EC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7FC5-6FC5-4C8D-BE34-BF4FBEFBA9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DCD3-EBE4-4700-A8ED-8CF3A2EC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3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7FC5-6FC5-4C8D-BE34-BF4FBEFBA9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DCD3-EBE4-4700-A8ED-8CF3A2EC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5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7FC5-6FC5-4C8D-BE34-BF4FBEFBA9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DCD3-EBE4-4700-A8ED-8CF3A2EC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6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7FC5-6FC5-4C8D-BE34-BF4FBEFBA9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DCD3-EBE4-4700-A8ED-8CF3A2EC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9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7FC5-6FC5-4C8D-BE34-BF4FBEFBA9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DCD3-EBE4-4700-A8ED-8CF3A2EC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3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7FC5-6FC5-4C8D-BE34-BF4FBEFBA9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DCD3-EBE4-4700-A8ED-8CF3A2EC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6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7FC5-6FC5-4C8D-BE34-BF4FBEFBA9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DCD3-EBE4-4700-A8ED-8CF3A2EC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3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E7FC5-6FC5-4C8D-BE34-BF4FBEFBA9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52DCD3-EBE4-4700-A8ED-8CF3A2EC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7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gar029/heart-failure" TargetMode="External"/><Relationship Id="rId2" Type="http://schemas.openxmlformats.org/officeDocument/2006/relationships/hyperlink" Target="https://www.kaggle.com/code/sohommajumder21/neural-network-93-accuracy-no-complex-codes#Model-build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9439-C52B-4A1C-80A3-E9AAECDD6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611" y="887117"/>
            <a:ext cx="7766936" cy="1646302"/>
          </a:xfrm>
        </p:spPr>
        <p:txBody>
          <a:bodyPr/>
          <a:lstStyle/>
          <a:p>
            <a:r>
              <a:rPr lang="en-US" altLang="zh-CN" dirty="0"/>
              <a:t>Midterm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5D5D5-004C-4973-B077-9E9EA81FA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916" y="2533419"/>
            <a:ext cx="7766936" cy="1096899"/>
          </a:xfrm>
        </p:spPr>
        <p:txBody>
          <a:bodyPr/>
          <a:lstStyle/>
          <a:p>
            <a:r>
              <a:rPr lang="en-US" dirty="0"/>
              <a:t>Predict the death rate by serval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2E7AE-A1DB-476E-93BB-F79666A70544}"/>
              </a:ext>
            </a:extLst>
          </p:cNvPr>
          <p:cNvSpPr txBox="1"/>
          <p:nvPr/>
        </p:nvSpPr>
        <p:spPr>
          <a:xfrm>
            <a:off x="903642" y="5411096"/>
            <a:ext cx="289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Zibo Hong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79701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1CD6-9117-4F0C-BA0B-2F3D34FB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EB250-BA35-498C-BCBB-2E829EA52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11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Inter"/>
              </a:rPr>
              <a:t>		</a:t>
            </a:r>
            <a:r>
              <a:rPr lang="en-US" b="0" i="0" dirty="0">
                <a:effectLst/>
                <a:latin typeface="Inter"/>
              </a:rPr>
              <a:t>Variables: </a:t>
            </a:r>
            <a:r>
              <a:rPr lang="en-US" dirty="0">
                <a:latin typeface="Inter"/>
              </a:rPr>
              <a:t>Age ,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anaemia</a:t>
            </a:r>
            <a:r>
              <a:rPr lang="en-US" b="0" i="0" dirty="0">
                <a:effectLst/>
                <a:latin typeface="Inter"/>
              </a:rPr>
              <a:t>, creatinine phosphokinase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Inter"/>
              </a:rPr>
              <a:t>				diabetes, ejection fraction</a:t>
            </a:r>
          </a:p>
          <a:p>
            <a:pPr marL="0" indent="0" algn="l">
              <a:buNone/>
            </a:pPr>
            <a:r>
              <a:rPr lang="en-US" dirty="0">
                <a:latin typeface="Inter"/>
              </a:rPr>
              <a:t>				</a:t>
            </a:r>
            <a:r>
              <a:rPr lang="en-US" b="0" i="0" dirty="0">
                <a:effectLst/>
                <a:latin typeface="Inter"/>
              </a:rPr>
              <a:t>high blood</a:t>
            </a:r>
            <a:r>
              <a:rPr lang="en-US" dirty="0">
                <a:latin typeface="Inter"/>
              </a:rPr>
              <a:t> </a:t>
            </a:r>
            <a:r>
              <a:rPr lang="en-US" b="0" i="0" dirty="0">
                <a:effectLst/>
                <a:latin typeface="Inter"/>
              </a:rPr>
              <a:t>pressure</a:t>
            </a:r>
            <a:r>
              <a:rPr lang="en-US" dirty="0">
                <a:latin typeface="Inter"/>
              </a:rPr>
              <a:t>,</a:t>
            </a:r>
            <a:r>
              <a:rPr lang="en-US" b="0" i="0" dirty="0">
                <a:effectLst/>
                <a:latin typeface="Inter"/>
              </a:rPr>
              <a:t> platelets</a:t>
            </a:r>
          </a:p>
          <a:p>
            <a:pPr marL="0" indent="0" algn="l">
              <a:buNone/>
            </a:pPr>
            <a:r>
              <a:rPr lang="en-US" dirty="0">
                <a:latin typeface="Inter"/>
              </a:rPr>
              <a:t>				</a:t>
            </a:r>
            <a:r>
              <a:rPr lang="en-US" b="0" i="0" dirty="0">
                <a:effectLst/>
                <a:latin typeface="Inter"/>
              </a:rPr>
              <a:t>serum creatinine, serum sodium</a:t>
            </a:r>
          </a:p>
          <a:p>
            <a:pPr marL="0" indent="0" algn="l">
              <a:buNone/>
            </a:pPr>
            <a:r>
              <a:rPr lang="en-US" dirty="0">
                <a:latin typeface="Inter"/>
              </a:rPr>
              <a:t>				</a:t>
            </a:r>
            <a:r>
              <a:rPr lang="en-US" b="0" i="0" dirty="0">
                <a:effectLst/>
                <a:latin typeface="Inter"/>
              </a:rPr>
              <a:t>sex, smoking, time</a:t>
            </a:r>
          </a:p>
          <a:p>
            <a:pPr marL="0" indent="0" algn="l">
              <a:buNone/>
            </a:pPr>
            <a:endParaRPr lang="en-US" b="0" i="0" dirty="0">
              <a:effectLst/>
              <a:latin typeface="Inter"/>
            </a:endParaRPr>
          </a:p>
          <a:p>
            <a:r>
              <a:rPr lang="en-US" dirty="0">
                <a:latin typeface="Inter"/>
              </a:rPr>
              <a:t>          Output: Death event  </a:t>
            </a:r>
          </a:p>
          <a:p>
            <a:r>
              <a:rPr lang="en-US" dirty="0">
                <a:latin typeface="Inter"/>
              </a:rPr>
              <a:t> 		S</a:t>
            </a:r>
            <a:r>
              <a:rPr lang="en-US" altLang="zh-CN" dirty="0">
                <a:latin typeface="Inter"/>
              </a:rPr>
              <a:t>ource:</a:t>
            </a:r>
            <a:r>
              <a:rPr lang="zh-CN" altLang="en-US" dirty="0">
                <a:latin typeface="Inter"/>
              </a:rPr>
              <a:t> </a:t>
            </a:r>
            <a:r>
              <a:rPr lang="en-US" altLang="zh-CN" dirty="0">
                <a:latin typeface="Inter"/>
              </a:rPr>
              <a:t>https://www.kaggle.com/datasets/sagar029/heart-failure</a:t>
            </a:r>
            <a:endParaRPr lang="en-US" dirty="0">
              <a:latin typeface="Inter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Inter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78987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44BB-ACF3-4D10-BAC4-3C297BC0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and Splitting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C92AEA-2F66-43C9-B592-1D58932A0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83" y="1654325"/>
            <a:ext cx="8514531" cy="27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8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04B1-1EE5-4C8F-AB90-1B10E1A9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AAA396-B002-4EE5-A903-E6D640BCA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907" y="1607404"/>
            <a:ext cx="9784314" cy="28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5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E9CB-9525-4617-B5CC-20275D3B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Compare with train and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44E70-EC7E-4FA7-8A7F-A417E5789D70}"/>
              </a:ext>
            </a:extLst>
          </p:cNvPr>
          <p:cNvSpPr txBox="1"/>
          <p:nvPr/>
        </p:nvSpPr>
        <p:spPr>
          <a:xfrm>
            <a:off x="671361" y="2160589"/>
            <a:ext cx="293051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Size=20; epoch=300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Size=50; epoch=500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36EE4-E38C-4AF2-B0A4-AC3F301A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336" y="1170849"/>
            <a:ext cx="6590283" cy="17982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923118-F4B0-4038-B615-D1726D890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338" y="3466216"/>
            <a:ext cx="6518458" cy="30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9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E816-F323-4F04-9E7F-C71A077A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 of accuracy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4F316A-FD33-4146-8A2A-B832DA1D3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9529" y="2543524"/>
            <a:ext cx="8596312" cy="26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3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0F22-E366-4DCB-9449-7606B403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03" y="2685826"/>
            <a:ext cx="8596668" cy="1320800"/>
          </a:xfrm>
        </p:spPr>
        <p:txBody>
          <a:bodyPr/>
          <a:lstStyle/>
          <a:p>
            <a:r>
              <a:rPr lang="en-US" dirty="0"/>
              <a:t>Thanks for your</a:t>
            </a:r>
            <a:r>
              <a:rPr lang="zh-CN" altLang="en-US" dirty="0"/>
              <a:t> </a:t>
            </a:r>
            <a:r>
              <a:rPr lang="en-US" altLang="zh-CN" dirty="0"/>
              <a:t>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7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69A6-AB0C-41CC-B492-71E50A9A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6A99-329D-4896-B29B-6DEC6E78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https://www.kaggle.com/code/sohommajumder21/neural-network-93-accuracy-no-complex-codes#Model-building</a:t>
            </a:r>
            <a:endParaRPr lang="en-US" dirty="0"/>
          </a:p>
          <a:p>
            <a:r>
              <a:rPr lang="en-US" dirty="0">
                <a:hlinkClick r:id="rId3"/>
              </a:rPr>
              <a:t>https://www.kaggle.com/datasets/sagar029/heart-failure</a:t>
            </a:r>
            <a:endParaRPr lang="en-US" dirty="0"/>
          </a:p>
          <a:p>
            <a:r>
              <a:rPr lang="en-US" dirty="0"/>
              <a:t>https://www.youtube.com/watch?v=PuZY9q-aKLw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695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409</Words>
  <Application>Microsoft Office PowerPoint</Application>
  <PresentationFormat>Widescreen</PresentationFormat>
  <Paragraphs>55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Inter</vt:lpstr>
      <vt:lpstr>Arial</vt:lpstr>
      <vt:lpstr>Calibri</vt:lpstr>
      <vt:lpstr>Times New Roman</vt:lpstr>
      <vt:lpstr>Trebuchet MS</vt:lpstr>
      <vt:lpstr>Wingdings 3</vt:lpstr>
      <vt:lpstr>Facet</vt:lpstr>
      <vt:lpstr>Midterm Presentation</vt:lpstr>
      <vt:lpstr>Data Set</vt:lpstr>
      <vt:lpstr>Scaling and Splitting</vt:lpstr>
      <vt:lpstr>Model building</vt:lpstr>
      <vt:lpstr>Compare with train and test</vt:lpstr>
      <vt:lpstr>The result of accuracy</vt:lpstr>
      <vt:lpstr>Thanks for your Listening</vt:lpstr>
      <vt:lpstr>Reference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Presentation</dc:title>
  <dc:creator>Hong, Zibo</dc:creator>
  <cp:lastModifiedBy>Hong, Zibo</cp:lastModifiedBy>
  <cp:revision>2</cp:revision>
  <dcterms:created xsi:type="dcterms:W3CDTF">2022-03-22T23:04:31Z</dcterms:created>
  <dcterms:modified xsi:type="dcterms:W3CDTF">2022-03-22T23:56:35Z</dcterms:modified>
</cp:coreProperties>
</file>