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6835" autoAdjust="0"/>
    <p:restoredTop sz="94660" autoAdjust="0"/>
  </p:normalViewPr>
  <p:slideViewPr>
    <p:cSldViewPr>
      <p:cViewPr>
        <p:scale>
          <a:sx n="104" d="100"/>
          <a:sy n="104"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7"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10/4/2023</a:t>
            </a:fld>
            <a:endParaRPr lang="zh-CN" altLang="en-US" sz="1200">
              <a:latin typeface="Calibri" pitchFamily="0" charset="0"/>
              <a:ea typeface="宋体" pitchFamily="0" charset="0"/>
              <a:cs typeface="Calibri" pitchFamily="0" charset="0"/>
            </a:endParaRPr>
          </a:p>
        </p:txBody>
      </p:sp>
      <p:sp>
        <p:nvSpPr>
          <p:cNvPr id="9"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2996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58551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60290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58583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79356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747601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359173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95078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97163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775802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540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685800" y="2130425"/>
            <a:ext cx="7772400" cy="147002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4" name="文本框"/>
          <p:cNvSpPr>
            <a:spLocks noGrp="1"/>
          </p:cNvSpPr>
          <p:nvPr>
            <p:ph type="subTitle" idx="1"/>
          </p:nvPr>
        </p:nvSpPr>
        <p:spPr>
          <a:xfrm rot="0">
            <a:off x="1371600" y="388620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a:endParaRPr>
          </a:p>
        </p:txBody>
      </p:sp>
      <p:sp>
        <p:nvSpPr>
          <p:cNvPr id="15" name="文本框"/>
          <p:cNvSpPr>
            <a:spLocks noGrp="1"/>
          </p:cNvSpPr>
          <p:nvPr>
            <p:ph type="dt" idx="10"/>
          </p:nvPr>
        </p:nvSpPr>
        <p:spPr>
          <a:xfrm rot="0">
            <a:off x="457200" y="6356349"/>
            <a:ext cx="21336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ftr"/>
          </p:nvPr>
        </p:nvSpPr>
        <p:spPr>
          <a:xfrm rot="0">
            <a:off x="3124200" y="6356349"/>
            <a:ext cx="28956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7" name="文本框"/>
          <p:cNvSpPr>
            <a:spLocks noGrp="1"/>
          </p:cNvSpPr>
          <p:nvPr>
            <p:ph type="sldNum"/>
          </p:nvPr>
        </p:nvSpPr>
        <p:spPr>
          <a:xfrm rot="0">
            <a:off x="6553200" y="6356349"/>
            <a:ext cx="21336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626274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16065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27952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0"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1" name="文本框"/>
          <p:cNvSpPr>
            <a:spLocks xmlns:a="http://schemas.openxmlformats.org/drawingml/2006/main" noGrp="1"/>
          </p:cNvSpPr>
          <p:nvPr>
            <p:ph type="body" idx="1"/>
          </p:nvPr>
        </p:nvSpPr>
        <p:spPr>
          <a:xfrm xmlns:a="http://schemas.openxmlformats.org/drawingml/2006/main" rot="0">
            <a:off x="457200" y="1600200"/>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2"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979061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9"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31209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91098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83551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76147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064814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0885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410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35587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22444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10/4/2023</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11284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ctrTitle"/>
          </p:nvPr>
        </p:nvSpPr>
        <p:spPr>
          <a:xfrm rot="0">
            <a:off x="685800" y="2130425"/>
            <a:ext cx="7772400" cy="147002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tx1"/>
                </a:solidFill>
                <a:latin typeface="Calibri" pitchFamily="0" charset="0"/>
                <a:ea typeface="宋体" pitchFamily="0" charset="0"/>
                <a:cs typeface="Lucida Sans"/>
              </a:rPr>
              <a:t>CHATBOT DEPLOYMENT WITH IBM CLOUD WATSON ASSISTANT</a:t>
            </a:r>
            <a:endParaRPr lang="zh-CN" altLang="en-US" sz="4400" b="1" i="0" u="none" strike="noStrike" kern="1200" cap="none" spc="0" baseline="0">
              <a:solidFill>
                <a:schemeClr val="tx1"/>
              </a:solidFill>
              <a:latin typeface="Calibri" pitchFamily="0" charset="0"/>
              <a:ea typeface="宋体" pitchFamily="0" charset="0"/>
              <a:cs typeface="Lucida Sans"/>
            </a:endParaRPr>
          </a:p>
        </p:txBody>
      </p:sp>
      <p:sp>
        <p:nvSpPr>
          <p:cNvPr id="19" name="文本框"/>
          <p:cNvSpPr>
            <a:spLocks noGrp="1"/>
          </p:cNvSpPr>
          <p:nvPr>
            <p:ph type="subTitle" idx="1"/>
          </p:nvPr>
        </p:nvSpPr>
        <p:spPr>
          <a:xfrm rot="0">
            <a:off x="1371600" y="3886200"/>
            <a:ext cx="6628967" cy="281898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Lucida Sans"/>
              </a:rPr>
              <a:t>Submitted By:</a:t>
            </a:r>
            <a:endParaRPr lang="en-US" altLang="zh-CN" sz="2600" b="1" i="0" u="none" strike="noStrike" kern="1200" cap="none" spc="0" baseline="0">
              <a:solidFill>
                <a:schemeClr val="tx1"/>
              </a:solidFill>
              <a:latin typeface="Calibri" pitchFamily="0" charset="0"/>
              <a:ea typeface="宋体" pitchFamily="0" charset="0"/>
              <a:cs typeface="Lucida Sans"/>
            </a:endParaRPr>
          </a:p>
          <a:p>
            <a:pPr marL="0" indent="0" algn="ctr">
              <a:lnSpc>
                <a:spcPct val="100000"/>
              </a:lnSpc>
              <a:spcBef>
                <a:spcPct val="2000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Lucida Sans"/>
              </a:rPr>
              <a:t>                          </a:t>
            </a:r>
            <a:r>
              <a:rPr lang="en-US" altLang="zh-CN" sz="2200" b="1" i="0" u="none" strike="noStrike" kern="1200" cap="none" spc="0" baseline="0">
                <a:solidFill>
                  <a:schemeClr val="tx1"/>
                </a:solidFill>
                <a:latin typeface="Calibri" pitchFamily="0" charset="0"/>
                <a:ea typeface="宋体" pitchFamily="0" charset="0"/>
                <a:cs typeface="Lucida Sans"/>
              </a:rPr>
              <a:t>Mohanraj T</a:t>
            </a:r>
            <a:endParaRPr lang="en-US" altLang="zh-CN" sz="2200" b="1" i="0" u="none" strike="noStrike" kern="1200" cap="none" spc="0" baseline="0">
              <a:solidFill>
                <a:schemeClr val="tx1"/>
              </a:solidFill>
              <a:latin typeface="Calibri" pitchFamily="0" charset="0"/>
              <a:ea typeface="宋体" pitchFamily="0" charset="0"/>
              <a:cs typeface="Lucida Sans"/>
            </a:endParaRPr>
          </a:p>
          <a:p>
            <a:pPr marL="0" indent="0" algn="ctr">
              <a:lnSpc>
                <a:spcPct val="100000"/>
              </a:lnSpc>
              <a:spcBef>
                <a:spcPct val="2000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Lucida Sans"/>
              </a:rPr>
              <a:t>Dept. of Electronics and </a:t>
            </a:r>
            <a:r>
              <a:rPr lang="en-US" altLang="zh-CN" sz="2200" b="1" i="0" u="none" strike="noStrike" kern="1200" cap="none" spc="0" baseline="0">
                <a:solidFill>
                  <a:schemeClr val="tx1"/>
                </a:solidFill>
                <a:latin typeface="Calibri" pitchFamily="0" charset="0"/>
                <a:ea typeface="宋体" pitchFamily="0" charset="0"/>
                <a:cs typeface="Lucida Sans"/>
              </a:rPr>
              <a:t>Communication </a:t>
            </a:r>
            <a:r>
              <a:rPr lang="en-US" altLang="zh-CN" sz="2200" b="1" i="0" u="none" strike="noStrike" kern="1200" cap="none" spc="0" baseline="0">
                <a:solidFill>
                  <a:schemeClr val="tx1"/>
                </a:solidFill>
                <a:latin typeface="Calibri" pitchFamily="0" charset="0"/>
                <a:ea typeface="宋体" pitchFamily="0" charset="0"/>
                <a:cs typeface="Lucida Sans"/>
              </a:rPr>
              <a:t> Engineering</a:t>
            </a:r>
            <a:endParaRPr lang="en-US" altLang="zh-CN" sz="2200" b="1" i="0" u="none" strike="noStrike" kern="1200" cap="none" spc="0" baseline="0">
              <a:solidFill>
                <a:schemeClr val="tx1"/>
              </a:solidFill>
              <a:latin typeface="Calibri" pitchFamily="0" charset="0"/>
              <a:ea typeface="宋体" pitchFamily="0" charset="0"/>
              <a:cs typeface="Lucida Sans"/>
            </a:endParaRPr>
          </a:p>
          <a:p>
            <a:pPr marL="0" indent="0" algn="just">
              <a:lnSpc>
                <a:spcPct val="100000"/>
              </a:lnSpc>
              <a:spcBef>
                <a:spcPct val="20000"/>
              </a:spcBef>
              <a:spcAft>
                <a:spcPts val="0"/>
              </a:spcAft>
              <a:buNone/>
            </a:pPr>
            <a:r>
              <a:rPr lang="en-US" altLang="zh-CN" sz="2200" b="1" i="0" u="none" strike="noStrike" kern="1200" cap="none" spc="0" baseline="0">
                <a:solidFill>
                  <a:schemeClr val="tx1"/>
                </a:solidFill>
                <a:latin typeface="Calibri" pitchFamily="0" charset="0"/>
                <a:ea typeface="宋体" pitchFamily="0" charset="0"/>
                <a:cs typeface="Lucida Sans"/>
              </a:rPr>
              <a:t>    Government College of Technlogy Coimbatore </a:t>
            </a:r>
            <a:endParaRPr lang="zh-CN" altLang="en-US" sz="2200" b="1"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90034960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矩形"/>
          <p:cNvSpPr>
            <a:spLocks/>
          </p:cNvSpPr>
          <p:nvPr/>
        </p:nvSpPr>
        <p:spPr>
          <a:xfrm rot="0">
            <a:off x="304800" y="107156"/>
            <a:ext cx="8610600" cy="6644640"/>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2800" b="1" i="0" u="none" strike="noStrike" kern="1200" cap="none" spc="0" baseline="0">
                <a:solidFill>
                  <a:srgbClr val="974807"/>
                </a:solidFill>
                <a:latin typeface="Times New Roman" pitchFamily="18" charset="0"/>
                <a:ea typeface="Calibri" pitchFamily="0" charset="0"/>
                <a:cs typeface="Times New Roman" pitchFamily="18" charset="0"/>
              </a:rPr>
              <a:t>4: Deployment and Maintenance</a:t>
            </a:r>
            <a:endParaRPr lang="en-US" altLang="zh-CN" sz="2800" b="0" i="0" u="none" strike="noStrike" kern="1200" cap="none" spc="0" baseline="0">
              <a:solidFill>
                <a:srgbClr val="974807"/>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13</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Deployment**:</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Deploy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to the production environment on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Facebook</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Messenger and Slack.</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Monitor its performance and user interactions.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14:</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Maintenance**:</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Regularly update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chatbot's</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knowledge base and responses.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Address technical issues and platform changes that may affect its operation</a:t>
            </a:r>
            <a:r>
              <a:rPr lang="en-US" altLang="zh-CN" sz="1400" b="0" i="0" u="none" strike="noStrike" kern="1200" cap="none" spc="0" baseline="0">
                <a:solidFill>
                  <a:schemeClr val="tx1"/>
                </a:solidFill>
                <a:latin typeface="Times New Roman" pitchFamily="18" charset="0"/>
                <a:ea typeface="Calibri" pitchFamily="0" charset="0"/>
                <a:cs typeface="Times New Roman" pitchFamily="18" charset="0"/>
              </a:rPr>
              <a:t>.</a:t>
            </a:r>
            <a:endParaRPr lang="en-US" altLang="zh-CN" sz="1400" b="0" i="0" u="none" strike="noStrike" kern="1200" cap="none" spc="0" baseline="0">
              <a:solidFill>
                <a:schemeClr val="tx1"/>
              </a:solidFill>
              <a:latin typeface="Times New Roman" pitchFamily="18" charset="0"/>
              <a:ea typeface="Calibri" pitchFamily="0" charset="0"/>
              <a:cs typeface="Times New Roman" pitchFamily="18"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a:t>
            </a:r>
            <a:r>
              <a:rPr lang="en-US" altLang="zh-CN" sz="2800" b="1" i="0" u="none" strike="noStrike" kern="1200" cap="none" spc="0" baseline="0">
                <a:solidFill>
                  <a:srgbClr val="974807"/>
                </a:solidFill>
                <a:latin typeface="Calibri" pitchFamily="0" charset="0"/>
                <a:ea typeface="宋体" pitchFamily="0" charset="0"/>
                <a:cs typeface="Calibri" pitchFamily="0" charset="0"/>
              </a:rPr>
              <a:t>Conclusion:</a:t>
            </a:r>
            <a:endParaRPr lang="en-US" altLang="zh-CN" sz="2800" b="0" i="0" u="none" strike="noStrike" kern="1200" cap="none" spc="0" baseline="0">
              <a:solidFill>
                <a:srgbClr val="974807"/>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document outlines our understanding of the project and proposes a structured approach to develop a virtual guide using IBM Cloud Watson Assistant. The </a:t>
            </a:r>
            <a:r>
              <a:rPr lang="en-US" altLang="zh-CN" sz="2400" b="0" i="0" u="none" strike="noStrike" kern="1200" cap="none" spc="0" baseline="0">
                <a:solidFill>
                  <a:schemeClr val="tx1"/>
                </a:solidFill>
                <a:latin typeface="Calibri" pitchFamily="0" charset="0"/>
                <a:ea typeface="宋体" pitchFamily="0" charset="0"/>
                <a:cs typeface="Calibri" pitchFamily="0" charset="0"/>
              </a:rPr>
              <a:t>chatbot's</a:t>
            </a:r>
            <a:r>
              <a:rPr lang="en-US" altLang="zh-CN" sz="2400" b="0" i="0" u="none" strike="noStrike" kern="1200" cap="none" spc="0" baseline="0">
                <a:solidFill>
                  <a:schemeClr val="tx1"/>
                </a:solidFill>
                <a:latin typeface="Calibri" pitchFamily="0" charset="0"/>
                <a:ea typeface="宋体" pitchFamily="0" charset="0"/>
                <a:cs typeface="Calibri" pitchFamily="0" charset="0"/>
              </a:rPr>
              <a:t> customization, integration with messaging platforms, and continuous improvement will be crucial to achieving the project's goals of providing users with quick access to information and meaningful connections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251661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457200" y="274638"/>
            <a:ext cx="8229600" cy="1143000"/>
          </a:xfrm>
          <a:prstGeom prst="rect"/>
          <a:solidFill>
            <a:schemeClr val="bg1"/>
          </a:solid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rgbClr val="974807"/>
                </a:solidFill>
                <a:latin typeface="Calibri" pitchFamily="0" charset="0"/>
                <a:ea typeface="宋体" pitchFamily="0" charset="0"/>
                <a:cs typeface="Lucida Sans"/>
              </a:rPr>
              <a:t>Problem statement</a:t>
            </a:r>
            <a:endParaRPr lang="zh-CN" altLang="en-US" sz="4000" b="1" i="0" u="none" strike="noStrike" kern="1200" cap="none" spc="0" baseline="0">
              <a:solidFill>
                <a:srgbClr val="974807"/>
              </a:solidFill>
              <a:latin typeface="Calibri" pitchFamily="0" charset="0"/>
              <a:ea typeface="宋体" pitchFamily="0" charset="0"/>
              <a:cs typeface="Lucida Sans"/>
            </a:endParaRPr>
          </a:p>
        </p:txBody>
      </p:sp>
      <p:sp>
        <p:nvSpPr>
          <p:cNvPr id="26"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ct val="20000"/>
              </a:spcBef>
              <a:spcAft>
                <a:spcPts val="0"/>
              </a:spcAft>
              <a:buFont typeface="Arial" pitchFamily="34" charset="0"/>
              <a:buChar char="•"/>
            </a:pPr>
            <a:r>
              <a:rPr lang="en-US" altLang="zh-CN" sz="2200" b="1" i="1" u="none" strike="noStrike" kern="1200" cap="none" spc="0" baseline="0">
                <a:solidFill>
                  <a:schemeClr val="tx1"/>
                </a:solidFill>
                <a:latin typeface="Calibri" pitchFamily="0" charset="0"/>
                <a:ea typeface="宋体" pitchFamily="0" charset="0"/>
                <a:cs typeface="Lucida Sans"/>
              </a:rPr>
              <a:t>Chatbot</a:t>
            </a:r>
            <a:r>
              <a:rPr lang="en-US" altLang="zh-CN" sz="2200" b="0" i="1" u="none" strike="noStrike" kern="1200" cap="none" spc="0" baseline="0">
                <a:solidFill>
                  <a:schemeClr val="tx1"/>
                </a:solidFill>
                <a:latin typeface="Calibri" pitchFamily="0" charset="0"/>
                <a:ea typeface="宋体" pitchFamily="0" charset="0"/>
                <a:cs typeface="Lucida Sans"/>
              </a:rPr>
              <a:t>, also known as “conversational agent”, is a trending technology. </a:t>
            </a:r>
            <a:r>
              <a:rPr lang="en-US" altLang="zh-CN" sz="2200" b="0" i="1" u="none" strike="noStrike" kern="1200" cap="none" spc="0" baseline="0">
                <a:solidFill>
                  <a:schemeClr val="tx1"/>
                </a:solidFill>
                <a:latin typeface="Calibri" pitchFamily="0" charset="0"/>
                <a:ea typeface="宋体" pitchFamily="0" charset="0"/>
                <a:cs typeface="Lucida Sans"/>
              </a:rPr>
              <a:t>chatbots</a:t>
            </a:r>
            <a:r>
              <a:rPr lang="en-US" altLang="zh-CN" sz="2200" b="0" i="1" u="none" strike="noStrike" kern="1200" cap="none" spc="0" baseline="0">
                <a:solidFill>
                  <a:schemeClr val="tx1"/>
                </a:solidFill>
                <a:latin typeface="Calibri" pitchFamily="0" charset="0"/>
                <a:ea typeface="宋体" pitchFamily="0" charset="0"/>
                <a:cs typeface="Lucida Sans"/>
              </a:rPr>
              <a:t> </a:t>
            </a:r>
            <a:r>
              <a:rPr lang="en-US" altLang="zh-CN" sz="2200" b="0" i="1" u="none" strike="noStrike" kern="1200" cap="none" spc="0" baseline="0">
                <a:solidFill>
                  <a:schemeClr val="tx1"/>
                </a:solidFill>
                <a:latin typeface="Calibri" pitchFamily="0" charset="0"/>
                <a:ea typeface="宋体" pitchFamily="0" charset="0"/>
                <a:cs typeface="Lucida Sans"/>
              </a:rPr>
              <a:t>are changing the business landscape. Its emergence in the enterprise has several implications that require some thought. Building a </a:t>
            </a:r>
            <a:r>
              <a:rPr lang="en-US" altLang="zh-CN" sz="2200" b="0" i="1" u="none" strike="noStrike" kern="1200" cap="none" spc="0" baseline="0">
                <a:solidFill>
                  <a:schemeClr val="tx1"/>
                </a:solidFill>
                <a:latin typeface="Calibri" pitchFamily="0" charset="0"/>
                <a:ea typeface="宋体" pitchFamily="0" charset="0"/>
                <a:cs typeface="Lucida Sans"/>
              </a:rPr>
              <a:t>bot</a:t>
            </a:r>
            <a:r>
              <a:rPr lang="en-US" altLang="zh-CN" sz="2200" b="0" i="1" u="none" strike="noStrike" kern="1200" cap="none" spc="0" baseline="0">
                <a:solidFill>
                  <a:schemeClr val="tx1"/>
                </a:solidFill>
                <a:latin typeface="Calibri" pitchFamily="0" charset="0"/>
                <a:ea typeface="宋体" pitchFamily="0" charset="0"/>
                <a:cs typeface="Lucida Sans"/>
              </a:rPr>
              <a:t> is not a hard task; with the rise of many platforms, it’s now easier than ever to develop and deploy one. The challenge with </a:t>
            </a:r>
            <a:r>
              <a:rPr lang="en-US" altLang="zh-CN" sz="2200" b="0" i="1" u="none" strike="noStrike" kern="1200" cap="none" spc="0" baseline="0">
                <a:solidFill>
                  <a:schemeClr val="tx1"/>
                </a:solidFill>
                <a:latin typeface="Calibri" pitchFamily="0" charset="0"/>
                <a:ea typeface="宋体" pitchFamily="0" charset="0"/>
                <a:cs typeface="Lucida Sans"/>
              </a:rPr>
              <a:t>c</a:t>
            </a:r>
            <a:r>
              <a:rPr lang="en-US" altLang="zh-CN" sz="2200" b="0" i="1" u="none" strike="noStrike" kern="1200" cap="none" spc="0" baseline="0">
                <a:solidFill>
                  <a:schemeClr val="tx1"/>
                </a:solidFill>
                <a:latin typeface="Calibri" pitchFamily="0" charset="0"/>
                <a:ea typeface="宋体" pitchFamily="0" charset="0"/>
                <a:cs typeface="Lucida Sans"/>
              </a:rPr>
              <a:t>hatbots</a:t>
            </a:r>
            <a:r>
              <a:rPr lang="en-US" altLang="zh-CN" sz="2200" b="0" i="1" u="none" strike="noStrike" kern="1200" cap="none" spc="0" baseline="0">
                <a:solidFill>
                  <a:schemeClr val="tx1"/>
                </a:solidFill>
                <a:latin typeface="Calibri" pitchFamily="0" charset="0"/>
                <a:ea typeface="宋体" pitchFamily="0" charset="0"/>
                <a:cs typeface="Lucida Sans"/>
              </a:rPr>
              <a:t> </a:t>
            </a:r>
            <a:r>
              <a:rPr lang="en-US" altLang="zh-CN" sz="2200" b="0" i="1" u="none" strike="noStrike" kern="1200" cap="none" spc="0" baseline="0">
                <a:solidFill>
                  <a:schemeClr val="tx1"/>
                </a:solidFill>
                <a:latin typeface="Calibri" pitchFamily="0" charset="0"/>
                <a:ea typeface="宋体" pitchFamily="0" charset="0"/>
                <a:cs typeface="Lucida Sans"/>
              </a:rPr>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altLang="zh-CN" sz="2200" b="0" i="1" u="none" strike="noStrike" kern="1200" cap="none" spc="0" baseline="0">
                <a:solidFill>
                  <a:schemeClr val="tx1"/>
                </a:solidFill>
                <a:latin typeface="Calibri" pitchFamily="0" charset="0"/>
                <a:ea typeface="宋体" pitchFamily="0" charset="0"/>
                <a:cs typeface="Lucida Sans"/>
              </a:rPr>
              <a:t>chatbot</a:t>
            </a:r>
            <a:r>
              <a:rPr lang="en-US" altLang="zh-CN" sz="2200" b="0" i="1" u="none" strike="noStrike" kern="1200" cap="none" spc="0" baseline="0">
                <a:solidFill>
                  <a:schemeClr val="tx1"/>
                </a:solidFill>
                <a:latin typeface="Calibri" pitchFamily="0" charset="0"/>
                <a:ea typeface="宋体" pitchFamily="0" charset="0"/>
                <a:cs typeface="Lucida Sans"/>
              </a:rPr>
              <a:t> </a:t>
            </a:r>
            <a:r>
              <a:rPr lang="en-US" altLang="zh-CN" sz="2200" b="0" i="1" u="none" strike="noStrike" kern="1200" cap="none" spc="0" baseline="0">
                <a:solidFill>
                  <a:schemeClr val="tx1"/>
                </a:solidFill>
                <a:latin typeface="Calibri" pitchFamily="0" charset="0"/>
                <a:ea typeface="宋体" pitchFamily="0" charset="0"/>
                <a:cs typeface="Lucida Sans"/>
              </a:rPr>
              <a:t>is the best fit to meet everyone’s needs. </a:t>
            </a:r>
            <a:endParaRPr lang="en-US" altLang="zh-CN" sz="2200" b="0" i="1"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endParaRPr lang="zh-CN" altLang="en-US" sz="2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5145537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文本框"/>
          <p:cNvSpPr>
            <a:spLocks noGrp="1"/>
          </p:cNvSpPr>
          <p:nvPr>
            <p:ph type="ctrTitle"/>
          </p:nvPr>
        </p:nvSpPr>
        <p:spPr>
          <a:xfrm rot="0">
            <a:off x="685800" y="1"/>
            <a:ext cx="7772400" cy="129539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974807"/>
                </a:solidFill>
                <a:latin typeface="Calibri" pitchFamily="0" charset="0"/>
                <a:ea typeface="宋体" pitchFamily="0" charset="0"/>
                <a:cs typeface="Lucida Sans"/>
              </a:rPr>
              <a:t>Marketing tools</a:t>
            </a:r>
            <a:endParaRPr lang="zh-CN" altLang="en-US" sz="4400" b="1" i="0" u="none" strike="noStrike" kern="1200" cap="none" spc="0" baseline="0">
              <a:solidFill>
                <a:srgbClr val="974807"/>
              </a:solidFill>
              <a:latin typeface="Calibri" pitchFamily="0" charset="0"/>
              <a:ea typeface="宋体" pitchFamily="0" charset="0"/>
              <a:cs typeface="Lucida Sans"/>
            </a:endParaRPr>
          </a:p>
        </p:txBody>
      </p:sp>
      <p:sp>
        <p:nvSpPr>
          <p:cNvPr id="28" name="文本框"/>
          <p:cNvSpPr>
            <a:spLocks noGrp="1"/>
          </p:cNvSpPr>
          <p:nvPr>
            <p:ph type="subTitle" idx="1"/>
          </p:nvPr>
        </p:nvSpPr>
        <p:spPr>
          <a:xfrm rot="0">
            <a:off x="762000" y="1676400"/>
            <a:ext cx="8000999" cy="449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In general terms, a </a:t>
            </a:r>
            <a:r>
              <a:rPr lang="en-US" altLang="zh-CN" sz="2400" b="0" i="0" u="none" strike="noStrike" kern="1200" cap="none" spc="0" baseline="0">
                <a:solidFill>
                  <a:schemeClr val="tx1"/>
                </a:solidFill>
                <a:latin typeface="Calibri" pitchFamily="0" charset="0"/>
                <a:ea typeface="宋体" pitchFamily="0" charset="0"/>
                <a:cs typeface="Lucida Sans"/>
              </a:rPr>
              <a:t>chatbot</a:t>
            </a:r>
            <a:r>
              <a:rPr lang="en-US" altLang="zh-CN" sz="2400" b="0" i="0" u="none" strike="noStrike" kern="1200" cap="none" spc="0" baseline="0">
                <a:solidFill>
                  <a:schemeClr val="tx1"/>
                </a:solidFill>
                <a:latin typeface="Calibri" pitchFamily="0" charset="0"/>
                <a:ea typeface="宋体" pitchFamily="0" charset="0"/>
                <a:cs typeface="Lucida Sans"/>
              </a:rPr>
              <a:t> is an artificial intelligence (AI) conversational agent, </a:t>
            </a:r>
            <a:r>
              <a:rPr lang="en-US" altLang="zh-CN" sz="2400" b="0" i="0" u="none" strike="noStrike" kern="1200" cap="none" spc="0" baseline="0">
                <a:solidFill>
                  <a:schemeClr val="tx1"/>
                </a:solidFill>
                <a:latin typeface="Calibri" pitchFamily="0" charset="0"/>
                <a:ea typeface="宋体" pitchFamily="0" charset="0"/>
                <a:cs typeface="Lucida Sans"/>
              </a:rPr>
              <a:t>which conducts </a:t>
            </a:r>
            <a:r>
              <a:rPr lang="en-US" altLang="zh-CN" sz="2400" b="0" i="0" u="none" strike="noStrike" kern="1200" cap="none" spc="0" baseline="0">
                <a:solidFill>
                  <a:schemeClr val="tx1"/>
                </a:solidFill>
                <a:latin typeface="Calibri" pitchFamily="0" charset="0"/>
                <a:ea typeface="宋体" pitchFamily="0" charset="0"/>
                <a:cs typeface="Lucida Sans"/>
              </a:rPr>
              <a:t>conversations via text or voice commands in a natural language conversation. It communicates and performs basic tasks such as answering questions or placing product orders. </a:t>
            </a:r>
            <a:r>
              <a:rPr lang="en-US" altLang="zh-CN" sz="2400" b="0" i="0" u="none" strike="noStrike" kern="1200" cap="none" spc="0" baseline="0">
                <a:solidFill>
                  <a:schemeClr val="tx1"/>
                </a:solidFill>
                <a:latin typeface="Calibri" pitchFamily="0" charset="0"/>
                <a:ea typeface="宋体" pitchFamily="0" charset="0"/>
                <a:cs typeface="Lucida Sans"/>
              </a:rPr>
              <a:t>Chatbots</a:t>
            </a:r>
            <a:r>
              <a:rPr lang="en-US" altLang="zh-CN" sz="2400" b="0" i="0" u="none" strike="noStrike" kern="1200" cap="none" spc="0" baseline="0">
                <a:solidFill>
                  <a:schemeClr val="tx1"/>
                </a:solidFill>
                <a:latin typeface="Calibri" pitchFamily="0" charset="0"/>
                <a:ea typeface="宋体" pitchFamily="0" charset="0"/>
                <a:cs typeface="Lucida Sans"/>
              </a:rPr>
              <a:t>’ primary purpose is to streamline</a:t>
            </a:r>
            <a:r>
              <a:rPr lang="en-US" altLang="zh-CN" sz="2400" b="1" i="0" u="none" strike="noStrike" kern="1200" cap="none" spc="0" baseline="0">
                <a:solidFill>
                  <a:schemeClr val="tx1"/>
                </a:solidFill>
                <a:latin typeface="Calibri" pitchFamily="0" charset="0"/>
                <a:ea typeface="宋体" pitchFamily="0" charset="0"/>
                <a:cs typeface="Lucida Sans"/>
              </a:rPr>
              <a:t> </a:t>
            </a:r>
            <a:r>
              <a:rPr lang="en-US" altLang="zh-CN" sz="2400" b="0" i="0" u="none" strike="noStrike" kern="1200" cap="none" spc="0" baseline="0">
                <a:solidFill>
                  <a:schemeClr val="tx1"/>
                </a:solidFill>
                <a:latin typeface="Calibri" pitchFamily="0" charset="0"/>
                <a:ea typeface="宋体" pitchFamily="0" charset="0"/>
                <a:cs typeface="Lucida Sans"/>
              </a:rPr>
              <a:t>interactions between people and services</a:t>
            </a:r>
            <a:r>
              <a:rPr lang="en-US" altLang="zh-CN" sz="2400" b="1" i="0" u="none" strike="noStrike" kern="1200" cap="none" spc="0" baseline="0">
                <a:solidFill>
                  <a:schemeClr val="tx1"/>
                </a:solidFill>
                <a:latin typeface="Calibri" pitchFamily="0" charset="0"/>
                <a:ea typeface="宋体" pitchFamily="0" charset="0"/>
                <a:cs typeface="Lucida Sans"/>
              </a:rPr>
              <a:t> </a:t>
            </a:r>
            <a:r>
              <a:rPr lang="en-US" altLang="zh-CN" sz="2400" b="0" i="0" u="none" strike="noStrike" kern="1200" cap="none" spc="0" baseline="0">
                <a:solidFill>
                  <a:schemeClr val="tx1"/>
                </a:solidFill>
                <a:latin typeface="Calibri" pitchFamily="0" charset="0"/>
                <a:ea typeface="宋体" pitchFamily="0" charset="0"/>
                <a:cs typeface="Lucida Sans"/>
              </a:rPr>
              <a:t>through messaging applications, websites, mobile apps, or through the telephone and interactive voice response (IVR</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3757182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矩形"/>
          <p:cNvSpPr>
            <a:spLocks/>
          </p:cNvSpPr>
          <p:nvPr/>
        </p:nvSpPr>
        <p:spPr>
          <a:xfrm rot="0">
            <a:off x="838200" y="685800"/>
            <a:ext cx="7620000" cy="5520690"/>
          </a:xfrm>
          <a:prstGeom prst="rect"/>
          <a:noFill/>
          <a:ln w="12700" cmpd="sng" cap="flat">
            <a:noFill/>
            <a:prstDash val="solid"/>
            <a:miter/>
          </a:ln>
        </p:spPr>
        <p:txBody>
          <a:bodyPr vert="horz" wrap="square" lIns="91440" tIns="45720" rIns="91440" bIns="45720" anchor="t" anchorCtr="0">
            <a:prstTxWarp prst="textNoShape"/>
            <a:spAutoFit/>
          </a:bodyPr>
          <a:lstStyle/>
          <a:p>
            <a:pPr lvl="7" marL="0" indent="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Droid Sans" pitchFamily="0" charset="0"/>
                <a:ea typeface="宋体" pitchFamily="0" charset="0"/>
                <a:cs typeface="Lucida Sans"/>
              </a:rPr>
              <a:t>provide content, facilitate a purchase, or connect with consumers</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Combine the ability to scale and personalization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Provide support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Suggest product recommendations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Leveraged for conversational marketing campaigns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goal is to have </a:t>
            </a:r>
            <a:r>
              <a:rPr lang="en-US" altLang="zh-CN" sz="2400" b="0" i="0" u="none" strike="noStrike" kern="1200" cap="none" spc="0" baseline="0">
                <a:solidFill>
                  <a:schemeClr val="tx1"/>
                </a:solidFill>
                <a:latin typeface="Calibri" pitchFamily="0" charset="0"/>
                <a:ea typeface="宋体" pitchFamily="0" charset="0"/>
                <a:cs typeface="Calibri" pitchFamily="0" charset="0"/>
              </a:rPr>
              <a:t>chatbots</a:t>
            </a:r>
            <a:r>
              <a:rPr lang="en-US" altLang="zh-CN" sz="2400" b="0" i="0" u="none" strike="noStrike" kern="1200" cap="none" spc="0" baseline="0">
                <a:solidFill>
                  <a:schemeClr val="tx1"/>
                </a:solidFill>
                <a:latin typeface="Calibri" pitchFamily="0" charset="0"/>
                <a:ea typeface="宋体" pitchFamily="0" charset="0"/>
                <a:cs typeface="Calibri" pitchFamily="0" charset="0"/>
              </a:rPr>
              <a:t> written in a way to mimic spoken human speech to simulate a conversation with a real person performing any task. </a:t>
            </a:r>
            <a:r>
              <a:rPr lang="en-US" altLang="zh-CN" sz="2400" b="0" i="0" u="none" strike="noStrike" kern="1200" cap="none" spc="0" baseline="0">
                <a:solidFill>
                  <a:schemeClr val="tx1"/>
                </a:solidFill>
                <a:latin typeface="Calibri" pitchFamily="0" charset="0"/>
                <a:ea typeface="宋体" pitchFamily="0" charset="0"/>
                <a:cs typeface="Calibri" pitchFamily="0" charset="0"/>
              </a:rPr>
              <a:t>Chatbots</a:t>
            </a:r>
            <a:r>
              <a:rPr lang="en-US" altLang="zh-CN" sz="2400" b="0" i="0" u="none" strike="noStrike" kern="1200" cap="none" spc="0" baseline="0">
                <a:solidFill>
                  <a:schemeClr val="tx1"/>
                </a:solidFill>
                <a:latin typeface="Calibri" pitchFamily="0" charset="0"/>
                <a:ea typeface="宋体" pitchFamily="0" charset="0"/>
                <a:cs typeface="Calibri" pitchFamily="0" charset="0"/>
              </a:rPr>
              <a:t> can learn. Should you feed it a large number of conversation logs, the </a:t>
            </a:r>
            <a:r>
              <a:rPr lang="en-US" altLang="zh-CN" sz="2400" b="0" i="0" u="none" strike="noStrike" kern="1200" cap="none" spc="0" baseline="0">
                <a:solidFill>
                  <a:schemeClr val="tx1"/>
                </a:solidFill>
                <a:latin typeface="Calibri" pitchFamily="0" charset="0"/>
                <a:ea typeface="宋体" pitchFamily="0" charset="0"/>
                <a:cs typeface="Calibri" pitchFamily="0" charset="0"/>
              </a:rPr>
              <a:t>bot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could be trained in a way to understand what type of question needed and what kind of answers to answer. Eventually the </a:t>
            </a:r>
            <a:r>
              <a:rPr lang="en-US" altLang="zh-CN" sz="2400" b="0" i="0" u="none" strike="noStrike" kern="1200" cap="none" spc="0" baseline="0">
                <a:solidFill>
                  <a:schemeClr val="tx1"/>
                </a:solidFill>
                <a:latin typeface="Calibri" pitchFamily="0" charset="0"/>
                <a:ea typeface="宋体" pitchFamily="0" charset="0"/>
                <a:cs typeface="Calibri" pitchFamily="0" charset="0"/>
              </a:rPr>
              <a:t>bot</a:t>
            </a:r>
            <a:r>
              <a:rPr lang="en-US" altLang="zh-CN" sz="2400" b="0" i="0" u="none" strike="noStrike" kern="1200" cap="none" spc="0" baseline="0">
                <a:solidFill>
                  <a:schemeClr val="tx1"/>
                </a:solidFill>
                <a:latin typeface="Calibri" pitchFamily="0" charset="0"/>
                <a:ea typeface="宋体" pitchFamily="0" charset="0"/>
                <a:cs typeface="Calibri" pitchFamily="0" charset="0"/>
              </a:rPr>
              <a:t> can be trained enough where you could not tell it is a bot.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36046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ctrTitle"/>
          </p:nvPr>
        </p:nvSpPr>
        <p:spPr>
          <a:xfrm rot="0">
            <a:off x="762000" y="0"/>
            <a:ext cx="7772400" cy="129539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974807"/>
                </a:solidFill>
                <a:latin typeface="Calibri" pitchFamily="0" charset="0"/>
                <a:ea typeface="宋体" pitchFamily="0" charset="0"/>
                <a:cs typeface="Lucida Sans"/>
              </a:rPr>
              <a:t>The right solution</a:t>
            </a:r>
            <a:endParaRPr lang="zh-CN" altLang="en-US" sz="4400" b="1" i="0" u="none" strike="noStrike" kern="1200" cap="none" spc="0" baseline="0">
              <a:solidFill>
                <a:srgbClr val="974807"/>
              </a:solidFill>
              <a:latin typeface="Calibri" pitchFamily="0" charset="0"/>
              <a:ea typeface="宋体" pitchFamily="0" charset="0"/>
              <a:cs typeface="Lucida Sans"/>
            </a:endParaRPr>
          </a:p>
        </p:txBody>
      </p:sp>
      <p:sp>
        <p:nvSpPr>
          <p:cNvPr id="34" name="文本框"/>
          <p:cNvSpPr>
            <a:spLocks noGrp="1"/>
          </p:cNvSpPr>
          <p:nvPr>
            <p:ph type="subTitle" idx="1"/>
          </p:nvPr>
        </p:nvSpPr>
        <p:spPr>
          <a:xfrm rot="0">
            <a:off x="1371600" y="1752599"/>
            <a:ext cx="6400800" cy="45720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Don’t build a conversation for building’s sake. Stall the idea of a conversation agent as a solution before clearly identifying what is it that you’re trying to achieve. First, ask yourself a few of these questions</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endParaRPr lang="en-US" altLang="zh-CN" sz="22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Lucida Sans"/>
              </a:rPr>
              <a:t>What is the focus area of the business that needs improvement now?</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Lucida Sans"/>
              </a:rPr>
              <a:t>Who are all the users and stakeholders involved in this area, and how are they interacting with each other?</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Lucida Sans"/>
              </a:rPr>
              <a:t>What’s not working for them? Why are they struggling?</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Font typeface="Courier New" pitchFamily="49" charset="0"/>
              <a:buChar char="o"/>
            </a:pPr>
            <a:r>
              <a:rPr lang="en-US" altLang="zh-CN" sz="2000" b="0" i="0" u="none" strike="noStrike" kern="1200" cap="none" spc="0" baseline="0">
                <a:solidFill>
                  <a:schemeClr val="tx1"/>
                </a:solidFill>
                <a:latin typeface="Calibri" pitchFamily="0" charset="0"/>
                <a:ea typeface="宋体" pitchFamily="0" charset="0"/>
                <a:cs typeface="Lucida Sans"/>
              </a:rPr>
              <a:t>What is the desired business outcome if we can change that?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Font typeface="Wingdings" pitchFamily="2" charset="2"/>
              <a:buChar char="v"/>
            </a:pPr>
            <a:endParaRPr lang="zh-CN" altLang="en-US" sz="27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9854106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533400" y="599152"/>
            <a:ext cx="8382000" cy="6177915"/>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2800" b="1" i="0" u="none" strike="noStrike" kern="1200" cap="none" spc="0" baseline="0">
                <a:solidFill>
                  <a:srgbClr val="974807"/>
                </a:solidFill>
                <a:latin typeface="Times New Roman" pitchFamily="18" charset="0"/>
                <a:ea typeface="Calibri" pitchFamily="0" charset="0"/>
                <a:cs typeface="Times New Roman" pitchFamily="18" charset="0"/>
              </a:rPr>
              <a:t>Project Understanding</a:t>
            </a:r>
            <a:r>
              <a:rPr lang="en-US" altLang="zh-CN" sz="1400" b="1" i="0" u="none" strike="noStrike" kern="1200" cap="none" spc="0" baseline="0">
                <a:solidFill>
                  <a:srgbClr val="974807"/>
                </a:solidFill>
                <a:latin typeface="Times New Roman" pitchFamily="18" charset="0"/>
                <a:ea typeface="Calibri" pitchFamily="0" charset="0"/>
                <a:cs typeface="Times New Roman" pitchFamily="18" charset="0"/>
              </a:rPr>
              <a:t>:</a:t>
            </a:r>
            <a:endParaRPr lang="en-US" altLang="zh-CN" sz="800" b="0" i="0" u="none" strike="noStrike" kern="1200" cap="none" spc="0" baseline="0">
              <a:solidFill>
                <a:srgbClr val="974807"/>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Objectives: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1. Develop a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using IBM Cloud Watson Assistant.</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2. Customize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chatbot's</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persona, tone, and style of communication.</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3. Enable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to address common user scenarios and FAQs.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4. Design a smooth conversation flow to ensure a positive user experience.</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5. Configure responses using Watson Assistant's intents, entities, and dialog nodes.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6. Integrate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seamlessly with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Facebook</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Messenger and Slack.</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7. Ensure a user-friendly and informative interaction with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1" i="0" u="none" strike="noStrike" kern="1200" cap="none" spc="0" baseline="0">
                <a:solidFill>
                  <a:srgbClr val="974807"/>
                </a:solidFill>
                <a:latin typeface="Times New Roman" pitchFamily="18" charset="0"/>
                <a:ea typeface="Calibri" pitchFamily="0" charset="0"/>
                <a:cs typeface="Times New Roman" pitchFamily="18" charset="0"/>
              </a:rPr>
              <a:t>Key Components:</a:t>
            </a:r>
            <a:endParaRPr lang="en-US" altLang="zh-CN" sz="2400" b="0" i="0" u="none" strike="noStrike" kern="1200" cap="none" spc="0" baseline="0">
              <a:solidFill>
                <a:srgbClr val="974807"/>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Calibri" pitchFamily="0" charset="0"/>
                <a:cs typeface="Times New Roman" pitchFamily="18" charset="0"/>
              </a:rPr>
              <a:t>To achieve the project's objectives, we need to focus on the following key components:</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2834634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矩形"/>
          <p:cNvSpPr>
            <a:spLocks/>
          </p:cNvSpPr>
          <p:nvPr/>
        </p:nvSpPr>
        <p:spPr>
          <a:xfrm rot="0">
            <a:off x="533400" y="-18722"/>
            <a:ext cx="8305800" cy="7320915"/>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2400" b="1" i="0" u="none" strike="noStrike" kern="1200" cap="none" spc="0" baseline="0">
                <a:solidFill>
                  <a:srgbClr val="974807"/>
                </a:solidFill>
                <a:latin typeface="Times New Roman" pitchFamily="18" charset="0"/>
                <a:ea typeface="Calibri" pitchFamily="0" charset="0"/>
                <a:cs typeface="Times New Roman" pitchFamily="18" charset="0"/>
              </a:rPr>
              <a:t>1: Problem Definition and Design Thinking</a:t>
            </a:r>
            <a:endParaRPr lang="en-US" altLang="zh-CN" sz="2400" b="0" i="0" u="none" strike="noStrike" kern="1200" cap="none" spc="0" baseline="0">
              <a:solidFill>
                <a:srgbClr val="974807"/>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200" b="0" i="0" u="sng" strike="noStrike" kern="1200" cap="none" spc="0" baseline="0">
                <a:solidFill>
                  <a:schemeClr val="tx1"/>
                </a:solidFill>
                <a:latin typeface="Times New Roman" pitchFamily="18" charset="0"/>
                <a:ea typeface="Calibri" pitchFamily="0" charset="0"/>
                <a:cs typeface="Times New Roman" pitchFamily="18" charset="0"/>
              </a:rPr>
              <a:t>-Task 1</a:t>
            </a: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 Persona Design:</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   - Choose a friendly and approachable persona for the </a:t>
            </a: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   - Decide on a name (e.g., "</a:t>
            </a: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InfoGenie</a:t>
            </a:r>
            <a:r>
              <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rPr>
              <a:t>") and a communication style that matches the project's goals.</a:t>
            </a:r>
            <a:endParaRPr lang="en-US" altLang="zh-CN" sz="2200" b="0" i="0" u="none" strike="noStrike" kern="1200" cap="none" spc="0" baseline="0">
              <a:solidFill>
                <a:schemeClr val="tx1"/>
              </a:solidFill>
              <a:latin typeface="Times New Roman" pitchFamily="18" charset="0"/>
              <a:ea typeface="Calibri" pitchFamily="0" charset="0"/>
              <a:cs typeface="Times New Roman" pitchFamily="18" charset="0"/>
            </a:endParaRPr>
          </a:p>
          <a:p>
            <a:pPr marL="0" indent="0" algn="l">
              <a:lnSpc>
                <a:spcPct val="100000"/>
              </a:lnSpc>
              <a:spcBef>
                <a:spcPts val="0"/>
              </a:spcBef>
              <a:spcAft>
                <a:spcPts val="0"/>
              </a:spcAft>
              <a:buNone/>
            </a:pPr>
            <a:r>
              <a:rPr lang="en-US" altLang="zh-CN" sz="2200" b="0" i="0" u="sng" strike="noStrike" kern="1200" cap="none" spc="0" baseline="0">
                <a:solidFill>
                  <a:schemeClr val="tx1"/>
                </a:solidFill>
                <a:latin typeface="Calibri" pitchFamily="0" charset="0"/>
                <a:ea typeface="宋体" pitchFamily="0" charset="0"/>
                <a:cs typeface="Calibri" pitchFamily="0" charset="0"/>
              </a:rPr>
              <a:t>Task 2</a:t>
            </a:r>
            <a:r>
              <a:rPr lang="en-US" altLang="zh-CN" sz="2200" b="0" i="0" u="none" strike="noStrike" kern="1200" cap="none" spc="0" baseline="0">
                <a:solidFill>
                  <a:schemeClr val="tx1"/>
                </a:solidFill>
                <a:latin typeface="Calibri" pitchFamily="0" charset="0"/>
                <a:ea typeface="宋体" pitchFamily="0" charset="0"/>
                <a:cs typeface="Calibri" pitchFamily="0" charset="0"/>
              </a:rPr>
              <a:t>: User Scenarios and FAQs:</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 Identify at least five common user scenarios and corresponding FAQs.</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 This will form the basis of the </a:t>
            </a:r>
            <a:r>
              <a:rPr lang="en-US" altLang="zh-CN" sz="2200" b="0" i="0" u="none" strike="noStrike" kern="1200" cap="none" spc="0" baseline="0">
                <a:solidFill>
                  <a:schemeClr val="tx1"/>
                </a:solidFill>
                <a:latin typeface="Calibri" pitchFamily="0" charset="0"/>
                <a:ea typeface="宋体" pitchFamily="0" charset="0"/>
                <a:cs typeface="Calibri" pitchFamily="0" charset="0"/>
              </a:rPr>
              <a:t>chatbot's</a:t>
            </a:r>
            <a:r>
              <a:rPr lang="en-US" altLang="zh-CN" sz="2200" b="0" i="0" u="none" strike="noStrike" kern="1200" cap="none" spc="0" baseline="0">
                <a:solidFill>
                  <a:schemeClr val="tx1"/>
                </a:solidFill>
                <a:latin typeface="Calibri" pitchFamily="0" charset="0"/>
                <a:ea typeface="宋体" pitchFamily="0" charset="0"/>
                <a:cs typeface="Calibri" pitchFamily="0" charset="0"/>
              </a:rPr>
              <a:t> knowledge and responses.</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sng" strike="noStrike" kern="1200" cap="none" spc="0" baseline="0">
                <a:solidFill>
                  <a:schemeClr val="tx1"/>
                </a:solidFill>
                <a:latin typeface="Calibri" pitchFamily="0" charset="0"/>
                <a:ea typeface="宋体" pitchFamily="0" charset="0"/>
                <a:cs typeface="Calibri" pitchFamily="0" charset="0"/>
              </a:rPr>
              <a:t>Task </a:t>
            </a:r>
            <a:r>
              <a:rPr lang="en-US" altLang="zh-CN" sz="2200" b="0" i="0" u="sng" strike="noStrike" kern="1200" cap="none" spc="0" baseline="0">
                <a:solidFill>
                  <a:schemeClr val="tx1"/>
                </a:solidFill>
                <a:latin typeface="Calibri" pitchFamily="0" charset="0"/>
                <a:ea typeface="宋体" pitchFamily="0" charset="0"/>
                <a:cs typeface="Calibri" pitchFamily="0" charset="0"/>
              </a:rPr>
              <a:t>3</a:t>
            </a:r>
            <a:r>
              <a:rPr lang="en-US" altLang="zh-CN" sz="2200" b="0" i="0" u="none" strike="noStrike" kern="1200" cap="none" spc="0" baseline="0">
                <a:solidFill>
                  <a:schemeClr val="tx1"/>
                </a:solidFill>
                <a:latin typeface="Calibri" pitchFamily="0" charset="0"/>
                <a:ea typeface="宋体" pitchFamily="0" charset="0"/>
                <a:cs typeface="Calibri" pitchFamily="0" charset="0"/>
              </a:rPr>
              <a:t>: Conversation Flow and Response Configuration:</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 Develop a conversation flow diagram that outlines how the </a:t>
            </a:r>
            <a:r>
              <a:rPr lang="en-US" altLang="zh-CN" sz="2200" b="0" i="0" u="none" strike="noStrike" kern="1200" cap="none" spc="0" baseline="0">
                <a:solidFill>
                  <a:schemeClr val="tx1"/>
                </a:solidFill>
                <a:latin typeface="Calibri" pitchFamily="0" charset="0"/>
                <a:ea typeface="宋体" pitchFamily="0" charset="0"/>
                <a:cs typeface="Calibri" pitchFamily="0" charset="0"/>
              </a:rPr>
              <a:t>chatbot</a:t>
            </a:r>
            <a:r>
              <a:rPr lang="en-US" altLang="zh-CN" sz="2200" b="0" i="0" u="none" strike="noStrike" kern="1200" cap="none" spc="0" baseline="0">
                <a:solidFill>
                  <a:schemeClr val="tx1"/>
                </a:solidFill>
                <a:latin typeface="Calibri" pitchFamily="0" charset="0"/>
                <a:ea typeface="宋体" pitchFamily="0" charset="0"/>
                <a:cs typeface="Calibri" pitchFamily="0" charset="0"/>
              </a:rPr>
              <a:t> responds to user queries.</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 Create intents, entities, and dialog nodes to support the defined scenarios and responses.</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sng" strike="noStrike" kern="1200" cap="none" spc="0" baseline="0">
                <a:solidFill>
                  <a:schemeClr val="tx1"/>
                </a:solidFill>
                <a:latin typeface="Calibri" pitchFamily="0" charset="0"/>
                <a:ea typeface="宋体" pitchFamily="0" charset="0"/>
                <a:cs typeface="Calibri" pitchFamily="0" charset="0"/>
              </a:rPr>
              <a:t>Task </a:t>
            </a:r>
            <a:r>
              <a:rPr lang="en-US" altLang="zh-CN" sz="2200" b="0" i="0" u="sng" strike="noStrike" kern="1200" cap="none" spc="0" baseline="0">
                <a:solidFill>
                  <a:schemeClr val="tx1"/>
                </a:solidFill>
                <a:latin typeface="Calibri" pitchFamily="0" charset="0"/>
                <a:ea typeface="宋体" pitchFamily="0" charset="0"/>
                <a:cs typeface="Calibri" pitchFamily="0" charset="0"/>
              </a:rPr>
              <a:t>4</a:t>
            </a:r>
            <a:r>
              <a:rPr lang="en-US" altLang="zh-CN" sz="2200" b="0" i="0" u="none" strike="noStrike" kern="1200" cap="none" spc="0" baseline="0">
                <a:solidFill>
                  <a:schemeClr val="tx1"/>
                </a:solidFill>
                <a:latin typeface="Calibri" pitchFamily="0" charset="0"/>
                <a:ea typeface="宋体" pitchFamily="0" charset="0"/>
                <a:cs typeface="Calibri" pitchFamily="0" charset="0"/>
              </a:rPr>
              <a:t>: Platform Integration:</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 Set up developer accounts on </a:t>
            </a:r>
            <a:r>
              <a:rPr lang="en-US" altLang="zh-CN" sz="2200" b="0" i="0" u="none" strike="noStrike" kern="1200" cap="none" spc="0" baseline="0">
                <a:solidFill>
                  <a:schemeClr val="tx1"/>
                </a:solidFill>
                <a:latin typeface="Calibri" pitchFamily="0" charset="0"/>
                <a:ea typeface="宋体" pitchFamily="0" charset="0"/>
                <a:cs typeface="Calibri" pitchFamily="0" charset="0"/>
              </a:rPr>
              <a:t>Facebook</a:t>
            </a:r>
            <a:r>
              <a:rPr lang="en-US" altLang="zh-CN" sz="2200" b="0" i="0" u="none" strike="noStrike" kern="1200" cap="none" spc="0" baseline="0">
                <a:solidFill>
                  <a:schemeClr val="tx1"/>
                </a:solidFill>
                <a:latin typeface="Calibri" pitchFamily="0" charset="0"/>
                <a:ea typeface="宋体" pitchFamily="0" charset="0"/>
                <a:cs typeface="Calibri" pitchFamily="0" charset="0"/>
              </a:rPr>
              <a:t> Messenger and Slack.</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Calibri" pitchFamily="0" charset="0"/>
                <a:ea typeface="宋体" pitchFamily="0" charset="0"/>
                <a:cs typeface="Calibri" pitchFamily="0" charset="0"/>
              </a:rPr>
              <a:t>   - Begin the integration process, following platform-specific guidelines</a:t>
            </a:r>
            <a:r>
              <a:rPr lang="en-US" altLang="zh-CN" sz="2200" b="0" i="0" u="none" strike="noStrike" kern="1200" cap="none" spc="0" baseline="0">
                <a:solidFill>
                  <a:schemeClr val="tx1"/>
                </a:solidFill>
                <a:latin typeface="Calibri" pitchFamily="0" charset="0"/>
                <a:ea typeface="宋体" pitchFamily="0" charset="0"/>
                <a:cs typeface="Calibri" pitchFamily="0" charset="0"/>
              </a:rPr>
              <a:t>.</a:t>
            </a:r>
            <a:endParaRPr lang="en-US" altLang="zh-CN" sz="2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20267773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矩形"/>
          <p:cNvSpPr>
            <a:spLocks/>
          </p:cNvSpPr>
          <p:nvPr/>
        </p:nvSpPr>
        <p:spPr>
          <a:xfrm rot="0">
            <a:off x="533400" y="285541"/>
            <a:ext cx="8382000" cy="5949315"/>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Calibri" pitchFamily="0" charset="0"/>
                <a:cs typeface="Times New Roman" pitchFamily="18" charset="0"/>
              </a:rPr>
              <a:t>2</a:t>
            </a:r>
            <a:r>
              <a:rPr lang="en-US" altLang="zh-CN" sz="2800" b="1" i="0" u="none" strike="noStrike" kern="1200" cap="none" spc="0" baseline="0">
                <a:solidFill>
                  <a:schemeClr val="tx1"/>
                </a:solidFill>
                <a:latin typeface="Times New Roman" pitchFamily="18" charset="0"/>
                <a:ea typeface="Calibri" pitchFamily="0" charset="0"/>
                <a:cs typeface="Times New Roman" pitchFamily="18" charset="0"/>
              </a:rPr>
              <a:t>. Implementation and Development</a:t>
            </a:r>
            <a:endParaRPr lang="en-US" altLang="zh-CN" sz="2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6:</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Persona Integration:</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Implement the chosen persona into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chatbot's</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communication style.</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Ensure it aligns with the defined objectives and user scenarios.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7</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Response Configuration:</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Configure Watson Assistant with intents, entities, and dialog nodes based on the design created in Phase 1.</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8</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Platform Integration:</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Complete the integration with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Facebook</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Messenger and Slack.</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Test the integration to ensure messages are transmitted correctly.</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9</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User Experience Implementation:</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Build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interface with user prompts, responses, and error handling.</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Test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chatbot's</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interactions and fine-tune its responses.</a:t>
            </a:r>
            <a:endParaRPr lang="zh-CN" altLang="en-US" sz="24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6043809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457200" y="586650"/>
            <a:ext cx="8382000" cy="5587365"/>
          </a:xfrm>
          <a:prstGeom prst="rect"/>
          <a:noFill/>
          <a:ln w="9525" cmpd="sng" cap="flat">
            <a:noFill/>
            <a:prstDash val="solid"/>
            <a:miter/>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Calibri" pitchFamily="0" charset="0"/>
                <a:cs typeface="Times New Roman" pitchFamily="18" charset="0"/>
              </a:rPr>
              <a:t> </a:t>
            </a:r>
            <a:r>
              <a:rPr lang="en-US" altLang="zh-CN" sz="2800" b="1" i="0" u="none" strike="noStrike" kern="1200" cap="none" spc="0" baseline="0">
                <a:solidFill>
                  <a:srgbClr val="974807"/>
                </a:solidFill>
                <a:latin typeface="Times New Roman" pitchFamily="18" charset="0"/>
                <a:ea typeface="Calibri" pitchFamily="0" charset="0"/>
                <a:cs typeface="Times New Roman" pitchFamily="18" charset="0"/>
              </a:rPr>
              <a:t>3: Testing and Optimization</a:t>
            </a:r>
            <a:endParaRPr lang="en-US" altLang="zh-CN" sz="2800" b="0" i="0" u="none" strike="noStrike" kern="1200" cap="none" spc="0" baseline="0">
              <a:solidFill>
                <a:srgbClr val="974807"/>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10</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Testing:</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Conduct thorough testing on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Facebook</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Messenger and Slack to ensure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functions as intended.</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Check for accuracy in recognizing user intents and delivering appropriate responses.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11</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Feedback Gathering:</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Collect user feedback through surveys and in-chat prompts.</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Analyze feedback to identify areas for improvement.</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sng" strike="noStrike" kern="1200" cap="none" spc="0" baseline="0">
                <a:solidFill>
                  <a:schemeClr val="tx1"/>
                </a:solidFill>
                <a:latin typeface="Times New Roman" pitchFamily="18" charset="0"/>
                <a:ea typeface="Calibri" pitchFamily="0" charset="0"/>
                <a:cs typeface="Times New Roman" pitchFamily="18" charset="0"/>
              </a:rPr>
              <a:t>Task 12</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Optimization:</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Use feedback and analytics to continuously improve the </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chatbot</a:t>
            </a: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a:t>
            </a:r>
            <a:endParaRPr lang="en-US" altLang="zh-CN" sz="24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rPr>
              <a:t>   - Update its knowledge base and conversation flow based on new user scenarios and FAQs.</a:t>
            </a:r>
            <a:endParaRPr lang="en-US" altLang="zh-CN" sz="2400" b="0" i="0" u="none" strike="noStrike" kern="1200" cap="none" spc="0" baseline="0">
              <a:solidFill>
                <a:schemeClr val="tx1"/>
              </a:solidFill>
              <a:latin typeface="Times New Roman" pitchFamily="18" charset="0"/>
              <a:ea typeface="Calibri"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0772306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CHAT BOX DEPLOYMENT WITH IBM CLOUD WATSON ASSISTANT</dc:title>
  <dc:creator>Lenovo</dc:creator>
  <cp:lastModifiedBy>root</cp:lastModifiedBy>
  <cp:revision>9</cp:revision>
  <dcterms:created xsi:type="dcterms:W3CDTF">2023-09-27T10:02:09Z</dcterms:created>
  <dcterms:modified xsi:type="dcterms:W3CDTF">2023-10-04T14:10:24Z</dcterms:modified>
</cp:coreProperties>
</file>