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box 2"/>
          <p:cNvSpPr/>
          <p:nvPr/>
        </p:nvSpPr>
        <p:spPr>
          <a:xfrm>
            <a:off x="2633348" y="2918728"/>
            <a:ext cx="3879850" cy="9239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2225"/>
              </a:lnSpc>
              <a:tabLst/>
            </a:pPr>
            <a:endParaRPr lang="Arial" altLang="Arial" sz="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51341-90B1-053F-4718-C8CAB546644C}"/>
              </a:ext>
            </a:extLst>
          </p:cNvPr>
          <p:cNvSpPr txBox="1"/>
          <p:nvPr/>
        </p:nvSpPr>
        <p:spPr>
          <a:xfrm>
            <a:off x="1737358" y="1090129"/>
            <a:ext cx="5669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Lọc Ảnh Bằng Phương Pháp Đạo Hàm Bậc 2 (Laplace</a:t>
            </a:r>
            <a:r>
              <a:rPr lang="vi-VN" sz="1400"/>
              <a:t>)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2E9BD-BDEA-18C6-B632-E8F59172D074}"/>
              </a:ext>
            </a:extLst>
          </p:cNvPr>
          <p:cNvSpPr txBox="1"/>
          <p:nvPr/>
        </p:nvSpPr>
        <p:spPr>
          <a:xfrm>
            <a:off x="3052688" y="351764"/>
            <a:ext cx="303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Môn Học:</a:t>
            </a:r>
            <a:br>
              <a:rPr lang="en-US" sz="1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Nhập Môn Xử Lý Ảnh Số</a:t>
            </a:r>
            <a:endParaRPr lang="en-US" b="1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30F9E-E5D6-A98A-9B3E-B50BAB08C76D}"/>
              </a:ext>
            </a:extLst>
          </p:cNvPr>
          <p:cNvSpPr txBox="1"/>
          <p:nvPr/>
        </p:nvSpPr>
        <p:spPr>
          <a:xfrm>
            <a:off x="2032781" y="2742692"/>
            <a:ext cx="5078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Thông tin nhóm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GVHD: TS Vũ Thanh Hiền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SVTH: 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Ngô Quốc Huy – 2174802010265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Vũ Lê Minh Khôi – 2174802010690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Đinh Thạch Bảo – 207CT27605</a:t>
            </a:r>
          </a:p>
        </p:txBody>
      </p:sp>
      <p:pic>
        <p:nvPicPr>
          <p:cNvPr id="8" name="Picture 7" descr="A red and black shield with white logo&#10;&#10;AI-generated content may be incorrect.">
            <a:extLst>
              <a:ext uri="{FF2B5EF4-FFF2-40B4-BE49-F238E27FC236}">
                <a16:creationId xmlns:a16="http://schemas.microsoft.com/office/drawing/2014/main" id="{5993E4A7-AAE0-673A-BF87-76D066D04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49" y="70411"/>
            <a:ext cx="709869" cy="8112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9144000" cy="51435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9144000" cy="5143500"/>
          </a:xfrm>
          <a:prstGeom prst="rect">
            <a:avLst/>
          </a:prstGeom>
        </p:spPr>
      </p:pic>
      <p:sp>
        <p:nvSpPr>
          <p:cNvPr id="36" name="textbox 36"/>
          <p:cNvSpPr/>
          <p:nvPr/>
        </p:nvSpPr>
        <p:spPr>
          <a:xfrm>
            <a:off x="337623" y="2538138"/>
            <a:ext cx="8468751" cy="11391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3687"/>
              </a:lnSpc>
              <a:tabLst/>
            </a:pPr>
            <a:endParaRPr lang="Arial" altLang="Arial" sz="100" dirty="0"/>
          </a:p>
          <a:p>
            <a:pPr algn="ctr"/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Cảm ơn quý thầy cô và các bạn đã lắng nghe!</a:t>
            </a:r>
          </a:p>
        </p:txBody>
      </p:sp>
      <p:sp>
        <p:nvSpPr>
          <p:cNvPr id="37" name="textbox 37"/>
          <p:cNvSpPr/>
          <p:nvPr/>
        </p:nvSpPr>
        <p:spPr>
          <a:xfrm>
            <a:off x="2973824" y="1661879"/>
            <a:ext cx="3215639" cy="5492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lang="Arial" altLang="Arial" sz="100" dirty="0"/>
          </a:p>
          <a:p>
            <a:r>
              <a:rPr 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Câu Hỏi &amp; Thảo Luận</a:t>
            </a:r>
          </a:p>
        </p:txBody>
      </p:sp>
      <p:sp>
        <p:nvSpPr>
          <p:cNvPr id="39" name="textbox 39"/>
          <p:cNvSpPr/>
          <p:nvPr/>
        </p:nvSpPr>
        <p:spPr>
          <a:xfrm>
            <a:off x="6617565" y="2236660"/>
            <a:ext cx="480694" cy="1193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</p:txBody>
      </p:sp>
      <p:pic>
        <p:nvPicPr>
          <p:cNvPr id="2" name="Picture 1" descr="A red and black shield with white logo&#10;&#10;AI-generated content may be incorrect.">
            <a:extLst>
              <a:ext uri="{FF2B5EF4-FFF2-40B4-BE49-F238E27FC236}">
                <a16:creationId xmlns:a16="http://schemas.microsoft.com/office/drawing/2014/main" id="{1D7EADA3-201D-7917-D7BE-C8E7BEFFE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73" y="172009"/>
            <a:ext cx="709869" cy="8112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39637"/>
            <a:ext cx="1822703" cy="112774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5"/>
          <p:cNvSpPr/>
          <p:nvPr/>
        </p:nvSpPr>
        <p:spPr>
          <a:xfrm>
            <a:off x="5019831" y="1606695"/>
            <a:ext cx="1828800" cy="28854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318"/>
              </a:lnSpc>
              <a:tabLst/>
            </a:pPr>
            <a:endParaRPr lang="Arial" altLang="Arial" sz="100" dirty="0"/>
          </a:p>
          <a:p>
            <a:pPr indent="682886" algn="l" rtl="0" eaLnBrk="0">
              <a:lnSpc>
                <a:spcPct val="85000"/>
              </a:lnSpc>
              <a:tabLst/>
            </a:pPr>
            <a:r>
              <a:rPr sz="4400" spc="-210" dirty="0">
                <a:solidFill>
                  <a:srgbClr val="CFECF9">
                    <a:alpha val="100000"/>
                  </a:srgbClr>
                </a:solidFill>
                <a:latin typeface="Arial"/>
                <a:ea typeface="Arial"/>
                <a:cs typeface="Arial"/>
              </a:rPr>
              <a:t>02</a:t>
            </a:r>
            <a:endParaRPr lang="Arial" altLang="Arial" sz="44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>
              <a:solidFill>
                <a:schemeClr val="bg1"/>
              </a:solidFill>
            </a:endParaRPr>
          </a:p>
          <a:p>
            <a:pPr algn="ctr"/>
            <a:r>
              <a:rPr lang="vi-VN" sz="1100">
                <a:solidFill>
                  <a:schemeClr val="bg1"/>
                </a:solidFill>
              </a:rPr>
              <a:t>Ứng dụng: Phân tích ảnh, nhận diện đối tượng</a:t>
            </a:r>
            <a:r>
              <a:rPr lang="en-US" sz="1100">
                <a:solidFill>
                  <a:schemeClr val="bg1"/>
                </a:solidFill>
              </a:rPr>
              <a:t>.</a:t>
            </a:r>
            <a:endParaRPr lang="vi-VN" sz="1100">
              <a:solidFill>
                <a:schemeClr val="bg1"/>
              </a:solidFill>
            </a:endParaRPr>
          </a:p>
        </p:txBody>
      </p:sp>
      <p:sp>
        <p:nvSpPr>
          <p:cNvPr id="6" name="textbox 6"/>
          <p:cNvSpPr/>
          <p:nvPr/>
        </p:nvSpPr>
        <p:spPr>
          <a:xfrm>
            <a:off x="2219493" y="1606695"/>
            <a:ext cx="1828800" cy="28854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370"/>
              </a:lnSpc>
              <a:tabLst/>
            </a:pPr>
            <a:endParaRPr lang="Arial" altLang="Arial" sz="100" dirty="0"/>
          </a:p>
          <a:p>
            <a:pPr indent="710186" algn="l" rtl="0" eaLnBrk="0">
              <a:lnSpc>
                <a:spcPct val="90000"/>
              </a:lnSpc>
              <a:tabLst/>
            </a:pPr>
            <a:r>
              <a:rPr sz="4100" spc="-190" dirty="0">
                <a:solidFill>
                  <a:srgbClr val="CFECF9">
                    <a:alpha val="100000"/>
                  </a:srgbClr>
                </a:solidFill>
                <a:latin typeface="Arial"/>
                <a:ea typeface="Arial"/>
                <a:cs typeface="Arial"/>
              </a:rPr>
              <a:t>01</a:t>
            </a:r>
            <a:endParaRPr lang="Arial" altLang="Arial" sz="4100" dirty="0"/>
          </a:p>
          <a:p>
            <a:endParaRPr lang="en-US" sz="1000"/>
          </a:p>
          <a:p>
            <a:pPr algn="ctr"/>
            <a:r>
              <a:rPr lang="en-US" sz="1000">
                <a:solidFill>
                  <a:schemeClr val="bg1"/>
                </a:solidFill>
              </a:rPr>
              <a:t>Xây dựng thuật toán phát hiện cạnh trong ảnh bằng toán tử Laplace.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7321296" y="4026408"/>
            <a:ext cx="1822703" cy="1117091"/>
          </a:xfrm>
          <a:prstGeom prst="rect">
            <a:avLst/>
          </a:prstGeom>
        </p:spPr>
      </p:pic>
      <p:sp>
        <p:nvSpPr>
          <p:cNvPr id="8" name="textbox 8"/>
          <p:cNvSpPr/>
          <p:nvPr/>
        </p:nvSpPr>
        <p:spPr>
          <a:xfrm>
            <a:off x="3065944" y="644266"/>
            <a:ext cx="3013710" cy="3670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675"/>
              </a:lnSpc>
              <a:tabLst/>
            </a:pPr>
            <a:endParaRPr lang="Arial" altLang="Arial" sz="100" dirty="0"/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Phát Biểu Bài Toán</a:t>
            </a:r>
          </a:p>
        </p:txBody>
      </p:sp>
      <p:pic>
        <p:nvPicPr>
          <p:cNvPr id="9" name="Picture 8" descr="A statue of dolphins on a stone platform&#10;&#10;AI-generated content may be incorrect.">
            <a:extLst>
              <a:ext uri="{FF2B5EF4-FFF2-40B4-BE49-F238E27FC236}">
                <a16:creationId xmlns:a16="http://schemas.microsoft.com/office/drawing/2014/main" id="{3D0A64B9-109D-A53E-B661-7859C33405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442" y="2617991"/>
            <a:ext cx="4167114" cy="2738260"/>
          </a:xfrm>
          <a:prstGeom prst="rect">
            <a:avLst/>
          </a:prstGeom>
        </p:spPr>
      </p:pic>
      <p:pic>
        <p:nvPicPr>
          <p:cNvPr id="10" name="Picture 9" descr="A red and black shield with white logo&#10;&#10;AI-generated content may be incorrect.">
            <a:extLst>
              <a:ext uri="{FF2B5EF4-FFF2-40B4-BE49-F238E27FC236}">
                <a16:creationId xmlns:a16="http://schemas.microsoft.com/office/drawing/2014/main" id="{8B7F798B-3873-37D6-7918-9C6B6E2C36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49" y="70411"/>
            <a:ext cx="709869" cy="8112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9144000" cy="5143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54107" y="1375792"/>
            <a:ext cx="2179071" cy="2886719"/>
          </a:xfrm>
          <a:prstGeom prst="rect">
            <a:avLst/>
          </a:prstGeom>
        </p:spPr>
      </p:pic>
      <p:sp>
        <p:nvSpPr>
          <p:cNvPr id="12" name="textbox 12"/>
          <p:cNvSpPr/>
          <p:nvPr/>
        </p:nvSpPr>
        <p:spPr>
          <a:xfrm>
            <a:off x="904378" y="1447139"/>
            <a:ext cx="1828800" cy="14001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3369"/>
              </a:lnSpc>
              <a:tabLst/>
            </a:pPr>
            <a:endParaRPr lang="Arial" altLang="Arial" sz="100" dirty="0"/>
          </a:p>
        </p:txBody>
      </p:sp>
      <p:sp>
        <p:nvSpPr>
          <p:cNvPr id="13" name="textbox 13"/>
          <p:cNvSpPr/>
          <p:nvPr/>
        </p:nvSpPr>
        <p:spPr>
          <a:xfrm>
            <a:off x="3662513" y="1447139"/>
            <a:ext cx="1828800" cy="13938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317"/>
              </a:lnSpc>
              <a:tabLst/>
            </a:pPr>
            <a:endParaRPr lang="Arial" altLang="Arial" sz="100" dirty="0"/>
          </a:p>
        </p:txBody>
      </p:sp>
      <p:sp>
        <p:nvSpPr>
          <p:cNvPr id="14" name="textbox 14"/>
          <p:cNvSpPr/>
          <p:nvPr/>
        </p:nvSpPr>
        <p:spPr>
          <a:xfrm>
            <a:off x="904378" y="3193153"/>
            <a:ext cx="1828800" cy="13931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528"/>
              </a:lnSpc>
              <a:tabLst/>
            </a:pPr>
            <a:endParaRPr lang="Arial" altLang="Arial" sz="100" dirty="0"/>
          </a:p>
        </p:txBody>
      </p:sp>
      <p:sp>
        <p:nvSpPr>
          <p:cNvPr id="15" name="textbox 15"/>
          <p:cNvSpPr/>
          <p:nvPr/>
        </p:nvSpPr>
        <p:spPr>
          <a:xfrm>
            <a:off x="3662513" y="3193153"/>
            <a:ext cx="1828800" cy="13931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04000"/>
              </a:lnSpc>
              <a:tabLst/>
            </a:pPr>
            <a:endParaRPr lang="Arial" altLang="Arial" sz="100" dirty="0"/>
          </a:p>
        </p:txBody>
      </p:sp>
      <p:sp>
        <p:nvSpPr>
          <p:cNvPr id="16" name="textbox 16"/>
          <p:cNvSpPr/>
          <p:nvPr/>
        </p:nvSpPr>
        <p:spPr>
          <a:xfrm>
            <a:off x="1708626" y="611710"/>
            <a:ext cx="3013710" cy="3670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1675"/>
              </a:lnSpc>
              <a:tabLst/>
            </a:pPr>
            <a:endParaRPr lang="Arial" altLang="Arial" sz="100" dirty="0"/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Toán Tử Laplace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D6CB26-930E-547D-FF19-C314875C9CFE}"/>
              </a:ext>
            </a:extLst>
          </p:cNvPr>
          <p:cNvSpPr txBox="1"/>
          <p:nvPr/>
        </p:nvSpPr>
        <p:spPr>
          <a:xfrm>
            <a:off x="627250" y="1440906"/>
            <a:ext cx="2179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Công cụ toán học phát hiện sự thay đổi đột ngột trong cường độ sáng.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37371-DCCD-7F80-F49D-2633EBD02517}"/>
              </a:ext>
            </a:extLst>
          </p:cNvPr>
          <p:cNvSpPr txBox="1"/>
          <p:nvPr/>
        </p:nvSpPr>
        <p:spPr>
          <a:xfrm>
            <a:off x="554106" y="3156096"/>
            <a:ext cx="2862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Công thức: </a:t>
            </a:r>
          </a:p>
          <a:p>
            <a:r>
              <a:rPr lang="en-US"/>
              <a:t>∇²f = ∂²f/∂x² + ∂²f/∂y²</a:t>
            </a:r>
          </a:p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B4088F-3CAD-F036-7768-890CC6BD1469}"/>
                  </a:ext>
                </a:extLst>
              </p:cNvPr>
              <p:cNvSpPr txBox="1"/>
              <p:nvPr/>
            </p:nvSpPr>
            <p:spPr>
              <a:xfrm>
                <a:off x="2964692" y="1346623"/>
                <a:ext cx="2762429" cy="2868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just">
                  <a:spcAft>
                    <a:spcPts val="800"/>
                  </a:spcAft>
                  <a:buNone/>
                </a:pPr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en-US" sz="180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ặt nạ Laplace phổ biến là:</a:t>
                </a:r>
              </a:p>
              <a:p>
                <a:pPr marL="0" marR="0" algn="just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vi-VN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vi-VN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vi-VN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𝟏</m:t>
                                </m:r>
                                <m:r>
                                  <a:rPr lang="vi-VN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vi-V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vi-VN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vi-VN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vi-VN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vi-VN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r>
                  <a:rPr lang="vi-VN" sz="180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 </a:t>
                </a:r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r>
                  <a:rPr lang="en-US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Phiên bản mở rộng: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vi-VN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vi-VN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vi-VN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𝟏</m:t>
                                </m:r>
                                <m:r>
                                  <a:rPr lang="vi-VN" sz="18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vi-VN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vi-VN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vi-VN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vi-VN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vi-VN" sz="1800" b="1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B4088F-3CAD-F036-7768-890CC6BD1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692" y="1346623"/>
                <a:ext cx="2762429" cy="2868862"/>
              </a:xfrm>
              <a:prstGeom prst="rect">
                <a:avLst/>
              </a:prstGeom>
              <a:blipFill>
                <a:blip r:embed="rId4"/>
                <a:stretch>
                  <a:fillRect l="-1766" t="-1274" r="-1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1">
            <a:extLst>
              <a:ext uri="{FF2B5EF4-FFF2-40B4-BE49-F238E27FC236}">
                <a16:creationId xmlns:a16="http://schemas.microsoft.com/office/drawing/2014/main" id="{ED5BC3C2-15B3-26A7-A650-A4027AE13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10305" y="1368331"/>
            <a:ext cx="2762429" cy="2886719"/>
          </a:xfrm>
          <a:prstGeom prst="rect">
            <a:avLst/>
          </a:prstGeom>
        </p:spPr>
      </p:pic>
      <p:pic>
        <p:nvPicPr>
          <p:cNvPr id="18" name="Picture 17" descr="A red and black shield with white logo&#10;&#10;AI-generated content may be incorrect.">
            <a:extLst>
              <a:ext uri="{FF2B5EF4-FFF2-40B4-BE49-F238E27FC236}">
                <a16:creationId xmlns:a16="http://schemas.microsoft.com/office/drawing/2014/main" id="{FAC43BC3-17D8-ADCC-D637-1BDD03C5FE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906" y="167460"/>
            <a:ext cx="709869" cy="8112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9144000" cy="5143500"/>
          </a:xfrm>
          <a:prstGeom prst="rect">
            <a:avLst/>
          </a:prstGeom>
        </p:spPr>
      </p:pic>
      <p:sp>
        <p:nvSpPr>
          <p:cNvPr id="18" name="textbox 18"/>
          <p:cNvSpPr/>
          <p:nvPr/>
        </p:nvSpPr>
        <p:spPr>
          <a:xfrm>
            <a:off x="2106294" y="214884"/>
            <a:ext cx="4931409" cy="16459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Hướng Giải Quyết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Áp dụng toán tử Laplace để tính đạo hàm bậc hai.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Phát hiện zero-crossing để xác định cạnh.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 bằng bộ lọc Gaussian để giảm nhiễu (LoG).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Ngưỡng hóa (thresholding) để tinh chỉnh kết quả.</a:t>
            </a:r>
            <a:endParaRPr 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8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400" dirty="0"/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780032" cy="2075688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7363967" y="3069336"/>
            <a:ext cx="1780032" cy="2074163"/>
          </a:xfrm>
          <a:prstGeom prst="rect">
            <a:avLst/>
          </a:prstGeom>
        </p:spPr>
      </p:pic>
      <p:pic>
        <p:nvPicPr>
          <p:cNvPr id="5" name="Picture 4" descr="A computer screen shot of a graph">
            <a:extLst>
              <a:ext uri="{FF2B5EF4-FFF2-40B4-BE49-F238E27FC236}">
                <a16:creationId xmlns:a16="http://schemas.microsoft.com/office/drawing/2014/main" id="{672E0121-8733-4F46-C554-EDB8759834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94" y="1820095"/>
            <a:ext cx="3328881" cy="2925203"/>
          </a:xfrm>
          <a:prstGeom prst="rect">
            <a:avLst/>
          </a:prstGeom>
        </p:spPr>
      </p:pic>
      <p:pic>
        <p:nvPicPr>
          <p:cNvPr id="6" name="Picture 5" descr="A red and black shield with white logo&#10;&#10;AI-generated content may be incorrect.">
            <a:extLst>
              <a:ext uri="{FF2B5EF4-FFF2-40B4-BE49-F238E27FC236}">
                <a16:creationId xmlns:a16="http://schemas.microsoft.com/office/drawing/2014/main" id="{1120EFB7-5345-2949-C806-4D015DB265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27" y="154817"/>
            <a:ext cx="709869" cy="8112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textbox 22"/>
          <p:cNvSpPr/>
          <p:nvPr/>
        </p:nvSpPr>
        <p:spPr>
          <a:xfrm>
            <a:off x="3973902" y="172009"/>
            <a:ext cx="3686175" cy="20262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eaLnBrk="0">
              <a:lnSpc>
                <a:spcPct val="9324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Laplacian:</a:t>
            </a:r>
          </a:p>
          <a:p>
            <a:pPr marL="342900" indent="-342900" eaLnBrk="0">
              <a:buFont typeface="+mj-lt"/>
              <a:buAutoNum type="arabicPeriod"/>
            </a:pP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Chế độ màu: Áp dụng trên từng kênh R, G, B hoặc grayscale.</a:t>
            </a:r>
          </a:p>
          <a:p>
            <a:pPr marL="342900" indent="-342900" eaLnBrk="0">
              <a:buFont typeface="+mj-lt"/>
              <a:buAutoNum type="arabicPeriod"/>
            </a:pP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Chuẩn hóa kết quả bằng convertScaleAbs (0-255).</a:t>
            </a:r>
          </a:p>
          <a:p>
            <a:pPr marL="342900" indent="-342900" eaLnBrk="0">
              <a:buFont typeface="+mj-lt"/>
              <a:buAutoNum type="arabicPeriod"/>
            </a:pP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Kích thước kernel: 1, 3, 5, 7 (điều chỉnh độ chi tiết).</a:t>
            </a:r>
          </a:p>
          <a:p>
            <a:pPr marL="342900" indent="-342900" eaLnBrk="0">
              <a:buFont typeface="+mj-lt"/>
              <a:buAutoNum type="arabicPeriod"/>
            </a:pPr>
            <a:r>
              <a:rPr lang="vi-V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Tiền xử lý: Chuyển RGBA → BGR, resize, làm nét (Unsharp Masking).</a:t>
            </a:r>
            <a:endParaRPr 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0">
              <a:lnSpc>
                <a:spcPct val="93240"/>
              </a:lnSpc>
              <a:tabLst/>
            </a:pPr>
            <a:endParaRPr lang="Arial" altLang="Arial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A5194-22EF-3422-845A-3177F1BD9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609" y="2198294"/>
            <a:ext cx="4602760" cy="2502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 red and black shield with white logo&#10;&#10;AI-generated content may be incorrect.">
            <a:extLst>
              <a:ext uri="{FF2B5EF4-FFF2-40B4-BE49-F238E27FC236}">
                <a16:creationId xmlns:a16="http://schemas.microsoft.com/office/drawing/2014/main" id="{8FF5FC11-7AEA-79AD-3DC3-E01D41E29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73" y="172009"/>
            <a:ext cx="709869" cy="8112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9144000" cy="5143500"/>
          </a:xfrm>
          <a:prstGeom prst="rect">
            <a:avLst/>
          </a:prstGeom>
        </p:spPr>
      </p:pic>
      <p:sp>
        <p:nvSpPr>
          <p:cNvPr id="24" name="textbox 24"/>
          <p:cNvSpPr/>
          <p:nvPr/>
        </p:nvSpPr>
        <p:spPr>
          <a:xfrm>
            <a:off x="1276245" y="1388558"/>
            <a:ext cx="3604259" cy="20789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4000"/>
              </a:lnSpc>
              <a:tabLst/>
            </a:pPr>
            <a:endParaRPr lang="Arial" altLang="Arial" sz="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84FBE7-1F6E-6207-74FD-B86A841D9F3C}"/>
              </a:ext>
            </a:extLst>
          </p:cNvPr>
          <p:cNvSpPr txBox="1"/>
          <p:nvPr/>
        </p:nvSpPr>
        <p:spPr>
          <a:xfrm>
            <a:off x="520504" y="82947"/>
            <a:ext cx="4628271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Kỹ Thuật Cài Đặt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Công cụ: Python, Streamlit, OpenCV, NumPy, PIL.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diện: Streamlit (upload ảnh, tùy chọn kernel, tải kết quả).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Xử lý ảnh: resize_with_aspect_ratio, apply_laplacian.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Tối ưu: Giới hạn kernel, sử dụng NumPy cho hiệu suất.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16A07-B4C5-0AEE-0577-66D07B2C69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2227220"/>
            <a:ext cx="5943600" cy="2705735"/>
          </a:xfrm>
          <a:prstGeom prst="rect">
            <a:avLst/>
          </a:prstGeom>
        </p:spPr>
      </p:pic>
      <p:pic>
        <p:nvPicPr>
          <p:cNvPr id="7" name="Picture 6" descr="A red and black shield with white logo&#10;&#10;AI-generated content may be incorrect.">
            <a:extLst>
              <a:ext uri="{FF2B5EF4-FFF2-40B4-BE49-F238E27FC236}">
                <a16:creationId xmlns:a16="http://schemas.microsoft.com/office/drawing/2014/main" id="{716D1BBA-89B7-824B-31EA-74A866DEA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27" y="154817"/>
            <a:ext cx="709869" cy="8112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9144000" cy="5143500"/>
          </a:xfrm>
          <a:prstGeom prst="rect">
            <a:avLst/>
          </a:prstGeom>
        </p:spPr>
      </p:pic>
      <p:sp>
        <p:nvSpPr>
          <p:cNvPr id="26" name="textbox 26"/>
          <p:cNvSpPr/>
          <p:nvPr/>
        </p:nvSpPr>
        <p:spPr>
          <a:xfrm>
            <a:off x="2779447" y="1388558"/>
            <a:ext cx="3604259" cy="207898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114000"/>
              </a:lnSpc>
              <a:tabLst/>
            </a:pPr>
            <a:endParaRPr lang="Arial" altLang="Arial" sz="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504E-B451-D5DD-B211-C92BC1DF0DDB}"/>
              </a:ext>
            </a:extLst>
          </p:cNvPr>
          <p:cNvSpPr txBox="1"/>
          <p:nvPr/>
        </p:nvSpPr>
        <p:spPr>
          <a:xfrm>
            <a:off x="3003452" y="239151"/>
            <a:ext cx="36927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Unsharp Masking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Tăng độ sắc nét ảnh gốc.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Quy trình: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Làm mờ bằng Gaussian.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Khuếch đại chi tiết bằng hệ số strength.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Kết hợp ảnh gốc và ảnh mờ.</a:t>
            </a:r>
          </a:p>
        </p:txBody>
      </p:sp>
      <p:pic>
        <p:nvPicPr>
          <p:cNvPr id="4" name="Picture 3" descr="A close up of a frog's face&#10;&#10;AI-generated content may be incorrect.">
            <a:extLst>
              <a:ext uri="{FF2B5EF4-FFF2-40B4-BE49-F238E27FC236}">
                <a16:creationId xmlns:a16="http://schemas.microsoft.com/office/drawing/2014/main" id="{DCBD6BCF-AA94-F43D-B92C-F0E4E6CE9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440" y="1685701"/>
            <a:ext cx="4674358" cy="1589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AF69D9-A865-3C20-E173-FD459A7403DD}"/>
              </a:ext>
            </a:extLst>
          </p:cNvPr>
          <p:cNvSpPr txBox="1"/>
          <p:nvPr/>
        </p:nvSpPr>
        <p:spPr>
          <a:xfrm>
            <a:off x="3003452" y="3581241"/>
            <a:ext cx="3270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Nhận xét ứ</a:t>
            </a: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ng dụng: Cải thiện cạnh trước khi dùng Laplace.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red and black shield with white logo&#10;&#10;AI-generated content may be incorrect.">
            <a:extLst>
              <a:ext uri="{FF2B5EF4-FFF2-40B4-BE49-F238E27FC236}">
                <a16:creationId xmlns:a16="http://schemas.microsoft.com/office/drawing/2014/main" id="{40839AB6-8612-515C-43A6-CFD106B16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27" y="154817"/>
            <a:ext cx="709869" cy="8112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9144000" cy="5143500"/>
          </a:xfrm>
          <a:prstGeom prst="rect">
            <a:avLst/>
          </a:prstGeom>
        </p:spPr>
      </p:pic>
      <p:sp>
        <p:nvSpPr>
          <p:cNvPr id="28" name="textbox 28"/>
          <p:cNvSpPr/>
          <p:nvPr/>
        </p:nvSpPr>
        <p:spPr>
          <a:xfrm>
            <a:off x="282491" y="174429"/>
            <a:ext cx="4064426" cy="1788013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eaLnBrk="0">
              <a:lnSpc>
                <a:spcPct val="96402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và Ý Nghĩa</a:t>
            </a:r>
          </a:p>
          <a:p>
            <a:pPr marL="285750" indent="-285750" eaLnBrk="0">
              <a:lnSpc>
                <a:spcPct val="96402"/>
              </a:lnSpc>
              <a:buFont typeface="Arial" panose="020B0604020202020204" pitchFamily="34" charset="0"/>
              <a:buChar char="•"/>
            </a:pP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Phát hiện cạnh chính xác hơn với ảnh nét.</a:t>
            </a:r>
          </a:p>
          <a:p>
            <a:pPr marL="285750" indent="-285750" eaLnBrk="0">
              <a:lnSpc>
                <a:spcPct val="96402"/>
              </a:lnSpc>
              <a:buFont typeface="Arial" panose="020B0604020202020204" pitchFamily="34" charset="0"/>
              <a:buChar char="•"/>
            </a:pP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Hỗ trợ nhận diện đối tượng, xử lý ảnh y khoa.</a:t>
            </a:r>
          </a:p>
          <a:p>
            <a:pPr marL="285750" indent="-285750" eaLnBrk="0">
              <a:lnSpc>
                <a:spcPct val="96402"/>
              </a:lnSpc>
              <a:buFont typeface="Arial" panose="020B0604020202020204" pitchFamily="34" charset="0"/>
              <a:buChar char="•"/>
            </a:pPr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Linh hoạt: Tùy chỉnh kernel, chế độ màu, làm nét.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0">
              <a:lnSpc>
                <a:spcPct val="96402"/>
              </a:lnSpc>
              <a:tabLst/>
            </a:pPr>
            <a:endParaRPr lang="Arial" altLang="Arial" sz="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1EFEB-AC47-4102-A4AB-087849ED683E}"/>
              </a:ext>
            </a:extLst>
          </p:cNvPr>
          <p:cNvSpPr txBox="1"/>
          <p:nvPr/>
        </p:nvSpPr>
        <p:spPr>
          <a:xfrm>
            <a:off x="1779563" y="1456006"/>
            <a:ext cx="3833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 sánh ảnh gốc, ảnh Laplace, ảnh sau Unsharp + Laplace.</a:t>
            </a:r>
          </a:p>
          <a:p>
            <a:r>
              <a:rPr lang="en-US"/>
              <a:t>Hình minh họa</a:t>
            </a:r>
          </a:p>
          <a:p>
            <a:endParaRPr lang="en-US"/>
          </a:p>
        </p:txBody>
      </p:sp>
      <p:pic>
        <p:nvPicPr>
          <p:cNvPr id="3" name="Picture 2" descr="A red and black shield with white logo&#10;&#10;AI-generated content may be incorrect.">
            <a:extLst>
              <a:ext uri="{FF2B5EF4-FFF2-40B4-BE49-F238E27FC236}">
                <a16:creationId xmlns:a16="http://schemas.microsoft.com/office/drawing/2014/main" id="{A523DF59-C970-382C-CFA1-36C3470A8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327" y="154817"/>
            <a:ext cx="709869" cy="8112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9144000" cy="5143500"/>
          </a:xfrm>
          <a:prstGeom prst="rect">
            <a:avLst/>
          </a:prstGeom>
        </p:spPr>
      </p:pic>
      <p:sp>
        <p:nvSpPr>
          <p:cNvPr id="30" name="textbox 30"/>
          <p:cNvSpPr/>
          <p:nvPr/>
        </p:nvSpPr>
        <p:spPr>
          <a:xfrm>
            <a:off x="4996846" y="1490525"/>
            <a:ext cx="2686685" cy="15049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801"/>
              </a:lnSpc>
              <a:tabLst/>
            </a:pPr>
            <a:endParaRPr lang="Arial" altLang="Arial" sz="100" dirty="0"/>
          </a:p>
          <a:p>
            <a:pPr marL="298450" indent="-285750" algn="l" rtl="0" eaLnBrk="0">
              <a:lnSpc>
                <a:spcPct val="110000"/>
              </a:lnSpc>
              <a:buFont typeface="Arial" panose="020B0604020202020204" pitchFamily="34" charset="0"/>
              <a:buChar char="•"/>
              <a:tabLst/>
            </a:pPr>
            <a:r>
              <a:rPr lang="vi-VN" sz="1400" spc="130">
                <a:solidFill>
                  <a:srgbClr val="CFECF9">
                    <a:alpha val="100000"/>
                  </a:srgb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Đạt mục tiêu phát hiện cạnh bằng toán tử Laplace.</a:t>
            </a:r>
          </a:p>
          <a:p>
            <a:pPr marL="298450" indent="-285750" algn="l" rtl="0" eaLnBrk="0">
              <a:lnSpc>
                <a:spcPct val="110000"/>
              </a:lnSpc>
              <a:buFont typeface="Arial" panose="020B0604020202020204" pitchFamily="34" charset="0"/>
              <a:buChar char="•"/>
              <a:tabLst/>
            </a:pPr>
            <a:r>
              <a:rPr lang="vi-VN" sz="1400" spc="130">
                <a:solidFill>
                  <a:srgbClr val="CFECF9">
                    <a:alpha val="100000"/>
                  </a:srgb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Ứng dụng thực tế trong xử lý ảnh.</a:t>
            </a:r>
          </a:p>
          <a:p>
            <a:pPr marL="298450" indent="-285750" algn="l" rtl="0" eaLnBrk="0">
              <a:lnSpc>
                <a:spcPct val="110000"/>
              </a:lnSpc>
              <a:buFont typeface="Arial" panose="020B0604020202020204" pitchFamily="34" charset="0"/>
              <a:buChar char="•"/>
              <a:tabLst/>
            </a:pPr>
            <a:r>
              <a:rPr lang="vi-VN" sz="1400" spc="130">
                <a:solidFill>
                  <a:srgbClr val="CFECF9">
                    <a:alpha val="100000"/>
                  </a:srgb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Hướng phát triển: Tích hợp thêm bộ lọc, tối ưu hiệu suất.</a:t>
            </a:r>
            <a:endParaRPr lang="Arial" altLang="Aria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941576" y="0"/>
            <a:ext cx="1341120" cy="932688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937503" y="4236720"/>
            <a:ext cx="1341120" cy="906780"/>
          </a:xfrm>
          <a:prstGeom prst="rect">
            <a:avLst/>
          </a:prstGeom>
        </p:spPr>
      </p:pic>
      <p:sp>
        <p:nvSpPr>
          <p:cNvPr id="33" name="textbox 33"/>
          <p:cNvSpPr/>
          <p:nvPr/>
        </p:nvSpPr>
        <p:spPr>
          <a:xfrm>
            <a:off x="1914289" y="2760495"/>
            <a:ext cx="2241550" cy="38544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4906"/>
              </a:lnSpc>
              <a:tabLst/>
            </a:pPr>
            <a:endParaRPr lang="Arial" altLang="Arial" sz="100" dirty="0"/>
          </a:p>
          <a:p>
            <a:pPr indent="12700" algn="l" rtl="0" eaLnBrk="0">
              <a:lnSpc>
                <a:spcPct val="94000"/>
              </a:lnSpc>
              <a:tabLst/>
            </a:pPr>
            <a:r>
              <a:rPr lang="en-US" sz="2500" b="1" spc="-70">
                <a:solidFill>
                  <a:srgbClr val="CFECF9">
                    <a:alpha val="100000"/>
                  </a:srgbClr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Kết luận</a:t>
            </a:r>
            <a:endParaRPr lang="Arial" altLang="Arial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red and black shield with white logo&#10;&#10;AI-generated content may be incorrect.">
            <a:extLst>
              <a:ext uri="{FF2B5EF4-FFF2-40B4-BE49-F238E27FC236}">
                <a16:creationId xmlns:a16="http://schemas.microsoft.com/office/drawing/2014/main" id="{C7C75495-22AB-9557-2D52-59CFBBD9C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73" y="172009"/>
            <a:ext cx="709869" cy="8112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On-screen Show (16:9)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Ngo Huy</dc:creator>
  <cp:lastModifiedBy>2174802010265 - Ngô Quốc Huy - 71K27CNTT10</cp:lastModifiedBy>
  <cp:revision>1</cp:revision>
  <dcterms:modified xsi:type="dcterms:W3CDTF">2025-03-29T21:11:29Z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E94486CC-9CD1-11EB-B3E1-52540006F7B4}" pid="2" name="CRO">
    <vt:lpwstr>wqlLaW5nc29mdCBQREYgdG8gV1BTIDc1</vt:lpwstr>
  </property>
  <property fmtid="{E94486CC-9CD1-11EB-B3E1-52540006F7B4}" pid="3" name="Created">
    <vt:filetime>2022-04-21T11:13:20Z</vt:filetime>
  </property>
</Properties>
</file>