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youtube.com/v/Wo9arZs21WI" TargetMode="External"/><Relationship Id="rId4" Type="http://schemas.openxmlformats.org/officeDocument/2006/relationships/image" Target="../media/image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Grey Hats at UH Manoa</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Fall 2016</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Board</a:t>
            </a:r>
          </a:p>
        </p:txBody>
      </p:sp>
      <p:sp>
        <p:nvSpPr>
          <p:cNvPr id="61" name="Shape 61"/>
          <p:cNvSpPr txBox="1"/>
          <p:nvPr>
            <p:ph idx="1" type="body"/>
          </p:nvPr>
        </p:nvSpPr>
        <p:spPr>
          <a:xfrm>
            <a:off x="5628000" y="1152475"/>
            <a:ext cx="4230900" cy="3416400"/>
          </a:xfrm>
          <a:prstGeom prst="rect">
            <a:avLst/>
          </a:prstGeom>
        </p:spPr>
        <p:txBody>
          <a:bodyPr anchorCtr="0" anchor="t" bIns="91425" lIns="91425" rIns="91425" tIns="91425">
            <a:noAutofit/>
          </a:bodyPr>
          <a:lstStyle/>
          <a:p>
            <a:pPr lvl="0">
              <a:spcBef>
                <a:spcPts val="0"/>
              </a:spcBef>
              <a:buNone/>
            </a:pPr>
            <a:r>
              <a:rPr b="1" lang="en"/>
              <a:t>Redacted</a:t>
            </a:r>
            <a:br>
              <a:rPr lang="en"/>
            </a:br>
            <a:r>
              <a:rPr lang="en"/>
              <a:t>-President</a:t>
            </a:r>
          </a:p>
          <a:p>
            <a:pPr lvl="0">
              <a:spcBef>
                <a:spcPts val="0"/>
              </a:spcBef>
              <a:buNone/>
            </a:pPr>
            <a:r>
              <a:rPr b="1" lang="en"/>
              <a:t>Redacted</a:t>
            </a:r>
            <a:br>
              <a:rPr lang="en"/>
            </a:br>
            <a:r>
              <a:rPr lang="en"/>
              <a:t>-Vice President</a:t>
            </a:r>
          </a:p>
          <a:p>
            <a:pPr lvl="0">
              <a:spcBef>
                <a:spcPts val="0"/>
              </a:spcBef>
              <a:buNone/>
            </a:pPr>
            <a:r>
              <a:rPr b="1" lang="en"/>
              <a:t>Redacted</a:t>
            </a:r>
            <a:br>
              <a:rPr lang="en"/>
            </a:br>
            <a:r>
              <a:rPr lang="en"/>
              <a:t>-Vice President</a:t>
            </a:r>
          </a:p>
          <a:p>
            <a:pPr lvl="0">
              <a:spcBef>
                <a:spcPts val="0"/>
              </a:spcBef>
              <a:buNone/>
            </a:pPr>
            <a:r>
              <a:rPr b="1" lang="en"/>
              <a:t>Redacted</a:t>
            </a:r>
            <a:br>
              <a:rPr lang="en"/>
            </a:br>
            <a:r>
              <a:rPr lang="en"/>
              <a:t>-Secretary, facebook</a:t>
            </a:r>
          </a:p>
        </p:txBody>
      </p:sp>
      <p:pic>
        <p:nvPicPr>
          <p:cNvPr descr="hackers-in-the-dark-640x398.jpg" id="62" name="Shape 62"/>
          <p:cNvPicPr preferRelativeResize="0"/>
          <p:nvPr/>
        </p:nvPicPr>
        <p:blipFill>
          <a:blip r:embed="rId3">
            <a:alphaModFix/>
          </a:blip>
          <a:stretch>
            <a:fillRect/>
          </a:stretch>
        </p:blipFill>
        <p:spPr>
          <a:xfrm>
            <a:off x="379525" y="1412037"/>
            <a:ext cx="4658924" cy="2897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Fall Goals</a:t>
            </a:r>
          </a:p>
        </p:txBody>
      </p:sp>
      <p:sp>
        <p:nvSpPr>
          <p:cNvPr id="68" name="Shape 68"/>
          <p:cNvSpPr txBox="1"/>
          <p:nvPr>
            <p:ph idx="1" type="body"/>
          </p:nvPr>
        </p:nvSpPr>
        <p:spPr>
          <a:xfrm>
            <a:off x="4530700" y="1152475"/>
            <a:ext cx="4301700" cy="3416400"/>
          </a:xfrm>
          <a:prstGeom prst="rect">
            <a:avLst/>
          </a:prstGeom>
        </p:spPr>
        <p:txBody>
          <a:bodyPr anchorCtr="0" anchor="t" bIns="91425" lIns="91425" rIns="91425" tIns="91425">
            <a:noAutofit/>
          </a:bodyPr>
          <a:lstStyle/>
          <a:p>
            <a:pPr lvl="0">
              <a:spcBef>
                <a:spcPts val="0"/>
              </a:spcBef>
              <a:buNone/>
            </a:pPr>
            <a:r>
              <a:rPr lang="en"/>
              <a:t>-Compete in National Cyber League</a:t>
            </a:r>
            <a:br>
              <a:rPr lang="en"/>
            </a:br>
            <a:br>
              <a:rPr lang="en"/>
            </a:br>
            <a:r>
              <a:rPr lang="en"/>
              <a:t>-Compete in monthly CTFs</a:t>
            </a:r>
            <a:br>
              <a:rPr lang="en"/>
            </a:br>
            <a:br>
              <a:rPr lang="en"/>
            </a:br>
            <a:r>
              <a:rPr lang="en"/>
              <a:t>-Have bi-monthly tech talks</a:t>
            </a:r>
            <a:br>
              <a:rPr lang="en"/>
            </a:br>
            <a:br>
              <a:rPr lang="en"/>
            </a:br>
            <a:r>
              <a:rPr lang="en"/>
              <a:t>-Build foundation for spring competitions; CCDC and Hawaiian Telcom CTF</a:t>
            </a:r>
          </a:p>
        </p:txBody>
      </p:sp>
      <p:pic>
        <p:nvPicPr>
          <p:cNvPr descr="102161147-Hackathon_18.530x298.jpg" id="69" name="Shape 69"/>
          <p:cNvPicPr preferRelativeResize="0"/>
          <p:nvPr/>
        </p:nvPicPr>
        <p:blipFill>
          <a:blip r:embed="rId3">
            <a:alphaModFix/>
          </a:blip>
          <a:stretch>
            <a:fillRect/>
          </a:stretch>
        </p:blipFill>
        <p:spPr>
          <a:xfrm>
            <a:off x="311700" y="1402737"/>
            <a:ext cx="4158250" cy="233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Challenge Solution</a:t>
            </a:r>
          </a:p>
        </p:txBody>
      </p:sp>
      <p:sp>
        <p:nvSpPr>
          <p:cNvPr id="75" name="Shape 75"/>
          <p:cNvSpPr txBox="1"/>
          <p:nvPr>
            <p:ph idx="1" type="body"/>
          </p:nvPr>
        </p:nvSpPr>
        <p:spPr>
          <a:xfrm>
            <a:off x="5185750" y="1152475"/>
            <a:ext cx="3692100" cy="3416400"/>
          </a:xfrm>
          <a:prstGeom prst="rect">
            <a:avLst/>
          </a:prstGeom>
        </p:spPr>
        <p:txBody>
          <a:bodyPr anchorCtr="0" anchor="t" bIns="91425" lIns="91425" rIns="91425" tIns="91425">
            <a:noAutofit/>
          </a:bodyPr>
          <a:lstStyle/>
          <a:p>
            <a:pPr lvl="0">
              <a:spcBef>
                <a:spcPts val="0"/>
              </a:spcBef>
              <a:buNone/>
            </a:pPr>
            <a:r>
              <a:rPr lang="en"/>
              <a:t>Hex-to-text</a:t>
            </a:r>
          </a:p>
          <a:p>
            <a:pPr lvl="0">
              <a:spcBef>
                <a:spcPts val="0"/>
              </a:spcBef>
              <a:buNone/>
            </a:pPr>
            <a:r>
              <a:rPr lang="en"/>
              <a:t>“Arguing that you don't care about the right to privacy because you have nothing to hide is no different than saying you don\'t care about free speech because you have nothing to say”</a:t>
            </a:r>
          </a:p>
          <a:p>
            <a:pPr lvl="0">
              <a:spcBef>
                <a:spcPts val="0"/>
              </a:spcBef>
              <a:buNone/>
            </a:pPr>
            <a:r>
              <a:rPr lang="en"/>
              <a:t>-Edward Snowden</a:t>
            </a:r>
          </a:p>
        </p:txBody>
      </p:sp>
      <p:sp>
        <p:nvSpPr>
          <p:cNvPr descr="In his first UK TV interview US whistleblower Edward Snowden has given the BBC new details of GCHQ's ability to hack users' smart phones without their knowledge. Mr Snowden, a former analyst with the US National Security Agency (NSA) told Panorama there was &quot;very little&quot; the public could do to stop GCHQ - the British government's digital spy agency - getting control of their handsets. He described a series of intercept capabilities named after Smurfs - the little blue imps of Belgian cartoon fame.  The UK government declined to comment on &quot;intelligence matters&quot;. Watch Peter Taylor's film: Edward Snowden, Spies and the Law on Panorama on BBC One on Monday 5 October at 2030bst or catch up later online.  Subscribe to BBC News HERE http://bit.ly/1rbfUog Check out our website: http://www.bbc.com/news  Facebook: http://www.facebook.com/bbcworldnews  Twitter: http://www.twitter.com/bbcworld Instagram: http://instagram.com/bbcnews" id="76" name="Shape 76" title="Edward Snowden: 'Smartphones can be taken over' - BBC News">
            <a:hlinkClick r:id="rId3"/>
          </p:cNvPr>
          <p:cNvSpPr/>
          <p:nvPr/>
        </p:nvSpPr>
        <p:spPr>
          <a:xfrm>
            <a:off x="311700" y="1146175"/>
            <a:ext cx="4572000" cy="3429000"/>
          </a:xfrm>
          <a:prstGeom prst="rect">
            <a:avLst/>
          </a:prstGeom>
          <a:blipFill>
            <a:blip r:embed="rId4">
              <a:alphaModFix/>
            </a:blip>
            <a:stretch>
              <a:fillRect/>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Important Dates</a:t>
            </a:r>
          </a:p>
        </p:txBody>
      </p:sp>
      <p:sp>
        <p:nvSpPr>
          <p:cNvPr id="82" name="Shape 82"/>
          <p:cNvSpPr txBox="1"/>
          <p:nvPr>
            <p:ph idx="1" type="body"/>
          </p:nvPr>
        </p:nvSpPr>
        <p:spPr>
          <a:xfrm>
            <a:off x="4530600" y="1388987"/>
            <a:ext cx="4301700" cy="3416400"/>
          </a:xfrm>
          <a:prstGeom prst="rect">
            <a:avLst/>
          </a:prstGeom>
        </p:spPr>
        <p:txBody>
          <a:bodyPr anchorCtr="0" anchor="t" bIns="91425" lIns="91425" rIns="91425" tIns="91425">
            <a:noAutofit/>
          </a:bodyPr>
          <a:lstStyle/>
          <a:p>
            <a:pPr lvl="0">
              <a:spcBef>
                <a:spcPts val="0"/>
              </a:spcBef>
              <a:buNone/>
            </a:pPr>
            <a:r>
              <a:rPr lang="en"/>
              <a:t>Tech Talk: Electromechanics and Semiconductors - 12SEP </a:t>
            </a:r>
          </a:p>
          <a:p>
            <a:pPr lvl="0">
              <a:spcBef>
                <a:spcPts val="0"/>
              </a:spcBef>
              <a:buNone/>
            </a:pPr>
            <a:r>
              <a:rPr lang="en"/>
              <a:t>CTF: CSAW CTF Quals - 16SEP</a:t>
            </a:r>
          </a:p>
          <a:p>
            <a:pPr lvl="0">
              <a:spcBef>
                <a:spcPts val="0"/>
              </a:spcBef>
              <a:buNone/>
            </a:pPr>
            <a:r>
              <a:rPr lang="en"/>
              <a:t>NCL Registration - Ends 23OCT</a:t>
            </a:r>
          </a:p>
          <a:p>
            <a:pPr lvl="0">
              <a:spcBef>
                <a:spcPts val="0"/>
              </a:spcBef>
              <a:buNone/>
            </a:pPr>
            <a:r>
              <a:rPr lang="en"/>
              <a:t>Getting Started: github.com/uhmgreyhats/getting-started</a:t>
            </a:r>
          </a:p>
          <a:p>
            <a:pPr lvl="0">
              <a:spcBef>
                <a:spcPts val="0"/>
              </a:spcBef>
              <a:buNone/>
            </a:pPr>
            <a:r>
              <a:t/>
            </a:r>
            <a:endParaRPr/>
          </a:p>
        </p:txBody>
      </p:sp>
      <p:pic>
        <p:nvPicPr>
          <p:cNvPr descr="silly-hacker-stock-photo.jpg" id="83" name="Shape 83"/>
          <p:cNvPicPr preferRelativeResize="0"/>
          <p:nvPr/>
        </p:nvPicPr>
        <p:blipFill>
          <a:blip r:embed="rId3">
            <a:alphaModFix/>
          </a:blip>
          <a:stretch>
            <a:fillRect/>
          </a:stretch>
        </p:blipFill>
        <p:spPr>
          <a:xfrm>
            <a:off x="228925" y="1928212"/>
            <a:ext cx="4040674" cy="186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