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.ymcdn.com/sites/www.nibs.org/resource/resmgr/Conference2014/BI20140106_CS_Morris.pdf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Hacking’s done the same way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Source:  </a:t>
            </a:r>
            <a:r>
              <a:rPr u="sng">
                <a:hlinkClick r:id="rId3" invalidUrl="" action="" tgtFrame="" tooltip="" history="1" highlightClick="0" endSnd="0"/>
              </a:rPr>
              <a:t>https://c.ymcdn.com/sites/www.nibs.org/resource/resmgr/Conference2014/BI20140106_CS_Morris.pdf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08263" indent="-608263" defTabSz="821531"/>
            <a:lvl2pPr marL="1052763" indent="-608263" defTabSz="821531"/>
            <a:lvl3pPr marL="1497263" indent="-608263" defTabSz="821531"/>
            <a:lvl4pPr marL="1941763" indent="-608263" defTabSz="821531"/>
            <a:lvl5pPr marL="2386263" indent="-608263" defTabSz="82153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/>
            </a:lvl1pPr>
            <a:lvl2pPr marL="0" indent="228600" algn="ctr" defTabSz="821531">
              <a:spcBef>
                <a:spcPts val="0"/>
              </a:spcBef>
              <a:buSzTx/>
              <a:buNone/>
              <a:defRPr sz="4400"/>
            </a:lvl2pPr>
            <a:lvl3pPr marL="0" indent="457200" algn="ctr" defTabSz="821531">
              <a:spcBef>
                <a:spcPts val="0"/>
              </a:spcBef>
              <a:buSzTx/>
              <a:buNone/>
              <a:defRPr sz="4400"/>
            </a:lvl3pPr>
            <a:lvl4pPr marL="0" indent="685800" algn="ctr" defTabSz="821531">
              <a:spcBef>
                <a:spcPts val="0"/>
              </a:spcBef>
              <a:buSzTx/>
              <a:buNone/>
              <a:defRPr sz="4400"/>
            </a:lvl4pPr>
            <a:lvl5pPr marL="0" indent="914400" algn="ctr" defTabSz="821531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sa.gov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093" y="41632"/>
            <a:ext cx="18288001" cy="1496615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xfrm>
            <a:off x="14204455" y="6649083"/>
            <a:ext cx="6864811" cy="2545797"/>
          </a:xfrm>
          <a:prstGeom prst="rect">
            <a:avLst/>
          </a:prstGeom>
        </p:spPr>
        <p:txBody>
          <a:bodyPr/>
          <a:lstStyle>
            <a:lvl1pPr algn="r" defTabSz="575071">
              <a:defRPr sz="7840"/>
            </a:lvl1pPr>
          </a:lstStyle>
          <a:p>
            <a:pPr/>
            <a:r>
              <a:t>Cyber Operations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12230965" y="10168683"/>
            <a:ext cx="8849129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r" defTabSz="821531">
              <a:defRPr sz="4400"/>
            </a:lvl1pPr>
          </a:lstStyle>
          <a:p>
            <a:pPr/>
            <a:r>
              <a:t>Mark Nelson</a:t>
            </a:r>
          </a:p>
        </p:txBody>
      </p:sp>
      <p:sp>
        <p:nvSpPr>
          <p:cNvPr id="140" name="Shape 140"/>
          <p:cNvSpPr/>
          <p:nvPr/>
        </p:nvSpPr>
        <p:spPr>
          <a:xfrm>
            <a:off x="12230965" y="11560315"/>
            <a:ext cx="8849129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r" defTabSz="821531">
              <a:defRPr sz="4400"/>
            </a:lvl1pPr>
          </a:lstStyle>
          <a:p>
            <a:pPr/>
            <a:r>
              <a:t>26 Sep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xfrm>
            <a:off x="1778000" y="613817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b="1" sz="27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NSA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Summer Internship Programs</a:t>
            </a:r>
          </a:p>
        </p:txBody>
      </p:sp>
      <p:sp>
        <p:nvSpPr>
          <p:cNvPr id="177" name="Shape 177"/>
          <p:cNvSpPr/>
          <p:nvPr/>
        </p:nvSpPr>
        <p:spPr>
          <a:xfrm>
            <a:off x="17634841" y="8497772"/>
            <a:ext cx="6292714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584200">
              <a:defRPr sz="3200"/>
            </a:lvl1pPr>
          </a:lstStyle>
          <a:p>
            <a:pPr/>
            <a:r>
              <a:t>Mark Nelson</a:t>
            </a:r>
          </a:p>
        </p:txBody>
      </p:sp>
      <p:sp>
        <p:nvSpPr>
          <p:cNvPr id="178" name="Shape 178"/>
          <p:cNvSpPr/>
          <p:nvPr/>
        </p:nvSpPr>
        <p:spPr>
          <a:xfrm>
            <a:off x="17634841" y="9221124"/>
            <a:ext cx="6292714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584200">
              <a:defRPr sz="3200"/>
            </a:lvl1pPr>
          </a:lstStyle>
          <a:p>
            <a:pPr/>
            <a:r>
              <a:t>26 Sep 2016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like…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xfrm>
            <a:off x="1782704" y="3149600"/>
            <a:ext cx="10314492" cy="9876676"/>
          </a:xfrm>
          <a:prstGeom prst="rect">
            <a:avLst/>
          </a:prstGeom>
        </p:spPr>
        <p:txBody>
          <a:bodyPr anchor="t"/>
          <a:lstStyle/>
          <a:p>
            <a:pPr/>
            <a:r>
              <a:t>Assembly Language</a:t>
            </a:r>
          </a:p>
          <a:p>
            <a:pPr/>
            <a:r>
              <a:t>Write Kernel Modules</a:t>
            </a:r>
          </a:p>
          <a:p>
            <a:pPr/>
            <a:r>
              <a:t>Write Kernel System Calls</a:t>
            </a:r>
          </a:p>
          <a:p>
            <a:pPr/>
            <a:r>
              <a:t>Write a Root Kit</a:t>
            </a:r>
          </a:p>
          <a:p>
            <a:pPr/>
            <a:r>
              <a:t>Software Reverse Engineering</a:t>
            </a:r>
          </a:p>
          <a:p>
            <a:pPr/>
            <a:r>
              <a:t>Terrestrial &amp; Cellular Telephone Systems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072053" y="3149600"/>
            <a:ext cx="10889465" cy="1007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Vulnerability Discovery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Memory Analysis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Buffer Overflow &amp; Code Injection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Exploitation Development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Cyber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  <p:bldP build="p" bldLvl="5" animBg="1" rev="0" advAuto="0" spid="18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Good &amp; The Bad</a:t>
            </a:r>
          </a:p>
        </p:txBody>
      </p:sp>
      <p:sp>
        <p:nvSpPr>
          <p:cNvPr id="185" name="Shape 185"/>
          <p:cNvSpPr/>
          <p:nvPr>
            <p:ph type="body" sz="half" idx="1"/>
          </p:nvPr>
        </p:nvSpPr>
        <p:spPr>
          <a:xfrm>
            <a:off x="882582" y="3149600"/>
            <a:ext cx="11214614" cy="10586937"/>
          </a:xfrm>
          <a:prstGeom prst="rect">
            <a:avLst/>
          </a:prstGeom>
        </p:spPr>
        <p:txBody>
          <a:bodyPr anchor="t"/>
          <a:lstStyle/>
          <a:p>
            <a:pPr marL="628650" indent="-628650" defTabSz="817244">
              <a:spcBef>
                <a:spcPts val="5800"/>
              </a:spcBef>
              <a:defRPr sz="5148"/>
            </a:pPr>
            <a:r>
              <a:t>~20 credit-hours worth of education &amp; </a:t>
            </a:r>
            <a:r>
              <a:rPr b="1" i="1" u="sng">
                <a:latin typeface="Helvetica"/>
                <a:ea typeface="Helvetica"/>
                <a:cs typeface="Helvetica"/>
                <a:sym typeface="Helvetica"/>
              </a:rPr>
              <a:t>you get paid</a:t>
            </a:r>
          </a:p>
          <a:p>
            <a:pPr marL="628650" indent="-628650" defTabSz="817244">
              <a:spcBef>
                <a:spcPts val="5800"/>
              </a:spcBef>
              <a:defRPr sz="5148"/>
            </a:pPr>
            <a:r>
              <a:t>No grades — freedom to learn deeply</a:t>
            </a:r>
          </a:p>
          <a:p>
            <a:pPr marL="628650" indent="-628650" defTabSz="817244">
              <a:spcBef>
                <a:spcPts val="5800"/>
              </a:spcBef>
              <a:defRPr sz="5148"/>
            </a:pPr>
            <a:r>
              <a:t>Here on the island</a:t>
            </a:r>
          </a:p>
          <a:p>
            <a:pPr marL="628650" indent="-628650" defTabSz="817244">
              <a:spcBef>
                <a:spcPts val="5800"/>
              </a:spcBef>
              <a:defRPr sz="5148"/>
            </a:pPr>
            <a:r>
              <a:t>4d/wk = Classroom</a:t>
            </a:r>
          </a:p>
          <a:p>
            <a:pPr marL="628650" indent="-628650" defTabSz="817244">
              <a:spcBef>
                <a:spcPts val="5800"/>
              </a:spcBef>
              <a:defRPr sz="5148"/>
            </a:pPr>
            <a:r>
              <a:t>1d/wk = Project</a:t>
            </a:r>
          </a:p>
          <a:p>
            <a:pPr marL="628650" indent="-628650" defTabSz="817244">
              <a:spcBef>
                <a:spcPts val="5800"/>
              </a:spcBef>
              <a:defRPr sz="5148"/>
            </a:pPr>
            <a:r>
              <a:t>Get a Top Secret security clearance</a:t>
            </a:r>
          </a:p>
        </p:txBody>
      </p:sp>
      <p:sp>
        <p:nvSpPr>
          <p:cNvPr id="186" name="Shape 186"/>
          <p:cNvSpPr/>
          <p:nvPr/>
        </p:nvSpPr>
        <p:spPr>
          <a:xfrm>
            <a:off x="13072053" y="3149600"/>
            <a:ext cx="11214613" cy="1058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US citizens only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There is some bureaucratic overhead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The application process is time consuming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Polygraph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Psych screening</a:t>
            </a:r>
          </a:p>
          <a:p>
            <a:pPr marL="635000" indent="-635000" algn="l">
              <a:spcBef>
                <a:spcPts val="5900"/>
              </a:spcBef>
              <a:buSzPct val="75000"/>
              <a:buChar char="•"/>
              <a:defRPr sz="5200"/>
            </a:pPr>
            <a:r>
              <a:t>You have to keep out of trouble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  <p:bldP build="p" bldLvl="5" animBg="1" rev="0" advAuto="0" spid="18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Interested?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rPr u="sng">
                <a:hlinkClick r:id="rId2" invalidUrl="" action="" tgtFrame="" tooltip="" history="1" highlightClick="0" endSnd="0"/>
              </a:rPr>
              <a:t>nsa.gov</a:t>
            </a:r>
            <a:r>
              <a:t> -&gt; Careers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CAE in Cyber Operations Summer Intern Program - Hawaii (1076926)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2x Letters of Recommendation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Send Transcript to: </a:t>
            </a:r>
          </a:p>
          <a:p>
            <a:pPr lvl="6" marL="0" indent="1344168" defTabSz="808990">
              <a:spcBef>
                <a:spcPts val="0"/>
              </a:spcBef>
              <a:buSzTx/>
              <a:buNone/>
              <a:defRPr sz="5096"/>
            </a:pPr>
            <a:r>
              <a:t>Attention Student Programs</a:t>
            </a:r>
          </a:p>
          <a:p>
            <a:pPr lvl="6" marL="0" indent="1344168" defTabSz="808990">
              <a:spcBef>
                <a:spcPts val="0"/>
              </a:spcBef>
              <a:buSzTx/>
              <a:buNone/>
              <a:defRPr sz="5096"/>
            </a:pPr>
            <a:r>
              <a:t>National Security Agency</a:t>
            </a:r>
          </a:p>
          <a:p>
            <a:pPr lvl="6" marL="0" indent="1344168" defTabSz="808990">
              <a:spcBef>
                <a:spcPts val="0"/>
              </a:spcBef>
              <a:buSzTx/>
              <a:buNone/>
              <a:defRPr sz="5096"/>
            </a:pPr>
            <a:r>
              <a:t>9800 Savage Rd.</a:t>
            </a:r>
          </a:p>
          <a:p>
            <a:pPr lvl="6" marL="0" indent="1344168" defTabSz="808990">
              <a:spcBef>
                <a:spcPts val="0"/>
              </a:spcBef>
              <a:buSzTx/>
              <a:buNone/>
              <a:defRPr sz="5096"/>
            </a:pPr>
            <a:r>
              <a:t>Fort Meade, MD 20755</a:t>
            </a:r>
          </a:p>
          <a:p>
            <a:pPr lvl="6" marL="0" indent="1344168" defTabSz="808990">
              <a:spcBef>
                <a:spcPts val="0"/>
              </a:spcBef>
              <a:buSzTx/>
              <a:buNone/>
              <a:defRPr sz="5096"/>
            </a:pPr>
            <a:r>
              <a:t>Suite 6779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5287" y="40751"/>
            <a:ext cx="13173426" cy="13634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Footprinting / Open Source Research</a:t>
            </a:r>
          </a:p>
          <a:p>
            <a:pPr/>
            <a:r>
              <a:t>Enumeration</a:t>
            </a:r>
          </a:p>
          <a:p>
            <a:pPr/>
            <a:r>
              <a:t>Analysis</a:t>
            </a:r>
          </a:p>
          <a:p>
            <a:pPr/>
            <a:r>
              <a:t>Access</a:t>
            </a:r>
          </a:p>
          <a:p>
            <a:pPr/>
            <a:r>
              <a:t>Privilege Escalation</a:t>
            </a:r>
          </a:p>
          <a:p>
            <a:pPr/>
            <a:r>
              <a:t>Post Exploitation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2971808" y="357187"/>
            <a:ext cx="14047621" cy="3036095"/>
          </a:xfrm>
          <a:prstGeom prst="rect">
            <a:avLst/>
          </a:prstGeom>
        </p:spPr>
        <p:txBody>
          <a:bodyPr/>
          <a:lstStyle>
            <a:lvl1pPr defTabSz="698301">
              <a:defRPr sz="9520"/>
            </a:lvl1pPr>
          </a:lstStyle>
          <a:p>
            <a:pPr/>
            <a:r>
              <a:t>Footprinting &amp; Open Source Research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3309273" y="3700231"/>
            <a:ext cx="17765453" cy="9928528"/>
          </a:xfrm>
          <a:prstGeom prst="rect">
            <a:avLst/>
          </a:prstGeom>
        </p:spPr>
        <p:txBody>
          <a:bodyPr/>
          <a:lstStyle/>
          <a:p>
            <a:pPr marL="583932" indent="-583932" defTabSz="788669">
              <a:spcBef>
                <a:spcPts val="5600"/>
              </a:spcBef>
              <a:defRPr sz="4992"/>
            </a:pPr>
            <a:r>
              <a:t>Target identification</a:t>
            </a:r>
          </a:p>
          <a:p>
            <a:pPr marL="583932" indent="-583932" defTabSz="788669">
              <a:spcBef>
                <a:spcPts val="5600"/>
              </a:spcBef>
              <a:defRPr sz="4992"/>
            </a:pPr>
            <a:r>
              <a:t>Social media, Google, Wikipedia, D&amp;B, Yahoo Finance, etc.</a:t>
            </a:r>
          </a:p>
          <a:p>
            <a:pPr marL="583932" indent="-583932" defTabSz="788669">
              <a:spcBef>
                <a:spcPts val="5600"/>
              </a:spcBef>
              <a:defRPr sz="4992"/>
            </a:pPr>
            <a:r>
              <a:t>Internet governance search (WhoIS, DNS, IP Address Searches, traceroute)</a:t>
            </a:r>
          </a:p>
          <a:p>
            <a:pPr marL="583932" indent="-583932" defTabSz="788669">
              <a:spcBef>
                <a:spcPts val="5600"/>
              </a:spcBef>
              <a:defRPr sz="4992"/>
            </a:pPr>
            <a:r>
              <a:t>Social engineering, business cards, tradeshows, advertising, Careers/Jobs, etc.</a:t>
            </a:r>
          </a:p>
          <a:p>
            <a:pPr marL="583932" indent="-583932" defTabSz="788669">
              <a:spcBef>
                <a:spcPts val="5600"/>
              </a:spcBef>
              <a:defRPr sz="4992"/>
            </a:pPr>
            <a:r>
              <a:t>Physical presence:  Corporate office, datacenter, security posture, parking lot procedures, co-located businesses, etc.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1014" y="258960"/>
            <a:ext cx="5090838" cy="5425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74618" y="357187"/>
            <a:ext cx="15609095" cy="3036095"/>
          </a:xfrm>
          <a:prstGeom prst="rect">
            <a:avLst/>
          </a:prstGeom>
        </p:spPr>
        <p:txBody>
          <a:bodyPr/>
          <a:lstStyle/>
          <a:p>
            <a:pPr/>
            <a:r>
              <a:t>Enumeration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309273" y="3700231"/>
            <a:ext cx="17765453" cy="9928528"/>
          </a:xfrm>
          <a:prstGeom prst="rect">
            <a:avLst/>
          </a:prstGeom>
        </p:spPr>
        <p:txBody>
          <a:bodyPr/>
          <a:lstStyle/>
          <a:p>
            <a:pPr/>
            <a:r>
              <a:t>Nmap scans, account maintenance, etc.</a:t>
            </a:r>
          </a:p>
          <a:p>
            <a:pPr/>
            <a:r>
              <a:t>Exercise their business processes:  Purchase something.  Return it.</a:t>
            </a:r>
          </a:p>
          <a:p>
            <a:pPr/>
            <a:r>
              <a:t>…but mostly Nmap scans.</a:t>
            </a:r>
          </a:p>
          <a:p>
            <a:pPr/>
            <a:r>
              <a:t>&gt;&gt;&gt; The result, however, is a detailed list of assets and how they are interconnected</a:t>
            </a: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2496" y="-117050"/>
            <a:ext cx="7587695" cy="548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3309273" y="3700231"/>
            <a:ext cx="17765453" cy="9928528"/>
          </a:xfrm>
          <a:prstGeom prst="rect">
            <a:avLst/>
          </a:prstGeom>
        </p:spPr>
        <p:txBody>
          <a:bodyPr/>
          <a:lstStyle/>
          <a:p>
            <a:pPr/>
            <a:r>
              <a:t>Google</a:t>
            </a:r>
          </a:p>
          <a:p>
            <a:pPr/>
            <a:r>
              <a:t>Software release notes </a:t>
            </a:r>
          </a:p>
          <a:p>
            <a:pPr/>
            <a:r>
              <a:t>NVD / CVN</a:t>
            </a:r>
          </a:p>
          <a:p>
            <a:pPr/>
            <a:r>
              <a:t>Nmap &gt; Port Scan</a:t>
            </a:r>
          </a:p>
          <a:p>
            <a:pPr/>
            <a:r>
              <a:t>OpenVAS</a:t>
            </a:r>
          </a:p>
          <a:p>
            <a:pPr/>
            <a:r>
              <a:t>Fuzzing:  Nessus</a:t>
            </a: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4937" y="145508"/>
            <a:ext cx="8644202" cy="6908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1131136" y="-267763"/>
            <a:ext cx="15609095" cy="3036095"/>
          </a:xfrm>
          <a:prstGeom prst="rect">
            <a:avLst/>
          </a:prstGeom>
        </p:spPr>
        <p:txBody>
          <a:bodyPr/>
          <a:lstStyle/>
          <a:p>
            <a:pPr/>
            <a:r>
              <a:t>Access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3309273" y="2516115"/>
            <a:ext cx="17765453" cy="11112644"/>
          </a:xfrm>
          <a:prstGeom prst="rect">
            <a:avLst/>
          </a:prstGeom>
        </p:spPr>
        <p:txBody>
          <a:bodyPr/>
          <a:lstStyle/>
          <a:p>
            <a:pPr/>
            <a:r>
              <a:t>Hacking…</a:t>
            </a:r>
          </a:p>
          <a:p>
            <a:pPr/>
            <a:r>
              <a:t>Metasploit / downloaded code</a:t>
            </a:r>
          </a:p>
          <a:p>
            <a:pPr/>
            <a:r>
              <a:t>“Licensed” code</a:t>
            </a:r>
          </a:p>
          <a:p>
            <a:pPr/>
            <a:r>
              <a:t>Custom code</a:t>
            </a:r>
          </a:p>
          <a:p>
            <a:pPr/>
            <a:r>
              <a:t>&gt;&gt;&gt; Result:  Sometimes it’s…</a:t>
            </a:r>
          </a:p>
          <a:p>
            <a:pPr lvl="2">
              <a:spcBef>
                <a:spcPts val="1600"/>
              </a:spcBef>
            </a:pPr>
            <a:r>
              <a:t>A memory dump</a:t>
            </a:r>
          </a:p>
          <a:p>
            <a:pPr lvl="2">
              <a:spcBef>
                <a:spcPts val="1600"/>
              </a:spcBef>
            </a:pPr>
            <a:r>
              <a:t>A shell prompt</a:t>
            </a:r>
          </a:p>
          <a:p>
            <a:pPr lvl="2">
              <a:spcBef>
                <a:spcPts val="1600"/>
              </a:spcBef>
            </a:pPr>
            <a:r>
              <a:t>Arbitrary code execution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7887" y="-19209"/>
            <a:ext cx="6429376" cy="3196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Privilege Escalation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3309273" y="3700231"/>
            <a:ext cx="17765453" cy="9928528"/>
          </a:xfrm>
          <a:prstGeom prst="rect">
            <a:avLst/>
          </a:prstGeom>
        </p:spPr>
        <p:txBody>
          <a:bodyPr/>
          <a:lstStyle/>
          <a:p>
            <a:pPr/>
            <a:r>
              <a:t>Optional step…</a:t>
            </a:r>
          </a:p>
          <a:p>
            <a:pPr/>
            <a:r>
              <a:t>Sometimes you drop onto the box as a mortal user and you need to change your permissions in order to do your thing</a:t>
            </a:r>
          </a:p>
          <a:p>
            <a:pPr/>
            <a:r>
              <a:t>More hacking… but a different kind of hacking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3181880" y="-530899"/>
            <a:ext cx="13265534" cy="3036094"/>
          </a:xfrm>
          <a:prstGeom prst="rect">
            <a:avLst/>
          </a:prstGeom>
        </p:spPr>
        <p:txBody>
          <a:bodyPr/>
          <a:lstStyle/>
          <a:p>
            <a:pPr/>
            <a:r>
              <a:t>Post Exploitation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3309273" y="1835404"/>
            <a:ext cx="17765453" cy="11793355"/>
          </a:xfrm>
          <a:prstGeom prst="rect">
            <a:avLst/>
          </a:prstGeom>
        </p:spPr>
        <p:txBody>
          <a:bodyPr/>
          <a:lstStyle/>
          <a:p>
            <a:pPr/>
            <a:r>
              <a:t>Ok, you’re there… so now what?</a:t>
            </a:r>
          </a:p>
          <a:p>
            <a:pPr/>
            <a:r>
              <a:t>Most people don’t know what to do…</a:t>
            </a:r>
          </a:p>
          <a:p>
            <a:pPr/>
            <a:r>
              <a:t>Retain access</a:t>
            </a:r>
          </a:p>
          <a:p>
            <a:pPr/>
            <a:r>
              <a:t>Hide from…</a:t>
            </a:r>
          </a:p>
          <a:p>
            <a:pPr lvl="2">
              <a:spcBef>
                <a:spcPts val="1400"/>
              </a:spcBef>
            </a:pPr>
            <a:r>
              <a:t>IDS</a:t>
            </a:r>
          </a:p>
          <a:p>
            <a:pPr lvl="2">
              <a:spcBef>
                <a:spcPts val="1400"/>
              </a:spcBef>
            </a:pPr>
            <a:r>
              <a:t>AV Software</a:t>
            </a:r>
          </a:p>
          <a:p>
            <a:pPr lvl="2">
              <a:spcBef>
                <a:spcPts val="1400"/>
              </a:spcBef>
            </a:pPr>
            <a:r>
              <a:t>Administrators</a:t>
            </a:r>
          </a:p>
          <a:p>
            <a:pPr/>
            <a:r>
              <a:t>Payload</a:t>
            </a:r>
          </a:p>
          <a:p>
            <a:pPr lvl="2">
              <a:spcBef>
                <a:spcPts val="1400"/>
              </a:spcBef>
            </a:pPr>
            <a:r>
              <a:t>Reverse shell, dropper, beacon, etc.</a:t>
            </a:r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0555" y="-526852"/>
            <a:ext cx="6492273" cy="6042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