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1.xml" ContentType="application/vnd.openxmlformats-officedocument.theme+xml"/>
  <Override PartName="/ppt/slideLayouts/slideLayout35.xml" ContentType="application/vnd.openxmlformats-officedocument.presentationml.slideLayout+xml"/>
  <Override PartName="/ppt/theme/theme1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3.xml" ContentType="application/vnd.openxmlformats-officedocument.theme+xml"/>
  <Override PartName="/ppt/slideLayouts/slideLayout38.xml" ContentType="application/vnd.openxmlformats-officedocument.presentationml.slideLayout+xml"/>
  <Override PartName="/ppt/theme/theme14.xml" ContentType="application/vnd.openxmlformats-officedocument.theme+xml"/>
  <Override PartName="/ppt/slideLayouts/slideLayout39.xml" ContentType="application/vnd.openxmlformats-officedocument.presentationml.slideLayout+xml"/>
  <Override PartName="/ppt/theme/theme1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7.xml" ContentType="application/vnd.openxmlformats-officedocument.theme+xml"/>
  <Override PartName="/ppt/slideLayouts/slideLayout46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2" r:id="rId2"/>
    <p:sldMasterId id="2147483677" r:id="rId3"/>
    <p:sldMasterId id="2147483679" r:id="rId4"/>
    <p:sldMasterId id="2147483682" r:id="rId5"/>
    <p:sldMasterId id="2147483684" r:id="rId6"/>
    <p:sldMasterId id="2147483686" r:id="rId7"/>
    <p:sldMasterId id="2147483691" r:id="rId8"/>
    <p:sldMasterId id="2147483694" r:id="rId9"/>
    <p:sldMasterId id="2147483696" r:id="rId10"/>
    <p:sldMasterId id="2147483704" r:id="rId11"/>
    <p:sldMasterId id="2147483709" r:id="rId12"/>
    <p:sldMasterId id="2147483711" r:id="rId13"/>
    <p:sldMasterId id="2147483714" r:id="rId14"/>
    <p:sldMasterId id="2147483716" r:id="rId15"/>
    <p:sldMasterId id="2147483718" r:id="rId16"/>
    <p:sldMasterId id="2147483723" r:id="rId17"/>
    <p:sldMasterId id="2147483726" r:id="rId18"/>
    <p:sldMasterId id="2147483728" r:id="rId19"/>
    <p:sldMasterId id="2147483730" r:id="rId20"/>
    <p:sldMasterId id="2147483731" r:id="rId21"/>
  </p:sldMasterIdLst>
  <p:notesMasterIdLst>
    <p:notesMasterId r:id="rId24"/>
  </p:notesMasterIdLst>
  <p:handoutMasterIdLst>
    <p:handoutMasterId r:id="rId25"/>
  </p:handoutMasterIdLst>
  <p:sldIdLst>
    <p:sldId id="261" r:id="rId22"/>
    <p:sldId id="262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rtli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636"/>
    <a:srgbClr val="106600"/>
    <a:srgbClr val="008000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2" autoAdjust="0"/>
    <p:restoredTop sz="80560" autoAdjust="0"/>
  </p:normalViewPr>
  <p:slideViewPr>
    <p:cSldViewPr>
      <p:cViewPr varScale="1">
        <p:scale>
          <a:sx n="77" d="100"/>
          <a:sy n="77" d="100"/>
        </p:scale>
        <p:origin x="2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23E8C-FA44-4993-A678-63B7AC20CC23}" type="datetimeFigureOut">
              <a:rPr lang="en-US" smtClean="0"/>
              <a:pPr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747C0-E24C-47AA-B529-C34075BA04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98BB69-19D5-425C-B33D-FC77D5A6EC32}" type="datetimeFigureOut">
              <a:rPr lang="en-US" smtClean="0"/>
              <a:pPr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210A8A-16C0-4562-AD3A-B1BC2569C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Contacts</a:t>
            </a:r>
            <a:r>
              <a:rPr lang="en-US" baseline="0" dirty="0" smtClean="0"/>
              <a:t> for this slide</a:t>
            </a:r>
            <a:r>
              <a:rPr lang="en-US" dirty="0" smtClean="0"/>
              <a:t>: Zichao (Wendy) Di </a:t>
            </a:r>
            <a:r>
              <a:rPr lang="en-US" dirty="0" err="1" smtClean="0"/>
              <a:t>wendydi@anl.gov</a:t>
            </a:r>
            <a:r>
              <a:rPr lang="en-US" dirty="0" smtClean="0"/>
              <a:t>; Stefan Wild </a:t>
            </a:r>
            <a:r>
              <a:rPr lang="en-US" dirty="0" err="1" smtClean="0"/>
              <a:t>wild@anl.gov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initial use</a:t>
            </a:r>
            <a:r>
              <a:rPr lang="en-US" baseline="0" dirty="0" smtClean="0"/>
              <a:t> cases were provided by the “Computing the Skies at Extreme Scales” ECP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0A8A-16C0-4562-AD3A-B1BC2569C6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9" tIns="45587" rIns="91169" bIns="455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0482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1E85B-7BF8-4BD7-AC1E-4E995D383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  <a:prstGeom prst="rect">
            <a:avLst/>
          </a:prstGeom>
        </p:spPr>
        <p:txBody>
          <a:bodyPr lIns="91365" tIns="45683" rIns="91365" bIns="45683"/>
          <a:lstStyle>
            <a:lvl1pPr algn="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71BFFFE-0D05-4D66-940B-5D906D674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652A-1437-4DEE-BE20-1D8E4CBD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38BCC3B-A37C-4951-BD7F-ADEEE3040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</p:spPr>
        <p:txBody>
          <a:bodyPr/>
          <a:lstStyle>
            <a:lvl1pPr algn="ct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r>
              <a:rPr lang="en-US"/>
              <a:t>http://www.science.doe.gov/bes/</a:t>
            </a:r>
            <a:endParaRPr lang="en-US" b="1">
              <a:latin typeface="TimesNewRomanPSMT"/>
            </a:endParaRP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1FEFC3E-B1CF-4B09-AD96-BF17A7EADA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AA921-4423-419F-989D-ABD5BD36F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u="none" smtClean="0"/>
              <a:t>Office of Science FY 2011 Budget</a:t>
            </a: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3E240-9EB6-4604-A43D-9910B3F588EA}" type="slidenum">
              <a:rPr lang="en-US" b="0" u="none" smtClean="0"/>
              <a:pPr>
                <a:defRPr/>
              </a:pPr>
              <a:t>‹#›</a:t>
            </a:fld>
            <a:endParaRPr lang="en-US" b="0" u="non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</p:spPr>
        <p:txBody>
          <a:bodyPr/>
          <a:lstStyle>
            <a:lvl1pPr algn="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6618C00-16D3-4AB7-B129-48D8D5EFEF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u="none" smtClean="0"/>
              <a:t>Office of Science FY 2011 Budget</a:t>
            </a: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3E240-9EB6-4604-A43D-9910B3F588EA}" type="slidenum">
              <a:rPr lang="en-US" b="0" u="none" smtClean="0"/>
              <a:pPr>
                <a:defRPr/>
              </a:pPr>
              <a:t>‹#›</a:t>
            </a:fld>
            <a:endParaRPr lang="en-US" b="0" u="non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FEA1-DB86-4801-A37E-E46E248BD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</p:spPr>
        <p:txBody>
          <a:bodyPr/>
          <a:lstStyle>
            <a:lvl1pPr algn="ctr">
              <a:defRPr sz="1800"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r>
              <a:rPr lang="en-US"/>
              <a:t>http://www.science.doe.gov/bes/</a:t>
            </a:r>
            <a:endParaRPr lang="en-US" b="1">
              <a:latin typeface="TimesNewRomanPSMT"/>
            </a:endParaRPr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EF7118B-8DA2-41CF-B260-A3484F13D4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22FF3-B2FF-4B9D-A1FC-2641F0BD8C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00" y="275333"/>
            <a:ext cx="823081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596" y="1599910"/>
            <a:ext cx="4042833" cy="45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4574" y="1599910"/>
            <a:ext cx="4042833" cy="45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A2B4D-A9D7-4935-A3AF-CDF720EF85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22FF3-B2FF-4B9D-A1FC-2641F0BD8C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u="none" smtClean="0"/>
              <a:t>Office of Science FY 2011 Budget</a:t>
            </a: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3E240-9EB6-4604-A43D-9910B3F588EA}" type="slidenum">
              <a:rPr lang="en-US" b="0" u="none" smtClean="0"/>
              <a:pPr>
                <a:defRPr/>
              </a:pPr>
              <a:t>‹#›</a:t>
            </a:fld>
            <a:endParaRPr lang="en-US" b="0" u="non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9" tIns="45587" rIns="91169" bIns="455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0482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1E85B-7BF8-4BD7-AC1E-4E995D383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22FF3-B2FF-4B9D-A1FC-2641F0BD8C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A2B4D-A9D7-4935-A3AF-CDF720EF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6610" y="275347"/>
            <a:ext cx="8230810" cy="5850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fld id="{962462C6-2360-4477-A776-64E82B86702C}" type="datetimeFigureOut">
              <a:rPr lang="en-US" smtClean="0"/>
              <a:pPr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AD6B-B989-4DFB-8FCF-33FA26020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6" indent="0">
              <a:buNone/>
              <a:defRPr sz="2000" b="1"/>
            </a:lvl2pPr>
            <a:lvl3pPr marL="913010" indent="0">
              <a:buNone/>
              <a:defRPr sz="1800" b="1"/>
            </a:lvl3pPr>
            <a:lvl4pPr marL="1369517" indent="0">
              <a:buNone/>
              <a:defRPr sz="1600" b="1"/>
            </a:lvl4pPr>
            <a:lvl5pPr marL="1826021" indent="0">
              <a:buNone/>
              <a:defRPr sz="1600" b="1"/>
            </a:lvl5pPr>
            <a:lvl6pPr marL="2282529" indent="0">
              <a:buNone/>
              <a:defRPr sz="1600" b="1"/>
            </a:lvl6pPr>
            <a:lvl7pPr marL="2739032" indent="0">
              <a:buNone/>
              <a:defRPr sz="1600" b="1"/>
            </a:lvl7pPr>
            <a:lvl8pPr marL="3195539" indent="0">
              <a:buNone/>
              <a:defRPr sz="1600" b="1"/>
            </a:lvl8pPr>
            <a:lvl9pPr marL="36520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6" indent="0">
              <a:buNone/>
              <a:defRPr sz="2000" b="1"/>
            </a:lvl2pPr>
            <a:lvl3pPr marL="913010" indent="0">
              <a:buNone/>
              <a:defRPr sz="1800" b="1"/>
            </a:lvl3pPr>
            <a:lvl4pPr marL="1369517" indent="0">
              <a:buNone/>
              <a:defRPr sz="1600" b="1"/>
            </a:lvl4pPr>
            <a:lvl5pPr marL="1826021" indent="0">
              <a:buNone/>
              <a:defRPr sz="1600" b="1"/>
            </a:lvl5pPr>
            <a:lvl6pPr marL="2282529" indent="0">
              <a:buNone/>
              <a:defRPr sz="1600" b="1"/>
            </a:lvl6pPr>
            <a:lvl7pPr marL="2739032" indent="0">
              <a:buNone/>
              <a:defRPr sz="1600" b="1"/>
            </a:lvl7pPr>
            <a:lvl8pPr marL="3195539" indent="0">
              <a:buNone/>
              <a:defRPr sz="1600" b="1"/>
            </a:lvl8pPr>
            <a:lvl9pPr marL="36520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fld id="{962462C6-2360-4477-A776-64E82B86702C}" type="datetimeFigureOut">
              <a:rPr lang="en-US" smtClean="0"/>
              <a:pPr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AD6B-B989-4DFB-8FCF-33FA26020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A2B4D-A9D7-4935-A3AF-CDF720EF85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/>
          <a:lstStyle/>
          <a:p>
            <a:fld id="{68F455FD-F83C-4433-AE11-4D89943CC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9" tIns="45587" rIns="91169" bIns="455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AD9D86-BCF8-4412-8F8D-129D4489B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1729-7B66-438D-96AE-E110E2404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  <a:prstGeom prst="rect">
            <a:avLst/>
          </a:prstGeom>
        </p:spPr>
        <p:txBody>
          <a:bodyPr lIns="91365" tIns="45683" rIns="91365" bIns="45683"/>
          <a:lstStyle>
            <a:lvl1pPr algn="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71BFFFE-0D05-4D66-940B-5D906D674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652A-1437-4DEE-BE20-1D8E4CBD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38BCC3B-A37C-4951-BD7F-ADEEE3040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</p:spPr>
        <p:txBody>
          <a:bodyPr/>
          <a:lstStyle>
            <a:lvl1pPr algn="ct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r>
              <a:rPr lang="en-US"/>
              <a:t>http://www.science.doe.gov/bes/</a:t>
            </a:r>
            <a:endParaRPr lang="en-US" b="1">
              <a:latin typeface="TimesNewRomanPSMT"/>
            </a:endParaRP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1FEFC3E-B1CF-4B09-AD96-BF17A7EADA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AA921-4423-419F-989D-ABD5BD36F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u="none" smtClean="0"/>
              <a:t>Office of Science FY 2011 Budget</a:t>
            </a: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3E240-9EB6-4604-A43D-9910B3F588EA}" type="slidenum">
              <a:rPr lang="en-US" b="0" u="none" smtClean="0"/>
              <a:pPr>
                <a:defRPr/>
              </a:pPr>
              <a:t>‹#›</a:t>
            </a:fld>
            <a:endParaRPr lang="en-US" b="0" u="none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</p:spPr>
        <p:txBody>
          <a:bodyPr/>
          <a:lstStyle>
            <a:lvl1pPr algn="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6618C00-16D3-4AB7-B129-48D8D5EFEF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6610" y="275347"/>
            <a:ext cx="8230810" cy="5850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u="none" smtClean="0"/>
              <a:t>Office of Science FY 2011 Budget</a:t>
            </a: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3E240-9EB6-4604-A43D-9910B3F588EA}" type="slidenum">
              <a:rPr lang="en-US" b="0" u="none" smtClean="0"/>
              <a:pPr>
                <a:defRPr/>
              </a:pPr>
              <a:t>‹#›</a:t>
            </a:fld>
            <a:endParaRPr lang="en-US" b="0" u="non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FEA1-DB86-4801-A37E-E46E248BD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</p:spPr>
        <p:txBody>
          <a:bodyPr/>
          <a:lstStyle>
            <a:lvl1pPr algn="ctr">
              <a:defRPr sz="1800"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r>
              <a:rPr lang="en-US"/>
              <a:t>http://www.science.doe.gov/bes/</a:t>
            </a:r>
            <a:endParaRPr lang="en-US" b="1">
              <a:latin typeface="TimesNewRomanPSMT"/>
            </a:endParaRPr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EF7118B-8DA2-41CF-B260-A3484F13D4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00" y="275333"/>
            <a:ext cx="823081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596" y="1599910"/>
            <a:ext cx="4042833" cy="45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4574" y="1599910"/>
            <a:ext cx="4042833" cy="45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A2B4D-A9D7-4935-A3AF-CDF720EF85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22FF3-B2FF-4B9D-A1FC-2641F0BD8C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u="none" smtClean="0"/>
              <a:t>Office of Science FY 2011 Budget</a:t>
            </a: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3E240-9EB6-4604-A43D-9910B3F588EA}" type="slidenum">
              <a:rPr lang="en-US" b="0" u="none" smtClean="0"/>
              <a:pPr>
                <a:defRPr/>
              </a:pPr>
              <a:t>‹#›</a:t>
            </a:fld>
            <a:endParaRPr lang="en-US" b="0" u="none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9" tIns="45587" rIns="91169" bIns="45587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dirty="0" smtClean="0"/>
              <a:t>NERSC Science Highlights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AD9D86-BCF8-4412-8F8D-129D4489B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 descr="bignersclogo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0"/>
            <a:ext cx="4191000" cy="1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69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1729-7B66-438D-96AE-E110E2404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94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1"/>
            <a:ext cx="2971800" cy="349250"/>
          </a:xfrm>
          <a:prstGeom prst="rect">
            <a:avLst/>
          </a:prstGeom>
        </p:spPr>
        <p:txBody>
          <a:bodyPr lIns="91365" tIns="45683" rIns="91365" bIns="45683"/>
          <a:lstStyle>
            <a:lvl1pPr algn="r">
              <a:defRPr b="0">
                <a:solidFill>
                  <a:srgbClr val="146737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152400"/>
            <a:ext cx="1362301" cy="4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1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fld id="{962462C6-2360-4477-A776-64E82B86702C}" type="datetimeFigureOut">
              <a:rPr lang="en-US" smtClean="0"/>
              <a:pPr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AD6B-B989-4DFB-8FCF-33FA26020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652A-1437-4DEE-BE20-1D8E4CBD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79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rgbClr val="194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4388" y="4764682"/>
            <a:ext cx="4214812" cy="933450"/>
          </a:xfrm>
        </p:spPr>
        <p:txBody>
          <a:bodyPr anchor="ctr" anchorCtr="0">
            <a:normAutofit/>
          </a:bodyPr>
          <a:lstStyle>
            <a:lvl1pPr marL="0" indent="0">
              <a:defRPr sz="2800">
                <a:solidFill>
                  <a:srgbClr val="194963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6" y="595580"/>
            <a:ext cx="3470021" cy="3468418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title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Footer Information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6368805"/>
            <a:ext cx="925708" cy="365125"/>
          </a:xfrm>
        </p:spPr>
        <p:txBody>
          <a:bodyPr/>
          <a:lstStyle/>
          <a:p>
            <a:r>
              <a:rPr lang="en-US" smtClean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4624388" y="5781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rgbClr val="194963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27, 2017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0" y="2379133"/>
            <a:ext cx="2070100" cy="2070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4500" y="241300"/>
            <a:ext cx="2070100" cy="20701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034" y="241300"/>
            <a:ext cx="2075688" cy="20756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1266" y="2379133"/>
            <a:ext cx="2075688" cy="9990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762" y="3475566"/>
            <a:ext cx="973851" cy="9718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56227" y="3467099"/>
            <a:ext cx="965200" cy="97790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4639293" y="4065601"/>
            <a:ext cx="564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FES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917768" y="4065601"/>
            <a:ext cx="61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BER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6798293" y="4065601"/>
            <a:ext cx="622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HEP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6798295" y="1940466"/>
            <a:ext cx="5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NP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4639295" y="1948933"/>
            <a:ext cx="590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BES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639295" y="3015732"/>
            <a:ext cx="73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ASCR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23" name="Picture 1" descr="NERSC-logo-color-transparent-edges.gif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1960122" cy="74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3408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4450221"/>
            <a:ext cx="8499496" cy="76947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Footer Information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358" y="1462527"/>
            <a:ext cx="8305800" cy="295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1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6" indent="0">
              <a:buNone/>
              <a:defRPr sz="2000" b="1"/>
            </a:lvl2pPr>
            <a:lvl3pPr marL="913010" indent="0">
              <a:buNone/>
              <a:defRPr sz="1800" b="1"/>
            </a:lvl3pPr>
            <a:lvl4pPr marL="1369517" indent="0">
              <a:buNone/>
              <a:defRPr sz="1600" b="1"/>
            </a:lvl4pPr>
            <a:lvl5pPr marL="1826021" indent="0">
              <a:buNone/>
              <a:defRPr sz="1600" b="1"/>
            </a:lvl5pPr>
            <a:lvl6pPr marL="2282529" indent="0">
              <a:buNone/>
              <a:defRPr sz="1600" b="1"/>
            </a:lvl6pPr>
            <a:lvl7pPr marL="2739032" indent="0">
              <a:buNone/>
              <a:defRPr sz="1600" b="1"/>
            </a:lvl7pPr>
            <a:lvl8pPr marL="3195539" indent="0">
              <a:buNone/>
              <a:defRPr sz="1600" b="1"/>
            </a:lvl8pPr>
            <a:lvl9pPr marL="36520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6" indent="0">
              <a:buNone/>
              <a:defRPr sz="2000" b="1"/>
            </a:lvl2pPr>
            <a:lvl3pPr marL="913010" indent="0">
              <a:buNone/>
              <a:defRPr sz="1800" b="1"/>
            </a:lvl3pPr>
            <a:lvl4pPr marL="1369517" indent="0">
              <a:buNone/>
              <a:defRPr sz="1600" b="1"/>
            </a:lvl4pPr>
            <a:lvl5pPr marL="1826021" indent="0">
              <a:buNone/>
              <a:defRPr sz="1600" b="1"/>
            </a:lvl5pPr>
            <a:lvl6pPr marL="2282529" indent="0">
              <a:buNone/>
              <a:defRPr sz="1600" b="1"/>
            </a:lvl6pPr>
            <a:lvl7pPr marL="2739032" indent="0">
              <a:buNone/>
              <a:defRPr sz="1600" b="1"/>
            </a:lvl7pPr>
            <a:lvl8pPr marL="3195539" indent="0">
              <a:buNone/>
              <a:defRPr sz="1600" b="1"/>
            </a:lvl8pPr>
            <a:lvl9pPr marL="36520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fld id="{962462C6-2360-4477-A776-64E82B86702C}" type="datetimeFigureOut">
              <a:rPr lang="en-US" smtClean="0"/>
              <a:pPr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lIns="91301" tIns="45652" rIns="91301" bIns="4565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AD6B-B989-4DFB-8FCF-33FA26020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/>
          <a:lstStyle/>
          <a:p>
            <a:fld id="{68F455FD-F83C-4433-AE11-4D89943CC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9" tIns="45587" rIns="91169" bIns="4558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AD9D86-BCF8-4412-8F8D-129D4489B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1729-7B66-438D-96AE-E110E2404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theme" Target="../theme/theme10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1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theme" Target="../theme/theme12.xml"/><Relationship Id="rId3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8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9.xml"/><Relationship Id="rId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theme" Target="../theme/theme16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20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theme" Target="../theme/theme2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7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46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604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AD86A7-DF98-4833-9A9E-353DA9F9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4715510" y="6155690"/>
            <a:ext cx="441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Arial" charset="0"/>
              </a:rPr>
              <a:t>an Office of Basic Energy Sciences</a:t>
            </a:r>
            <a:r>
              <a:rPr lang="en-US" b="1" i="1" dirty="0">
                <a:solidFill>
                  <a:srgbClr val="808080"/>
                </a:solidFill>
                <a:latin typeface="Arial" charset="0"/>
              </a:rPr>
              <a:t> </a:t>
            </a:r>
            <a:r>
              <a:rPr lang="en-US" b="1" i="1" dirty="0">
                <a:solidFill>
                  <a:srgbClr val="146636"/>
                </a:solidFill>
                <a:latin typeface="Arial" charset="0"/>
              </a:rPr>
              <a:t>Energy Frontier Research Center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987425"/>
            <a:ext cx="9144000" cy="42863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558" tIns="42028" rIns="85558" bIns="42028"/>
          <a:lstStyle/>
          <a:p>
            <a:pPr algn="ctr" defTabSz="8667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2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053138"/>
            <a:ext cx="9144000" cy="42862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558" tIns="42028" rIns="85558" bIns="42028"/>
          <a:lstStyle/>
          <a:p>
            <a:pPr algn="ctr" defTabSz="8667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2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pic>
        <p:nvPicPr>
          <p:cNvPr id="10" name="Picture 9" descr="DOE_SC_logo.jp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08" y="281408"/>
            <a:ext cx="2743200" cy="507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891" indent="-341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763" indent="-28490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636" indent="-2279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5495" indent="-2279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347" indent="-2279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46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604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AD86A7-DF98-4833-9A9E-353DA9F97E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4715510" y="6155690"/>
            <a:ext cx="441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Arial" charset="0"/>
              </a:rPr>
              <a:t>an Office of Basic Energy Sciences</a:t>
            </a:r>
            <a:r>
              <a:rPr lang="en-US" b="1" i="1" dirty="0">
                <a:solidFill>
                  <a:srgbClr val="808080"/>
                </a:solidFill>
                <a:latin typeface="Arial" charset="0"/>
              </a:rPr>
              <a:t> </a:t>
            </a:r>
            <a:r>
              <a:rPr lang="en-US" b="1" i="1" dirty="0">
                <a:solidFill>
                  <a:srgbClr val="146636"/>
                </a:solidFill>
                <a:latin typeface="Arial" charset="0"/>
              </a:rPr>
              <a:t>Energy Frontier Research Center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987425"/>
            <a:ext cx="9144000" cy="42863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558" tIns="42028" rIns="85558" bIns="42028"/>
          <a:lstStyle/>
          <a:p>
            <a:pPr algn="ctr" defTabSz="8667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2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053138"/>
            <a:ext cx="9144000" cy="42862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558" tIns="42028" rIns="85558" bIns="42028"/>
          <a:lstStyle/>
          <a:p>
            <a:pPr algn="ctr" defTabSz="866775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2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pic>
        <p:nvPicPr>
          <p:cNvPr id="10" name="Picture 9" descr="DOE_SC_logo.jp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08" y="281408"/>
            <a:ext cx="2743200" cy="507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891" indent="-341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763" indent="-28490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636" indent="-2279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5495" indent="-2279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347" indent="-2279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06B74A-FC86-4F43-83EB-56E873241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1650" y="161925"/>
            <a:ext cx="51657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6" tIns="45609" rIns="91216" bIns="45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13"/>
            <a:ext cx="8229600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16" tIns="45609" rIns="91216" bIns="45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35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6178" y="6619888"/>
            <a:ext cx="377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6" tIns="45609" rIns="91216" bIns="456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150EC00-9A0A-49C1-95F3-32FE6EB7C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0" y="987425"/>
            <a:ext cx="9144000" cy="42863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348" tIns="41923" rIns="85348" bIns="41923"/>
          <a:lstStyle/>
          <a:p>
            <a:pPr defTabSz="864350" eaLnBrk="0" hangingPunct="0">
              <a:lnSpc>
                <a:spcPct val="85000"/>
              </a:lnSpc>
              <a:defRPr/>
            </a:pPr>
            <a:endParaRPr lang="en-US" sz="2200" b="1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  <a:cs typeface="Arial" pitchFamily="34" charset="0"/>
            </a:endParaRPr>
          </a:p>
        </p:txBody>
      </p:sp>
      <p:pic>
        <p:nvPicPr>
          <p:cNvPr id="4102" name="Picture 7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" y="190513"/>
            <a:ext cx="19256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09428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818855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228284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637712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3497" indent="-223497" algn="l" defTabSz="90984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0006" indent="-223497" algn="l" defTabSz="909844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36510" indent="-223497" algn="l" defTabSz="909844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3013" indent="-223497" algn="l" defTabSz="909844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49519" indent="-223497" algn="l" defTabSz="909844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62252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71686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81113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90544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8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55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84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712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44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72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99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428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80" tIns="45641" rIns="91280" bIns="456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80" tIns="45641" rIns="91280" bIns="456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280" tIns="45641" rIns="91280" bIns="45641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280" tIns="45641" rIns="91280" bIns="45641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1FF155-EBDD-4976-A1DE-512077D6B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9" descr="horizontal-logo-green-tex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640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279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919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5594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680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186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691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0194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594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991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388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00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97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197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594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995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391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792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189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1" tIns="45567" rIns="91131" bIns="455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4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1" tIns="45567" rIns="91131" bIns="45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131" tIns="45567" rIns="91131" bIns="4556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31" tIns="45567" rIns="91131" bIns="4556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92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656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30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695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2609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739" indent="-34173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431" indent="-28477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131" indent="-22783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785" indent="-22783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0433" indent="-22783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090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740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392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042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6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05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57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09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61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12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67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16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2" tIns="45573" rIns="91142" bIns="455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3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2" tIns="45573" rIns="91142" bIns="45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142" tIns="45573" rIns="91142" bIns="4557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42" tIns="45573" rIns="91142" bIns="4557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91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709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412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11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2822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779" indent="-34177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518" indent="-28481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264" indent="-22786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971" indent="-22786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0673" indent="-22786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383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087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791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495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9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12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17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822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527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232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940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643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2" tIns="45583" rIns="91162" bIns="45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1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2" tIns="45583" rIns="91162" bIns="45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162" tIns="45583" rIns="91162" bIns="4558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2" tIns="45583" rIns="91162" bIns="4558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89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1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62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43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248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859" indent="-34185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692" indent="-28488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531" indent="-2279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5344" indent="-2279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53" indent="-2279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969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780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591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401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15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625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437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48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060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871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686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495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26" tIns="45565" rIns="91126" bIns="45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0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26" tIns="45565" rIns="91126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604"/>
            <a:ext cx="381000" cy="365125"/>
          </a:xfrm>
          <a:prstGeom prst="rect">
            <a:avLst/>
          </a:prstGeom>
        </p:spPr>
        <p:txBody>
          <a:bodyPr vert="horz" lIns="91126" tIns="45565" rIns="91126" bIns="4556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AD86A7-DF98-4833-9A9E-353DA9F9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80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642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284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692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2568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731" indent="-34173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415" indent="-28477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103" indent="-22782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750" indent="-22782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0388" indent="-22782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033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674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315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2957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2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84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21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568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08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850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495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136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8" tIns="45630" rIns="91258" bIns="45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42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8" tIns="45630" rIns="91258" bIns="45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258" tIns="45630" rIns="91258" bIns="4563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258" tIns="45630" rIns="91258" bIns="4563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80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6294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2583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887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5168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2219" indent="-34221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1473" indent="-28518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40731" indent="-2281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7023" indent="-2281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3313" indent="-2281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9607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900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191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480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4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583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877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168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461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751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045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335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06B74A-FC86-4F43-83EB-56E873241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06B74A-FC86-4F43-83EB-56E873241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06B74A-FC86-4F43-83EB-56E873241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06B74A-FC86-4F43-83EB-56E873241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4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1650" y="161925"/>
            <a:ext cx="51657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6" tIns="45609" rIns="91216" bIns="45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13"/>
            <a:ext cx="8229600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16" tIns="45609" rIns="91216" bIns="45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35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6178" y="6619888"/>
            <a:ext cx="377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6" tIns="45609" rIns="91216" bIns="456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150EC00-9A0A-49C1-95F3-32FE6EB7C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0" y="987425"/>
            <a:ext cx="9144000" cy="42863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348" tIns="41923" rIns="85348" bIns="41923"/>
          <a:lstStyle/>
          <a:p>
            <a:pPr defTabSz="864350" eaLnBrk="0" hangingPunct="0">
              <a:lnSpc>
                <a:spcPct val="85000"/>
              </a:lnSpc>
              <a:defRPr/>
            </a:pPr>
            <a:endParaRPr lang="en-US" sz="2200" b="1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  <a:cs typeface="Arial" pitchFamily="34" charset="0"/>
            </a:endParaRPr>
          </a:p>
        </p:txBody>
      </p:sp>
      <p:pic>
        <p:nvPicPr>
          <p:cNvPr id="4102" name="Picture 7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" y="190513"/>
            <a:ext cx="19256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defTabSz="90984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09428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818855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228284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637712" algn="ctr" defTabSz="912684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3497" indent="-223497" algn="l" defTabSz="90984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0006" indent="-223497" algn="l" defTabSz="909844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36510" indent="-223497" algn="l" defTabSz="909844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3013" indent="-223497" algn="l" defTabSz="909844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49519" indent="-223497" algn="l" defTabSz="909844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62252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71686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81113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90544" indent="-227468" algn="l" defTabSz="91268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8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55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84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712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44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72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99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428" algn="l" defTabSz="8188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80" tIns="45641" rIns="91280" bIns="456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80" tIns="45641" rIns="91280" bIns="456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280" tIns="45641" rIns="91280" bIns="45641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280" tIns="45641" rIns="91280" bIns="45641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1FF155-EBDD-4976-A1DE-512077D6B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9" descr="horizontal-logo-green-tex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640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279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919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5594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680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186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691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0194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594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991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388" indent="-228203" algn="l" defTabSz="9127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00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97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197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594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995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391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792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189" algn="l" defTabSz="9127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1" tIns="45567" rIns="91131" bIns="455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4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1" tIns="45567" rIns="91131" bIns="45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131" tIns="45567" rIns="91131" bIns="4556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31" tIns="45567" rIns="91131" bIns="4556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92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656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30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695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2609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739" indent="-34173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431" indent="-28477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131" indent="-22783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785" indent="-22783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0433" indent="-22783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090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740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392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042" indent="-227836" algn="l" defTabSz="911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6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05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57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09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61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12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67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16" algn="l" defTabSz="911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2" tIns="45573" rIns="91142" bIns="455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3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2" tIns="45573" rIns="91142" bIns="45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142" tIns="45573" rIns="91142" bIns="4557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42" tIns="45573" rIns="91142" bIns="4557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91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709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412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11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2822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779" indent="-34177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518" indent="-28481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264" indent="-22786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971" indent="-22786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0673" indent="-22786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383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087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791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495" indent="-227862" algn="l" defTabSz="9114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9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12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17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822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527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232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940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643" algn="l" defTabSz="9114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2" tIns="45583" rIns="91162" bIns="45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1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2" tIns="45583" rIns="91162" bIns="45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162" tIns="45583" rIns="91162" bIns="4558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2" tIns="45583" rIns="91162" bIns="4558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89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1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62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43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248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859" indent="-34185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692" indent="-28488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531" indent="-2279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5344" indent="-2279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53" indent="-2279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969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780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591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401" indent="-227914" algn="l" defTabSz="9116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15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625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437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48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060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871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686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495" algn="l" defTabSz="9116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26" tIns="45565" rIns="91126" bIns="45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50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26" tIns="45565" rIns="91126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604"/>
            <a:ext cx="381000" cy="365125"/>
          </a:xfrm>
          <a:prstGeom prst="rect">
            <a:avLst/>
          </a:prstGeom>
        </p:spPr>
        <p:txBody>
          <a:bodyPr vert="horz" lIns="91126" tIns="45565" rIns="91126" bIns="4556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AD86A7-DF98-4833-9A9E-353DA9F9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80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642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284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692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2568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1731" indent="-34173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415" indent="-28477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9103" indent="-22782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750" indent="-22782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0388" indent="-22782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6033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674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315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2957" indent="-227827" algn="l" defTabSz="911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2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84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21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568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08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850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495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136" algn="l" defTabSz="911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8" tIns="45630" rIns="91258" bIns="45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42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8" tIns="45630" rIns="91258" bIns="45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 vert="horz" lIns="91258" tIns="45630" rIns="91258" bIns="4563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Office of Science FY 2011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258" tIns="45630" rIns="91258" bIns="4563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C3E240-9EB6-4604-A43D-9910B3F58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9" descr="horizontal-logo-green-tex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80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6294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2583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8877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5168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2219" indent="-34221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1473" indent="-28518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40731" indent="-2281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7023" indent="-2281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3313" indent="-2281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9607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900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191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480" indent="-228150" algn="l" defTabSz="9125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4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583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877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168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461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751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045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335" algn="l" defTabSz="912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5"/>
          <a:stretch/>
        </p:blipFill>
        <p:spPr>
          <a:xfrm>
            <a:off x="4572000" y="762000"/>
            <a:ext cx="4572000" cy="373155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5446" y="685800"/>
            <a:ext cx="4693646" cy="55068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106636"/>
                </a:solidFill>
                <a:ea typeface="+mj-ea"/>
              </a:rPr>
              <a:t>Scientific Achievement</a:t>
            </a:r>
          </a:p>
          <a:p>
            <a:pPr marL="238125" lvl="1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Developed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a hierarchical analysis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scheme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to find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particle with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most-bound potential. 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Provides avenue for r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educing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computational cost from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O(n</a:t>
            </a:r>
            <a:r>
              <a:rPr lang="en-US" sz="1800" b="1" baseline="30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O(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</a:rPr>
              <a:t>nlog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(n)).</a:t>
            </a:r>
            <a:endParaRPr lang="en-US" sz="1800" b="1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rgbClr val="106636"/>
                </a:solidFill>
                <a:ea typeface="+mj-ea"/>
              </a:rPr>
              <a:t>Significance and Impact</a:t>
            </a:r>
          </a:p>
          <a:p>
            <a:pPr marL="238125" lvl="1" indent="0">
              <a:spcBef>
                <a:spcPts val="2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Enables halo-center finding for cosmological simulations. The new scheme enables exploration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of latent/intrinsic structure within the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data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mitigates the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curse of dimensionality for large-scale data analysis and data reduction tasks.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106636"/>
                </a:solidFill>
                <a:ea typeface="+mj-ea"/>
              </a:rPr>
              <a:t>Research Details</a:t>
            </a:r>
          </a:p>
          <a:p>
            <a:pPr marL="402336" lvl="1" indent="-180975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Explore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various clustering techniques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represent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original individual particles by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many fewer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points. </a:t>
            </a:r>
          </a:p>
          <a:p>
            <a:pPr marL="402336" lvl="1" indent="-180975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Explore a local calculation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that only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considers neighboring particles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instead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of </a:t>
            </a:r>
            <a:r>
              <a:rPr lang="en-US" sz="1500" dirty="0" smtClean="0">
                <a:solidFill>
                  <a:schemeClr val="tx1"/>
                </a:solidFill>
                <a:latin typeface="+mn-lt"/>
              </a:rPr>
              <a:t>all particles.</a:t>
            </a:r>
            <a:endParaRPr lang="en-US" sz="1500" dirty="0" smtClean="0">
              <a:solidFill>
                <a:schemeClr val="tx1"/>
              </a:solidFill>
              <a:latin typeface="+mn-lt"/>
            </a:endParaRPr>
          </a:p>
          <a:p>
            <a:pPr marL="402336" lvl="1" indent="-180975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500" dirty="0">
                <a:latin typeface="+mn-lt"/>
              </a:rPr>
              <a:t>Establish performance benchmarks (e.g., algorithmic scaling, memory use, etc.) based on speed, accuracy, and resource requirement </a:t>
            </a:r>
            <a:r>
              <a:rPr lang="en-US" sz="1500" dirty="0" smtClean="0">
                <a:latin typeface="+mn-lt"/>
              </a:rPr>
              <a:t>tradeoffs.</a:t>
            </a:r>
            <a:endParaRPr lang="en-US" sz="15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b="1" dirty="0" smtClean="0"/>
              <a:t>Hierarchical Calculation of </a:t>
            </a:r>
            <a:r>
              <a:rPr lang="en-US" b="1" dirty="0" smtClean="0"/>
              <a:t>Most Bound Particle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5181600" y="4478685"/>
            <a:ext cx="3962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Performance comparison of our initial (</a:t>
            </a:r>
            <a:r>
              <a:rPr lang="en-US" sz="1600" i="1" dirty="0" smtClean="0"/>
              <a:t>O(n</a:t>
            </a:r>
            <a:r>
              <a:rPr lang="en-US" sz="1600" i="1" baseline="30000" dirty="0" smtClean="0"/>
              <a:t>2</a:t>
            </a:r>
            <a:r>
              <a:rPr lang="en-US" sz="1600" i="1" dirty="0" smtClean="0"/>
              <a:t>)) </a:t>
            </a:r>
            <a:r>
              <a:rPr lang="en-US" sz="1600" i="1" dirty="0" smtClean="0"/>
              <a:t>hierarchical scheme prototype  and the currently-used brute force algorithm. This provides a bound on the performance of our </a:t>
            </a:r>
            <a:r>
              <a:rPr lang="mr-IN" sz="1600" i="1" dirty="0" err="1"/>
              <a:t>O</a:t>
            </a:r>
            <a:r>
              <a:rPr lang="mr-IN" sz="1600" i="1" dirty="0"/>
              <a:t>(</a:t>
            </a:r>
            <a:r>
              <a:rPr lang="mr-IN" sz="1600" i="1" dirty="0" err="1"/>
              <a:t>nlog</a:t>
            </a:r>
            <a:r>
              <a:rPr lang="mr-IN" sz="1600" i="1" dirty="0"/>
              <a:t>(</a:t>
            </a:r>
            <a:r>
              <a:rPr lang="mr-IN" sz="1600" i="1" dirty="0" err="1"/>
              <a:t>n</a:t>
            </a:r>
            <a:r>
              <a:rPr lang="mr-IN" sz="1600" i="1" dirty="0" smtClean="0"/>
              <a:t>))</a:t>
            </a:r>
            <a:r>
              <a:rPr lang="en-US" sz="1600" i="1" dirty="0" smtClean="0"/>
              <a:t> scheme.</a:t>
            </a:r>
            <a:endParaRPr lang="mr-IN" sz="1600" i="1" dirty="0"/>
          </a:p>
          <a:p>
            <a:endParaRPr lang="en-US" sz="1200" dirty="0"/>
          </a:p>
        </p:txBody>
      </p:sp>
      <p:sp>
        <p:nvSpPr>
          <p:cNvPr id="265" name="TextBox 133"/>
          <p:cNvSpPr txBox="1"/>
          <p:nvPr/>
        </p:nvSpPr>
        <p:spPr>
          <a:xfrm>
            <a:off x="5199160" y="5986790"/>
            <a:ext cx="2816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106636"/>
                </a:solidFill>
              </a:rPr>
              <a:t>Work was performed at </a:t>
            </a:r>
            <a:r>
              <a:rPr lang="en-US" sz="1100" smtClean="0">
                <a:solidFill>
                  <a:srgbClr val="106636"/>
                </a:solidFill>
              </a:rPr>
              <a:t>Argonne National Lab</a:t>
            </a:r>
            <a:endParaRPr lang="en-US" sz="1100" dirty="0">
              <a:solidFill>
                <a:srgbClr val="1066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40" y="6315070"/>
            <a:ext cx="627160" cy="54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1BFFFE-0D05-4D66-940B-5D906D6749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99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6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5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10663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10663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6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14673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7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10663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7223</TotalTime>
  <Words>199</Words>
  <Application>Microsoft Macintosh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2</vt:i4>
      </vt:variant>
    </vt:vector>
  </HeadingPairs>
  <TitlesOfParts>
    <vt:vector size="30" baseType="lpstr">
      <vt:lpstr>Arial Narrow</vt:lpstr>
      <vt:lpstr>Book Antiqua</vt:lpstr>
      <vt:lpstr>Calibri</vt:lpstr>
      <vt:lpstr>Mangal</vt:lpstr>
      <vt:lpstr>TimesNewRomanPSMT</vt:lpstr>
      <vt:lpstr>Wingdings</vt:lpstr>
      <vt:lpstr>Arial</vt:lpstr>
      <vt:lpstr>Theme3</vt:lpstr>
      <vt:lpstr>1_Office Theme</vt:lpstr>
      <vt:lpstr>5_Default Design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1_Theme3</vt:lpstr>
      <vt:lpstr>8_Office Theme</vt:lpstr>
      <vt:lpstr>6_Default Design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Hierarchical Calculation of Most Bound Particle</vt:lpstr>
      <vt:lpstr>PowerPoint Presentation</vt:lpstr>
    </vt:vector>
  </TitlesOfParts>
  <Company>US Department of Energy (SC)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helpdesk</dc:creator>
  <cp:lastModifiedBy>Di, Zichao</cp:lastModifiedBy>
  <cp:revision>366</cp:revision>
  <dcterms:created xsi:type="dcterms:W3CDTF">2010-12-15T20:48:04Z</dcterms:created>
  <dcterms:modified xsi:type="dcterms:W3CDTF">2017-07-27T15:43:16Z</dcterms:modified>
</cp:coreProperties>
</file>