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859338" cy="3240088"/>
  <p:notesSz cx="6858000" cy="9144000"/>
  <p:defaultTextStyle>
    <a:defPPr>
      <a:defRPr lang="zh-CN"/>
    </a:defPPr>
    <a:lvl1pPr marL="0" algn="l" defTabSz="388654" rtl="0" eaLnBrk="1" latinLnBrk="0" hangingPunct="1">
      <a:defRPr sz="765" kern="1200">
        <a:solidFill>
          <a:schemeClr val="tx1"/>
        </a:solidFill>
        <a:latin typeface="+mn-lt"/>
        <a:ea typeface="+mn-ea"/>
        <a:cs typeface="+mn-cs"/>
      </a:defRPr>
    </a:lvl1pPr>
    <a:lvl2pPr marL="194326" algn="l" defTabSz="388654" rtl="0" eaLnBrk="1" latinLnBrk="0" hangingPunct="1">
      <a:defRPr sz="765" kern="1200">
        <a:solidFill>
          <a:schemeClr val="tx1"/>
        </a:solidFill>
        <a:latin typeface="+mn-lt"/>
        <a:ea typeface="+mn-ea"/>
        <a:cs typeface="+mn-cs"/>
      </a:defRPr>
    </a:lvl2pPr>
    <a:lvl3pPr marL="388654" algn="l" defTabSz="388654" rtl="0" eaLnBrk="1" latinLnBrk="0" hangingPunct="1">
      <a:defRPr sz="765" kern="1200">
        <a:solidFill>
          <a:schemeClr val="tx1"/>
        </a:solidFill>
        <a:latin typeface="+mn-lt"/>
        <a:ea typeface="+mn-ea"/>
        <a:cs typeface="+mn-cs"/>
      </a:defRPr>
    </a:lvl3pPr>
    <a:lvl4pPr marL="582979" algn="l" defTabSz="388654" rtl="0" eaLnBrk="1" latinLnBrk="0" hangingPunct="1">
      <a:defRPr sz="765" kern="1200">
        <a:solidFill>
          <a:schemeClr val="tx1"/>
        </a:solidFill>
        <a:latin typeface="+mn-lt"/>
        <a:ea typeface="+mn-ea"/>
        <a:cs typeface="+mn-cs"/>
      </a:defRPr>
    </a:lvl4pPr>
    <a:lvl5pPr marL="777305" algn="l" defTabSz="388654" rtl="0" eaLnBrk="1" latinLnBrk="0" hangingPunct="1">
      <a:defRPr sz="765" kern="1200">
        <a:solidFill>
          <a:schemeClr val="tx1"/>
        </a:solidFill>
        <a:latin typeface="+mn-lt"/>
        <a:ea typeface="+mn-ea"/>
        <a:cs typeface="+mn-cs"/>
      </a:defRPr>
    </a:lvl5pPr>
    <a:lvl6pPr marL="971632" algn="l" defTabSz="388654" rtl="0" eaLnBrk="1" latinLnBrk="0" hangingPunct="1">
      <a:defRPr sz="765" kern="1200">
        <a:solidFill>
          <a:schemeClr val="tx1"/>
        </a:solidFill>
        <a:latin typeface="+mn-lt"/>
        <a:ea typeface="+mn-ea"/>
        <a:cs typeface="+mn-cs"/>
      </a:defRPr>
    </a:lvl6pPr>
    <a:lvl7pPr marL="1165958" algn="l" defTabSz="388654" rtl="0" eaLnBrk="1" latinLnBrk="0" hangingPunct="1">
      <a:defRPr sz="765" kern="1200">
        <a:solidFill>
          <a:schemeClr val="tx1"/>
        </a:solidFill>
        <a:latin typeface="+mn-lt"/>
        <a:ea typeface="+mn-ea"/>
        <a:cs typeface="+mn-cs"/>
      </a:defRPr>
    </a:lvl7pPr>
    <a:lvl8pPr marL="1360284" algn="l" defTabSz="388654" rtl="0" eaLnBrk="1" latinLnBrk="0" hangingPunct="1">
      <a:defRPr sz="765" kern="1200">
        <a:solidFill>
          <a:schemeClr val="tx1"/>
        </a:solidFill>
        <a:latin typeface="+mn-lt"/>
        <a:ea typeface="+mn-ea"/>
        <a:cs typeface="+mn-cs"/>
      </a:defRPr>
    </a:lvl8pPr>
    <a:lvl9pPr marL="1554611" algn="l" defTabSz="388654" rtl="0" eaLnBrk="1" latinLnBrk="0" hangingPunct="1">
      <a:defRPr sz="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15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6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1524" y="162"/>
      </p:cViewPr>
      <p:guideLst>
        <p:guide orient="horz" pos="1021"/>
        <p:guide pos="1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451" y="530264"/>
            <a:ext cx="413043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17" y="1701796"/>
            <a:ext cx="3644504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>
                <a:latin typeface="Arial" panose="020B0604020202020204" pitchFamily="34" charset="0"/>
              </a:rPr>
              <a:t>2023/5/25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1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>
                <a:latin typeface="Arial" panose="020B0604020202020204" pitchFamily="34" charset="0"/>
              </a:rPr>
              <a:t>2023/5/25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8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77464" y="172505"/>
            <a:ext cx="1047795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080" y="172505"/>
            <a:ext cx="3082643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>
                <a:latin typeface="Arial" panose="020B0604020202020204" pitchFamily="34" charset="0"/>
              </a:rPr>
              <a:t>2023/5/25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>
                <a:latin typeface="Arial" panose="020B0604020202020204" pitchFamily="34" charset="0"/>
              </a:rPr>
              <a:t>2023/5/25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8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49" y="807773"/>
            <a:ext cx="4191179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549" y="2168310"/>
            <a:ext cx="4191179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>
                <a:latin typeface="Arial" panose="020B0604020202020204" pitchFamily="34" charset="0"/>
              </a:rPr>
              <a:t>2023/5/25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6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79" y="862523"/>
            <a:ext cx="2065219" cy="20558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0040" y="862523"/>
            <a:ext cx="2065219" cy="20558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>
                <a:latin typeface="Arial" panose="020B0604020202020204" pitchFamily="34" charset="0"/>
              </a:rPr>
              <a:t>2023/5/25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2" y="172506"/>
            <a:ext cx="4191179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713" y="794272"/>
            <a:ext cx="205572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713" y="1183532"/>
            <a:ext cx="2055727" cy="17407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0040" y="794272"/>
            <a:ext cx="2065852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0040" y="1183532"/>
            <a:ext cx="2065852" cy="17407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>
                <a:latin typeface="Arial" panose="020B0604020202020204" pitchFamily="34" charset="0"/>
              </a:rPr>
              <a:t>2023/5/25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>
                <a:latin typeface="Arial" panose="020B0604020202020204" pitchFamily="34" charset="0"/>
              </a:rPr>
              <a:t>2023/5/25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7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>
                <a:latin typeface="Arial" panose="020B0604020202020204" pitchFamily="34" charset="0"/>
              </a:rPr>
              <a:t>2023/5/25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0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2" y="216006"/>
            <a:ext cx="1567263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852" y="466513"/>
            <a:ext cx="246004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712" y="972026"/>
            <a:ext cx="1567263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>
                <a:latin typeface="Arial" panose="020B0604020202020204" pitchFamily="34" charset="0"/>
              </a:rPr>
              <a:t>2023/5/25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2" y="216006"/>
            <a:ext cx="1567263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5852" y="466513"/>
            <a:ext cx="246004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712" y="972026"/>
            <a:ext cx="1567263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>
                <a:latin typeface="Arial" panose="020B0604020202020204" pitchFamily="34" charset="0"/>
              </a:rPr>
              <a:t>2023/5/25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5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080" y="172506"/>
            <a:ext cx="4191179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80" y="862523"/>
            <a:ext cx="4191179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080" y="3003082"/>
            <a:ext cx="109335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C00F-1596-4EED-BD0F-87691DF87F7E}" type="datetimeFigureOut">
              <a:rPr lang="zh-CN" altLang="en-US" smtClean="0">
                <a:latin typeface="Arial" panose="020B0604020202020204" pitchFamily="34" charset="0"/>
              </a:rPr>
              <a:t>2023/5/25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9656" y="3003082"/>
            <a:ext cx="164002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1907" y="3003082"/>
            <a:ext cx="109335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86BC-EF02-4E46-BCD2-E6DF96CC0F5C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32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44012" y="30305"/>
            <a:ext cx="4776020" cy="3175500"/>
            <a:chOff x="416345" y="264557"/>
            <a:chExt cx="4776020" cy="31754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圆角矩形 127"/>
                <p:cNvSpPr/>
                <p:nvPr/>
              </p:nvSpPr>
              <p:spPr>
                <a:xfrm>
                  <a:off x="1551619" y="264557"/>
                  <a:ext cx="2877055" cy="484981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Input</a:t>
                  </a:r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: Computation </a:t>
                  </a:r>
                  <a:r>
                    <a:rPr lang="en-US" sz="1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rule </a:t>
                  </a:r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of the given module 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, node indexes offset 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, computation rules of all subcircuit modules 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𝐴𝑙𝑙𝑅</m:t>
                      </m:r>
                    </m:oMath>
                  </a14:m>
                  <a:endParaRPr lang="en-US" sz="10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8" name="圆角矩形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619" y="264557"/>
                  <a:ext cx="2877055" cy="484981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2"/>
                  <a:stretch>
                    <a:fillRect t="-4878" b="-97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圆角矩形 128"/>
                <p:cNvSpPr/>
                <p:nvPr/>
              </p:nvSpPr>
              <p:spPr>
                <a:xfrm>
                  <a:off x="1755404" y="3126877"/>
                  <a:ext cx="2463269" cy="313179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Output</a:t>
                  </a:r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: Subcircuit module instances 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, final internal nodes offset 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10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9" name="圆角矩形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404" y="3126877"/>
                  <a:ext cx="2463269" cy="313179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3"/>
                  <a:stretch>
                    <a:fillRect t="-13208" b="-1886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直接箭头连接符 129"/>
            <p:cNvCxnSpPr>
              <a:cxnSpLocks/>
              <a:stCxn id="138" idx="2"/>
              <a:endCxn id="129" idx="0"/>
            </p:cNvCxnSpPr>
            <p:nvPr/>
          </p:nvCxnSpPr>
          <p:spPr>
            <a:xfrm>
              <a:off x="2987039" y="2903440"/>
              <a:ext cx="0" cy="2234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/>
            <p:cNvSpPr txBox="1"/>
            <p:nvPr/>
          </p:nvSpPr>
          <p:spPr>
            <a:xfrm>
              <a:off x="416345" y="383936"/>
              <a:ext cx="13450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</a:rPr>
                <a:t>CktRule2SubCkt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圆角矩形 131"/>
                <p:cNvSpPr/>
                <p:nvPr/>
              </p:nvSpPr>
              <p:spPr>
                <a:xfrm>
                  <a:off x="1721663" y="933066"/>
                  <a:ext cx="2536966" cy="189298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Initialize the subcircuit module instance 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2" name="圆角矩形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663" y="933066"/>
                  <a:ext cx="2536966" cy="189298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t="-12121" b="-242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圆角矩形 132"/>
                <p:cNvSpPr/>
                <p:nvPr/>
              </p:nvSpPr>
              <p:spPr>
                <a:xfrm>
                  <a:off x="1710033" y="1310829"/>
                  <a:ext cx="2560226" cy="345253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Denote internal nodes </a:t>
                  </a:r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number</a:t>
                  </a:r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of 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as 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0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Initialize the internal nodes offset 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0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圆角矩形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033" y="1310829"/>
                  <a:ext cx="2560226" cy="345253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5"/>
                  <a:stretch>
                    <a:fillRect t="-6897" b="-1379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接箭头连接符 133"/>
            <p:cNvCxnSpPr>
              <a:cxnSpLocks/>
              <a:stCxn id="128" idx="2"/>
              <a:endCxn id="132" idx="0"/>
            </p:cNvCxnSpPr>
            <p:nvPr/>
          </p:nvCxnSpPr>
          <p:spPr>
            <a:xfrm flipH="1">
              <a:off x="2990146" y="749538"/>
              <a:ext cx="1" cy="1835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132" idx="2"/>
              <a:endCxn id="133" idx="0"/>
            </p:cNvCxnSpPr>
            <p:nvPr/>
          </p:nvCxnSpPr>
          <p:spPr>
            <a:xfrm>
              <a:off x="2990146" y="1122364"/>
              <a:ext cx="0" cy="18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圆角矩形 135"/>
                <p:cNvSpPr/>
                <p:nvPr/>
              </p:nvSpPr>
              <p:spPr>
                <a:xfrm>
                  <a:off x="1641794" y="1851620"/>
                  <a:ext cx="2690490" cy="329764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Set internal node of 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as </a:t>
                  </a:r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in</a:t>
                  </a:r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+1,…,</m:t>
                      </m:r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sz="10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Initialize internal instances </a:t>
                  </a:r>
                  <a:r>
                    <a:rPr lang="en-US" sz="1000" i="1" dirty="0" err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subckts</a:t>
                  </a:r>
                  <a:endParaRPr lang="en-US" sz="1000" i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圆角矩形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1794" y="1851620"/>
                  <a:ext cx="2690490" cy="329764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t="-7143" b="-160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直接箭头连接符 136"/>
            <p:cNvCxnSpPr>
              <a:stCxn id="133" idx="2"/>
              <a:endCxn id="136" idx="0"/>
            </p:cNvCxnSpPr>
            <p:nvPr/>
          </p:nvCxnSpPr>
          <p:spPr>
            <a:xfrm flipH="1">
              <a:off x="2987039" y="1656082"/>
              <a:ext cx="3107" cy="1955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圆角矩形 137"/>
                <p:cNvSpPr/>
                <p:nvPr/>
              </p:nvSpPr>
              <p:spPr>
                <a:xfrm>
                  <a:off x="781713" y="2384066"/>
                  <a:ext cx="4410652" cy="519374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Traverse and instantiate the computation rules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𝐴𝑙𝑙𝑅</m:t>
                      </m:r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of internal instances of 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:  </a:t>
                  </a:r>
                  <a:r>
                    <a:rPr lang="en-US" sz="1000" i="1" dirty="0" err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subckts</a:t>
                  </a:r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],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= CktRule2SubCkt(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sz="1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,  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𝐴𝑙𝑙𝑅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圆角矩形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713" y="2384066"/>
                  <a:ext cx="4410652" cy="519374"/>
                </a:xfrm>
                <a:prstGeom prst="roundRect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t="-22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直接箭头连接符 138"/>
            <p:cNvCxnSpPr>
              <a:cxnSpLocks/>
              <a:stCxn id="136" idx="2"/>
              <a:endCxn id="138" idx="0"/>
            </p:cNvCxnSpPr>
            <p:nvPr/>
          </p:nvCxnSpPr>
          <p:spPr>
            <a:xfrm>
              <a:off x="2987039" y="2181384"/>
              <a:ext cx="0" cy="202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</TotalTime>
  <Words>82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296</cp:revision>
  <dcterms:created xsi:type="dcterms:W3CDTF">2022-09-27T06:08:01Z</dcterms:created>
  <dcterms:modified xsi:type="dcterms:W3CDTF">2023-05-25T06:45:41Z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(3)12P0dKLy8yBn8iCXHuGodOrfk/9ssManuONIIdEEAOrX8cgngJqUxQWyGmYESKsWFNl3aipC
RIycqrdRtYqJYNWQu/PmG0HNqDRWLTQE9MWlvh53fnFJtKFgBD1NplZp+Rr55A6VzR/Sb4os
MgT4jJQN5/aO1xzvHeaoynlpXQNZ/u9F16IxqOBfnaFUOtWx+DQHl/oWnUPD71dk9NfcNhAT
c4teNpIA2mhfCtlpGP</vt:lpwstr>
  </property>
  <property fmtid="{D5CDD505-2E9C-101B-9397-08002B2CF9AE}" pid="3" name="_2015_ms_pID_7253431">
    <vt:lpwstr>Dj6QD03R8DWSmaNLfI+0laGmJOS7m2BPYa69BDQcCzD8i58Es2KtdC
Ou1xbUV0giDQrQzWL1X4ekdat6GryjNVJ7Ra4J9R6WEtPleBVYlH8fC+3SKAhVfV9i1ZO0rb
K/UU4WfMOKH5UY3v6jVpQnIy4FYbxip2cpMweky3YQZd9bSSdGuDqfBEb9I00mzIE9dAe28t
PrrCT3Ujjj3cb91F27ir9TiaH9Pop4qvyvjn</vt:lpwstr>
  </property>
  <property fmtid="{D5CDD505-2E9C-101B-9397-08002B2CF9AE}" pid="4" name="_2015_ms_pID_7253432">
    <vt:lpwstr>Pw==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1684997013</vt:lpwstr>
  </property>
</Properties>
</file>