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732588" cy="3600450"/>
  <p:notesSz cx="6858000" cy="9144000"/>
  <p:defaultTextStyle>
    <a:defPPr>
      <a:defRPr lang="zh-CN"/>
    </a:defPPr>
    <a:lvl1pPr marL="0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1pPr>
    <a:lvl2pPr marL="247985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2pPr>
    <a:lvl3pPr marL="495971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3pPr>
    <a:lvl4pPr marL="743956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4pPr>
    <a:lvl5pPr marL="991941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5pPr>
    <a:lvl6pPr marL="1239926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6pPr>
    <a:lvl7pPr marL="1487912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7pPr>
    <a:lvl8pPr marL="1735897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8pPr>
    <a:lvl9pPr marL="1983882" algn="l" defTabSz="495971" rtl="0" eaLnBrk="1" latinLnBrk="0" hangingPunct="1">
      <a:defRPr sz="9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62" y="456"/>
      </p:cViewPr>
      <p:guideLst>
        <p:guide orient="horz" pos="1134"/>
        <p:guide pos="2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4" y="589241"/>
            <a:ext cx="504944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1891070"/>
            <a:ext cx="504944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8" y="191691"/>
            <a:ext cx="1451714" cy="30512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5" y="191691"/>
            <a:ext cx="4270986" cy="305121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4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897613"/>
            <a:ext cx="580685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2409468"/>
            <a:ext cx="580685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958453"/>
            <a:ext cx="2861350" cy="22844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958453"/>
            <a:ext cx="2861350" cy="22844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191691"/>
            <a:ext cx="5806857" cy="695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882610"/>
            <a:ext cx="284820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1315164"/>
            <a:ext cx="2848200" cy="193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882610"/>
            <a:ext cx="286222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1315164"/>
            <a:ext cx="2862227" cy="193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240030"/>
            <a:ext cx="217143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518398"/>
            <a:ext cx="340837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1080135"/>
            <a:ext cx="217143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240030"/>
            <a:ext cx="217143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518398"/>
            <a:ext cx="340837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1080135"/>
            <a:ext cx="217143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191691"/>
            <a:ext cx="58068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958453"/>
            <a:ext cx="58068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3337084"/>
            <a:ext cx="15148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3337084"/>
            <a:ext cx="22722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3337084"/>
            <a:ext cx="15148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/>
        </p:nvGrpSpPr>
        <p:grpSpPr>
          <a:xfrm>
            <a:off x="93280" y="75488"/>
            <a:ext cx="6545498" cy="3447774"/>
            <a:chOff x="3018746" y="1781919"/>
            <a:chExt cx="6545498" cy="3447774"/>
          </a:xfrm>
        </p:grpSpPr>
        <p:sp>
          <p:nvSpPr>
            <p:cNvPr id="141" name="圆角矩形 140"/>
            <p:cNvSpPr/>
            <p:nvPr/>
          </p:nvSpPr>
          <p:spPr>
            <a:xfrm>
              <a:off x="4822316" y="1781919"/>
              <a:ext cx="3251806" cy="32544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输入</a:t>
              </a:r>
              <a:r>
                <a:rPr lang="en-US" altLang="zh-CN" sz="1400" dirty="0">
                  <a:solidFill>
                    <a:schemeClr val="tx1"/>
                  </a:solidFill>
                </a:rPr>
                <a:t>: 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网表格式的单个子电路定义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3018746" y="2567278"/>
              <a:ext cx="1598367" cy="4896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子电路模块定义的内外节点编号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7690544" y="2567278"/>
              <a:ext cx="1873700" cy="50510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内部实例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分类</a:t>
              </a:r>
              <a:r>
                <a:rPr lang="en-US" altLang="zh-CN" sz="1400" dirty="0">
                  <a:solidFill>
                    <a:schemeClr val="tx1"/>
                  </a:solidFill>
                </a:rPr>
                <a:t>: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子电路 </a:t>
              </a:r>
              <a:r>
                <a:rPr lang="en-US" altLang="zh-CN" sz="1400" dirty="0">
                  <a:solidFill>
                    <a:schemeClr val="tx1"/>
                  </a:solidFill>
                </a:rPr>
                <a:t>or </a:t>
              </a:r>
              <a:r>
                <a:rPr lang="zh-CN" altLang="en-US" sz="1400" dirty="0">
                  <a:solidFill>
                    <a:schemeClr val="tx1"/>
                  </a:solidFill>
                </a:rPr>
                <a:t>基本器件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4993836" y="4905693"/>
              <a:ext cx="2908765" cy="324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输出</a:t>
              </a:r>
              <a:r>
                <a:rPr lang="en-US" altLang="zh-CN" sz="1400" dirty="0">
                  <a:solidFill>
                    <a:schemeClr val="tx1"/>
                  </a:solidFill>
                </a:rPr>
                <a:t>: </a:t>
              </a:r>
              <a:r>
                <a:rPr lang="zh-CN" altLang="en-US" sz="1400" dirty="0">
                  <a:solidFill>
                    <a:schemeClr val="tx1"/>
                  </a:solidFill>
                </a:rPr>
                <a:t>单个子电路模块的计算规则</a:t>
              </a:r>
              <a:endParaRPr lang="en-US" altLang="zh-CN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接箭头连接符 144"/>
            <p:cNvCxnSpPr>
              <a:stCxn id="141" idx="2"/>
              <a:endCxn id="142" idx="0"/>
            </p:cNvCxnSpPr>
            <p:nvPr/>
          </p:nvCxnSpPr>
          <p:spPr>
            <a:xfrm flipH="1">
              <a:off x="3817930" y="2107366"/>
              <a:ext cx="2630289" cy="459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41" idx="2"/>
              <a:endCxn id="143" idx="0"/>
            </p:cNvCxnSpPr>
            <p:nvPr/>
          </p:nvCxnSpPr>
          <p:spPr>
            <a:xfrm>
              <a:off x="6448219" y="2107366"/>
              <a:ext cx="2179175" cy="459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205" idx="2"/>
              <a:endCxn id="144" idx="0"/>
            </p:cNvCxnSpPr>
            <p:nvPr/>
          </p:nvCxnSpPr>
          <p:spPr>
            <a:xfrm>
              <a:off x="5263409" y="4462191"/>
              <a:ext cx="1184810" cy="44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本框 202"/>
            <p:cNvSpPr txBox="1"/>
            <p:nvPr/>
          </p:nvSpPr>
          <p:spPr>
            <a:xfrm>
              <a:off x="3103353" y="1790753"/>
              <a:ext cx="1620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CompileSubCktRule</a:t>
              </a:r>
              <a:endParaRPr lang="zh-CN" altLang="en-US" sz="1400" dirty="0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4832820" y="2467571"/>
              <a:ext cx="2524289" cy="68477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子电路模块定义涉及的参数编号</a:t>
              </a:r>
              <a:r>
                <a:rPr lang="en-US" altLang="zh-CN" sz="1400" dirty="0">
                  <a:solidFill>
                    <a:schemeClr val="tx1"/>
                  </a:solidFill>
                </a:rPr>
                <a:t>: </a:t>
              </a:r>
              <a:r>
                <a:rPr lang="zh-CN" altLang="en-US" sz="1400" dirty="0">
                  <a:solidFill>
                    <a:schemeClr val="tx1"/>
                  </a:solidFill>
                </a:rPr>
                <a:t>输入参数、内部变量、</a:t>
              </a:r>
              <a:r>
                <a:rPr lang="zh-CN" altLang="en-US" sz="1400" dirty="0">
                  <a:solidFill>
                    <a:schemeClr val="tx1"/>
                  </a:solidFill>
                </a:rPr>
                <a:t>全局变量</a:t>
              </a:r>
              <a:r>
                <a:rPr lang="en-US" altLang="zh-CN" sz="1400" b="1" dirty="0" err="1">
                  <a:solidFill>
                    <a:schemeClr val="tx1"/>
                  </a:solidFill>
                </a:rPr>
                <a:t>gv</a:t>
              </a:r>
              <a:r>
                <a:rPr lang="zh-CN" altLang="en-US" sz="1400" dirty="0">
                  <a:solidFill>
                    <a:schemeClr val="tx1"/>
                  </a:solidFill>
                </a:rPr>
                <a:t>、常数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c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3817929" y="3811386"/>
              <a:ext cx="2890960" cy="65080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依据全部节点、全部</a:t>
              </a:r>
              <a:r>
                <a:rPr lang="zh-CN" altLang="en-US" sz="1400" dirty="0">
                  <a:solidFill>
                    <a:schemeClr val="tx1"/>
                  </a:solidFill>
                </a:rPr>
                <a:t>参数的编号</a:t>
              </a:r>
              <a:r>
                <a:rPr lang="en-US" altLang="zh-CN" sz="14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建立内部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节点、参数的索引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关系</a:t>
              </a:r>
              <a:r>
                <a:rPr lang="en-US" altLang="zh-CN" sz="1400" dirty="0">
                  <a:solidFill>
                    <a:schemeClr val="tx1"/>
                  </a:solidFill>
                </a:rPr>
                <a:t>: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SubCktsInfo</a:t>
              </a:r>
              <a:r>
                <a:rPr lang="en-US" altLang="zh-CN" sz="1200" dirty="0">
                  <a:solidFill>
                    <a:schemeClr val="tx1"/>
                  </a:solidFill>
                </a:rPr>
                <a:t>,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BasicElementInfo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205"/>
            <p:cNvCxnSpPr>
              <a:stCxn id="141" idx="2"/>
              <a:endCxn id="204" idx="0"/>
            </p:cNvCxnSpPr>
            <p:nvPr/>
          </p:nvCxnSpPr>
          <p:spPr>
            <a:xfrm flipH="1">
              <a:off x="6094965" y="2107366"/>
              <a:ext cx="353254" cy="360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142" idx="2"/>
              <a:endCxn id="205" idx="0"/>
            </p:cNvCxnSpPr>
            <p:nvPr/>
          </p:nvCxnSpPr>
          <p:spPr>
            <a:xfrm>
              <a:off x="3817930" y="3056878"/>
              <a:ext cx="1445479" cy="754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stCxn id="204" idx="2"/>
              <a:endCxn id="205" idx="0"/>
            </p:cNvCxnSpPr>
            <p:nvPr/>
          </p:nvCxnSpPr>
          <p:spPr>
            <a:xfrm flipH="1">
              <a:off x="5263409" y="3152350"/>
              <a:ext cx="831556" cy="659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143" idx="2"/>
              <a:endCxn id="205" idx="0"/>
            </p:cNvCxnSpPr>
            <p:nvPr/>
          </p:nvCxnSpPr>
          <p:spPr>
            <a:xfrm flipH="1">
              <a:off x="5263409" y="3072384"/>
              <a:ext cx="3363985" cy="73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>
              <a:stCxn id="141" idx="2"/>
              <a:endCxn id="211" idx="0"/>
            </p:cNvCxnSpPr>
            <p:nvPr/>
          </p:nvCxnSpPr>
          <p:spPr>
            <a:xfrm>
              <a:off x="6448219" y="2107366"/>
              <a:ext cx="1640983" cy="177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圆角矩形 210"/>
            <p:cNvSpPr/>
            <p:nvPr/>
          </p:nvSpPr>
          <p:spPr>
            <a:xfrm>
              <a:off x="7042595" y="3885480"/>
              <a:ext cx="2093214" cy="50510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SubModel</a:t>
              </a:r>
              <a:r>
                <a:rPr lang="en-US" altLang="zh-CN" sz="1400" dirty="0">
                  <a:solidFill>
                    <a:schemeClr val="tx1"/>
                  </a:solidFill>
                </a:rPr>
                <a:t>: </a:t>
              </a:r>
              <a:r>
                <a:rPr lang="zh-CN" altLang="en-US" sz="1400" dirty="0">
                  <a:solidFill>
                    <a:schemeClr val="tx1"/>
                  </a:solidFill>
                </a:rPr>
                <a:t>编译表达式 </a:t>
              </a:r>
              <a:r>
                <a:rPr lang="en-US" altLang="zh-CN" sz="1400" dirty="0">
                  <a:solidFill>
                    <a:schemeClr val="tx1"/>
                  </a:solidFill>
                </a:rPr>
                <a:t>or </a:t>
              </a:r>
              <a:r>
                <a:rPr lang="zh-CN" altLang="en-US" sz="1400" dirty="0">
                  <a:solidFill>
                    <a:schemeClr val="tx1"/>
                  </a:solidFill>
                </a:rPr>
                <a:t>链接外部库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直接箭头连接符 211"/>
            <p:cNvCxnSpPr>
              <a:stCxn id="211" idx="2"/>
              <a:endCxn id="144" idx="0"/>
            </p:cNvCxnSpPr>
            <p:nvPr/>
          </p:nvCxnSpPr>
          <p:spPr>
            <a:xfrm flipH="1">
              <a:off x="6448219" y="4390586"/>
              <a:ext cx="1640983" cy="515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</TotalTime>
  <Words>81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287</cp:revision>
  <dcterms:created xsi:type="dcterms:W3CDTF">2022-09-27T06:08:01Z</dcterms:created>
  <dcterms:modified xsi:type="dcterms:W3CDTF">2022-10-20T07:09:15Z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(3)gCV77Ynf+lnoST147HdECDXnbqw+j9SbZbsBmGZrmXv3W8+KPgL9ggOabjxZrrc4xS14ULD3
Q73Ej2/qdrQ6EciGYc8N2kjP1+JIlai5PNmW/8ao5no4WBu+Zehhq4WP35TBaKGaLMzJZnV/
d7p+chFqOiTgPzkjIbfofe6D7CYs8CoVCr5MoM7XiGvvNY+NcXmbVQE+yEid3sj/+6fEYKzJ
TV5MKWaSyCV6Iov5xM</vt:lpwstr>
  </property>
  <property fmtid="{D5CDD505-2E9C-101B-9397-08002B2CF9AE}" pid="3" name="_2015_ms_pID_7253431">
    <vt:lpwstr>ypciD5pEFVRvhCXNXEqNg7yp0LG5PaTtkt5Is+30DW68YoEQnb10ff
rnJyrZOJ3RyY9MHjzjTkZyjJBgwdmpV7JM7dZqnpRFO7EZCgVBibOUSHdX26dA7hAI0+QcdD
3kfrOu486EiZpwkLn6yQK0Q8qZQHc78Zwrg7XvFBWqn+tPdlOZBHbaBKxGDoWXL01eJIDE7w
A58yBNBIAtCodqPbH5XaEJkj5jQdn8nUveeI</vt:lpwstr>
  </property>
  <property fmtid="{D5CDD505-2E9C-101B-9397-08002B2CF9AE}" pid="4" name="_2015_ms_pID_7253432">
    <vt:lpwstr>2w==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1666246479</vt:lpwstr>
  </property>
</Properties>
</file>