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800225"/>
  <p:notesSz cx="6858000" cy="9144000"/>
  <p:defaultTextStyle>
    <a:defPPr>
      <a:defRPr lang="zh-CN"/>
    </a:defPPr>
    <a:lvl1pPr marL="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1pPr>
    <a:lvl2pPr marL="30239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2pPr>
    <a:lvl3pPr marL="604784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3pPr>
    <a:lvl4pPr marL="907176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4pPr>
    <a:lvl5pPr marL="1209568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5pPr>
    <a:lvl6pPr marL="1511960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6pPr>
    <a:lvl7pPr marL="1814352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7pPr>
    <a:lvl8pPr marL="2116745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8pPr>
    <a:lvl9pPr marL="2419137" algn="l" defTabSz="604784" rtl="0" eaLnBrk="1" latinLnBrk="0" hangingPunct="1">
      <a:defRPr sz="11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1723"/>
      </p:cViewPr>
      <p:guideLst>
        <p:guide orient="horz" pos="56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294620"/>
            <a:ext cx="8099822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535"/>
            <a:ext cx="80998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4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95846"/>
            <a:ext cx="2328699" cy="15256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46"/>
            <a:ext cx="6851100" cy="15256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9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807"/>
            <a:ext cx="931479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734"/>
            <a:ext cx="931479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227"/>
            <a:ext cx="4589899" cy="1142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227"/>
            <a:ext cx="4589899" cy="1142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46"/>
            <a:ext cx="9314796" cy="3479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441305"/>
            <a:ext cx="45688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657582"/>
            <a:ext cx="4568806" cy="9672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441305"/>
            <a:ext cx="45913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657582"/>
            <a:ext cx="4591306" cy="9672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0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6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3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99"/>
            <a:ext cx="546738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99"/>
            <a:ext cx="546738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46"/>
            <a:ext cx="931479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227"/>
            <a:ext cx="931479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542"/>
            <a:ext cx="36449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81428" y="43543"/>
            <a:ext cx="10443365" cy="1711232"/>
            <a:chOff x="1524587" y="1987566"/>
            <a:chExt cx="10443365" cy="1711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1778588" y="2086448"/>
                  <a:ext cx="1238445" cy="440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网表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器件参数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r>
                    <a:rPr lang="en-US" altLang="zh-CN" sz="1200" dirty="0">
                      <a:solidFill>
                        <a:schemeClr val="tx1"/>
                      </a:solidFill>
                    </a:rPr>
                    <a:t>+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器件连接关系</a:t>
                  </a:r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88" y="2086448"/>
                  <a:ext cx="1238445" cy="4405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767" t="-8000" r="-6311" b="-1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接箭头连接符 166"/>
            <p:cNvCxnSpPr>
              <a:stCxn id="175" idx="6"/>
              <a:endCxn id="190" idx="1"/>
            </p:cNvCxnSpPr>
            <p:nvPr/>
          </p:nvCxnSpPr>
          <p:spPr>
            <a:xfrm>
              <a:off x="10749763" y="3091894"/>
              <a:ext cx="447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矩形 189"/>
                <p:cNvSpPr/>
                <p:nvPr/>
              </p:nvSpPr>
              <p:spPr>
                <a:xfrm>
                  <a:off x="11197748" y="2952712"/>
                  <a:ext cx="770204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𝑆𝑜𝑙𝑢𝑡𝑖𝑜𝑛</m:t>
                            </m:r>
                          </m:sup>
                        </m:sSup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矩形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7748" y="2952712"/>
                  <a:ext cx="770204" cy="2783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圆角矩形 168"/>
            <p:cNvSpPr/>
            <p:nvPr/>
          </p:nvSpPr>
          <p:spPr>
            <a:xfrm>
              <a:off x="10613078" y="3303027"/>
              <a:ext cx="661250" cy="22622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If Converge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直接箭头连接符 177"/>
            <p:cNvCxnSpPr>
              <a:stCxn id="105" idx="6"/>
              <a:endCxn id="186" idx="3"/>
            </p:cNvCxnSpPr>
            <p:nvPr/>
          </p:nvCxnSpPr>
          <p:spPr>
            <a:xfrm flipV="1">
              <a:off x="4595495" y="3244381"/>
              <a:ext cx="217316" cy="16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椭圆 173"/>
                <p:cNvSpPr/>
                <p:nvPr/>
              </p:nvSpPr>
              <p:spPr>
                <a:xfrm>
                  <a:off x="6954645" y="2813335"/>
                  <a:ext cx="1603778" cy="5943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方程组构建器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400" dirty="0">
                      <a:solidFill>
                        <a:schemeClr val="tx1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𝑬𝒒</m:t>
                        </m:r>
                      </m:oMath>
                    </m:oMathPara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645" y="2813335"/>
                  <a:ext cx="1603778" cy="59435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椭圆 174"/>
            <p:cNvSpPr/>
            <p:nvPr/>
          </p:nvSpPr>
          <p:spPr>
            <a:xfrm>
              <a:off x="9835378" y="2865987"/>
              <a:ext cx="914385" cy="4518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方程组</a:t>
              </a:r>
              <a:r>
                <a:rPr lang="en-US" altLang="zh-CN" sz="1400" dirty="0">
                  <a:solidFill>
                    <a:schemeClr val="tx1"/>
                  </a:solidFill>
                </a:rPr>
                <a:t/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求解器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矩形 175"/>
                <p:cNvSpPr/>
                <p:nvPr/>
              </p:nvSpPr>
              <p:spPr>
                <a:xfrm>
                  <a:off x="9040322" y="3188144"/>
                  <a:ext cx="232141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矩形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322" y="3188144"/>
                  <a:ext cx="232141" cy="2783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矩形 176"/>
                <p:cNvSpPr/>
                <p:nvPr/>
              </p:nvSpPr>
              <p:spPr>
                <a:xfrm>
                  <a:off x="8630885" y="2748907"/>
                  <a:ext cx="1108221" cy="2743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矩形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885" y="2748907"/>
                  <a:ext cx="1108221" cy="2743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04" b="-106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直接箭头连接符 178"/>
            <p:cNvCxnSpPr>
              <a:stCxn id="162" idx="3"/>
              <a:endCxn id="27" idx="2"/>
            </p:cNvCxnSpPr>
            <p:nvPr/>
          </p:nvCxnSpPr>
          <p:spPr>
            <a:xfrm flipV="1">
              <a:off x="3017033" y="2306734"/>
              <a:ext cx="5696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74" idx="7"/>
              <a:endCxn id="177" idx="1"/>
            </p:cNvCxnSpPr>
            <p:nvPr/>
          </p:nvCxnSpPr>
          <p:spPr>
            <a:xfrm flipV="1">
              <a:off x="8323555" y="2886068"/>
              <a:ext cx="307330" cy="14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77" idx="3"/>
              <a:endCxn id="175" idx="1"/>
            </p:cNvCxnSpPr>
            <p:nvPr/>
          </p:nvCxnSpPr>
          <p:spPr>
            <a:xfrm>
              <a:off x="9739106" y="2886068"/>
              <a:ext cx="230181" cy="4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76" idx="3"/>
            </p:cNvCxnSpPr>
            <p:nvPr/>
          </p:nvCxnSpPr>
          <p:spPr>
            <a:xfrm flipH="1">
              <a:off x="9272463" y="3251634"/>
              <a:ext cx="696824" cy="75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76" idx="1"/>
              <a:endCxn id="174" idx="5"/>
            </p:cNvCxnSpPr>
            <p:nvPr/>
          </p:nvCxnSpPr>
          <p:spPr>
            <a:xfrm flipH="1" flipV="1">
              <a:off x="8323555" y="3320651"/>
              <a:ext cx="716767" cy="6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圆角矩形 184"/>
            <p:cNvSpPr/>
            <p:nvPr/>
          </p:nvSpPr>
          <p:spPr>
            <a:xfrm>
              <a:off x="9364809" y="3361438"/>
              <a:ext cx="612487" cy="33736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If not</a:t>
              </a:r>
              <a:br>
                <a:rPr lang="en-US" altLang="zh-CN" sz="1000" dirty="0">
                  <a:solidFill>
                    <a:schemeClr val="tx1"/>
                  </a:solidFill>
                </a:rPr>
              </a:br>
              <a:r>
                <a:rPr lang="en-US" altLang="zh-CN" sz="1000" dirty="0">
                  <a:solidFill>
                    <a:schemeClr val="tx1"/>
                  </a:solidFill>
                </a:rPr>
                <a:t>Converge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4668260" y="2921198"/>
              <a:ext cx="987059" cy="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编译</a:t>
              </a:r>
              <a:r>
                <a:rPr lang="en-US" altLang="zh-CN" sz="1400" dirty="0">
                  <a:solidFill>
                    <a:schemeClr val="tx1"/>
                  </a:solidFill>
                </a:rPr>
                <a:t>&amp;</a:t>
              </a:r>
              <a:r>
                <a:rPr lang="zh-CN" altLang="en-US" sz="1400" dirty="0">
                  <a:solidFill>
                    <a:schemeClr val="tx1"/>
                  </a:solidFill>
                </a:rPr>
                <a:t>链接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直接箭头连接符 186"/>
            <p:cNvCxnSpPr>
              <a:stCxn id="186" idx="6"/>
              <a:endCxn id="93" idx="1"/>
            </p:cNvCxnSpPr>
            <p:nvPr/>
          </p:nvCxnSpPr>
          <p:spPr>
            <a:xfrm flipV="1">
              <a:off x="5655319" y="3107040"/>
              <a:ext cx="278189" cy="3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/>
                <p:cNvSpPr/>
                <p:nvPr/>
              </p:nvSpPr>
              <p:spPr>
                <a:xfrm>
                  <a:off x="3286775" y="3142192"/>
                  <a:ext cx="1308720" cy="53100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</a:rPr>
                    <a:t>evice </a:t>
                  </a:r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模型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𝑬𝒒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椭圆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3142192"/>
                  <a:ext cx="1308720" cy="531001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t="-2247" b="-22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8150077" y="1987566"/>
              <a:ext cx="1983076" cy="70179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zh-CN" altLang="en-US" sz="2400" dirty="0"/>
                <a:t>构建方程</a:t>
              </a:r>
              <a:r>
                <a:rPr lang="en-US" altLang="zh-CN" sz="2400" dirty="0">
                  <a:sym typeface="Wingdings" panose="05000000000000000000" pitchFamily="2" charset="2"/>
                </a:rPr>
                <a:t>  </a:t>
              </a:r>
              <a:r>
                <a:rPr lang="zh-CN" altLang="en-US" sz="2400" dirty="0"/>
                <a:t>求解方程</a:t>
              </a:r>
            </a:p>
          </p:txBody>
        </p:sp>
        <p:cxnSp>
          <p:nvCxnSpPr>
            <p:cNvPr id="6" name="直接连接符 5"/>
            <p:cNvCxnSpPr>
              <a:stCxn id="4" idx="0"/>
              <a:endCxn id="4" idx="2"/>
            </p:cNvCxnSpPr>
            <p:nvPr/>
          </p:nvCxnSpPr>
          <p:spPr>
            <a:xfrm>
              <a:off x="9141615" y="1987566"/>
              <a:ext cx="0" cy="701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5933508" y="2886753"/>
              <a:ext cx="699241" cy="440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层次电路模块实例</a:t>
              </a:r>
            </a:p>
          </p:txBody>
        </p:sp>
        <p:cxnSp>
          <p:nvCxnSpPr>
            <p:cNvPr id="95" name="直接箭头连接符 94"/>
            <p:cNvCxnSpPr>
              <a:stCxn id="93" idx="3"/>
              <a:endCxn id="174" idx="2"/>
            </p:cNvCxnSpPr>
            <p:nvPr/>
          </p:nvCxnSpPr>
          <p:spPr>
            <a:xfrm>
              <a:off x="6632749" y="3107040"/>
              <a:ext cx="321896" cy="3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586691" y="2157336"/>
              <a:ext cx="708889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Parser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492202" y="2689355"/>
              <a:ext cx="897869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中间表示</a:t>
              </a:r>
              <a:r>
                <a:rPr lang="en-US" altLang="zh-CN" sz="1400" dirty="0">
                  <a:solidFill>
                    <a:schemeClr val="tx1"/>
                  </a:solidFill>
                </a:rPr>
                <a:t>IR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27" idx="4"/>
              <a:endCxn id="28" idx="0"/>
            </p:cNvCxnSpPr>
            <p:nvPr/>
          </p:nvCxnSpPr>
          <p:spPr>
            <a:xfrm>
              <a:off x="3941136" y="2456132"/>
              <a:ext cx="1" cy="233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186" idx="1"/>
            </p:cNvCxnSpPr>
            <p:nvPr/>
          </p:nvCxnSpPr>
          <p:spPr>
            <a:xfrm>
              <a:off x="4390071" y="2826515"/>
              <a:ext cx="422740" cy="150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524587" y="3186328"/>
              <a:ext cx="768989" cy="440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器件行为模型代码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512015" y="3258294"/>
              <a:ext cx="575372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编译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47" idx="3"/>
              <a:endCxn id="57" idx="2"/>
            </p:cNvCxnSpPr>
            <p:nvPr/>
          </p:nvCxnSpPr>
          <p:spPr>
            <a:xfrm>
              <a:off x="2293576" y="3406615"/>
              <a:ext cx="218439" cy="1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7" idx="6"/>
              <a:endCxn id="105" idx="2"/>
            </p:cNvCxnSpPr>
            <p:nvPr/>
          </p:nvCxnSpPr>
          <p:spPr>
            <a:xfrm>
              <a:off x="3087387" y="3407692"/>
              <a:ext cx="1993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47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281</cp:revision>
  <dcterms:created xsi:type="dcterms:W3CDTF">2022-09-27T06:08:01Z</dcterms:created>
  <dcterms:modified xsi:type="dcterms:W3CDTF">2022-12-18T11:35:32Z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(3)anjgeDjNK7BHgjfELxaWe85mqexRwa1H30SbUii9qPms6Ufv4qqgxWBo7rRXz/4Yzd6VJppo
bSQJTj/cy+BMmqiDGWOm8UHxmO/gROmkxKnnMJq27Pp0L4wjXxEuE5pjRmCzLiU4Z0UlkFk/
mn2lrO/UhiyH4oG68VOvpoyCNDa89sLFQv5SY2K5Ou0u7u/aurOwAeEtDKEMsGf7E8ZbXmA4
ZMnx2SNVZtjPEJjkCn</vt:lpwstr>
  </property>
  <property fmtid="{D5CDD505-2E9C-101B-9397-08002B2CF9AE}" pid="3" name="_2015_ms_pID_7253431">
    <vt:lpwstr>ykkHmKPul6V0t+Plkb/zUWFFHmSYfK5bsEbflmB1cOREIXWtZvCC1c
CQBga0+avcavRVBG4w3E1sDyfwYhZpQ6OeiXtIDCrgGNfJ+H+iuxZDEsgEqVX1kj2yIh2sEu
Dy/Smb96CAbNkcNxJztaTcCn4IO/7C106cpvuB1h/WcU0hbAN1XJcOa++clP9VrNfOon/+Y1
7yFB0DsjaOvFI6UO6vCIJXjoM5MHzIzDdxj2</vt:lpwstr>
  </property>
  <property fmtid="{D5CDD505-2E9C-101B-9397-08002B2CF9AE}" pid="4" name="_2015_ms_pID_7253432">
    <vt:lpwstr>nQ==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1666333423</vt:lpwstr>
  </property>
</Properties>
</file>