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011863" cy="2592388"/>
  <p:notesSz cx="6858000" cy="9144000"/>
  <p:defaultTextStyle>
    <a:defPPr>
      <a:defRPr lang="zh-CN"/>
    </a:defPPr>
    <a:lvl1pPr marL="0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1pPr>
    <a:lvl2pPr marL="206456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2pPr>
    <a:lvl3pPr marL="412912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3pPr>
    <a:lvl4pPr marL="619369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4pPr>
    <a:lvl5pPr marL="825825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5pPr>
    <a:lvl6pPr marL="1032281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6pPr>
    <a:lvl7pPr marL="1238737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7pPr>
    <a:lvl8pPr marL="1445194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8pPr>
    <a:lvl9pPr marL="1651650" algn="l" defTabSz="412912" rtl="0" eaLnBrk="1" latinLnBrk="0" hangingPunct="1">
      <a:defRPr sz="8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 userDrawn="1">
          <p15:clr>
            <a:srgbClr val="A4A3A4"/>
          </p15:clr>
        </p15:guide>
        <p15:guide id="2" pos="1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20" y="768"/>
      </p:cViewPr>
      <p:guideLst>
        <p:guide orient="horz" pos="817"/>
        <p:guide pos="1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483" y="424264"/>
            <a:ext cx="4508897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483" y="1361604"/>
            <a:ext cx="4508897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2239" y="138021"/>
            <a:ext cx="1296308" cy="21969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315" y="138021"/>
            <a:ext cx="3813776" cy="21969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4" y="646297"/>
            <a:ext cx="5185232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184" y="1734860"/>
            <a:ext cx="5185232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6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315" y="690103"/>
            <a:ext cx="2555042" cy="1644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3506" y="690103"/>
            <a:ext cx="2555042" cy="1644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138021"/>
            <a:ext cx="5185232" cy="50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99" y="635496"/>
            <a:ext cx="2543300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99" y="946942"/>
            <a:ext cx="2543300" cy="13928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3506" y="635496"/>
            <a:ext cx="2555825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3506" y="946942"/>
            <a:ext cx="2555825" cy="13928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3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9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172826"/>
            <a:ext cx="1938982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825" y="373256"/>
            <a:ext cx="3043506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99" y="777716"/>
            <a:ext cx="1938982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172826"/>
            <a:ext cx="1938982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5825" y="373256"/>
            <a:ext cx="3043506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99" y="777716"/>
            <a:ext cx="1938982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316" y="138021"/>
            <a:ext cx="5185232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6" y="690103"/>
            <a:ext cx="5185232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316" y="2402760"/>
            <a:ext cx="1352669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1430" y="2402760"/>
            <a:ext cx="2029004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878" y="2402760"/>
            <a:ext cx="1352669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6136" y="81315"/>
            <a:ext cx="5828819" cy="2423762"/>
            <a:chOff x="1532704" y="2138316"/>
            <a:chExt cx="5828819" cy="2423762"/>
          </a:xfrm>
        </p:grpSpPr>
        <p:sp>
          <p:nvSpPr>
            <p:cNvPr id="212" name="椭圆 211"/>
            <p:cNvSpPr/>
            <p:nvPr/>
          </p:nvSpPr>
          <p:spPr>
            <a:xfrm>
              <a:off x="1718938" y="2698129"/>
              <a:ext cx="944875" cy="32627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Solver</a:t>
              </a:r>
            </a:p>
          </p:txBody>
        </p:sp>
        <p:cxnSp>
          <p:nvCxnSpPr>
            <p:cNvPr id="213" name="直接箭头连接符 212"/>
            <p:cNvCxnSpPr>
              <a:stCxn id="212" idx="7"/>
              <a:endCxn id="232" idx="1"/>
            </p:cNvCxnSpPr>
            <p:nvPr/>
          </p:nvCxnSpPr>
          <p:spPr>
            <a:xfrm flipV="1">
              <a:off x="2525439" y="2443475"/>
              <a:ext cx="1318566" cy="302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stCxn id="222" idx="1"/>
              <a:endCxn id="212" idx="5"/>
            </p:cNvCxnSpPr>
            <p:nvPr/>
          </p:nvCxnSpPr>
          <p:spPr>
            <a:xfrm flipH="1" flipV="1">
              <a:off x="2525439" y="2976621"/>
              <a:ext cx="963000" cy="113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圆角矩形 214"/>
            <p:cNvSpPr/>
            <p:nvPr/>
          </p:nvSpPr>
          <p:spPr>
            <a:xfrm rot="20859538">
              <a:off x="2846366" y="2389076"/>
              <a:ext cx="497300" cy="1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If </a:t>
              </a:r>
              <a:r>
                <a:rPr lang="zh-CN" altLang="en-US" sz="900" dirty="0">
                  <a:solidFill>
                    <a:schemeClr val="tx1"/>
                  </a:solidFill>
                </a:rPr>
                <a:t>未收敛</a:t>
              </a:r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圆角矩形 215"/>
            <p:cNvSpPr/>
            <p:nvPr/>
          </p:nvSpPr>
          <p:spPr>
            <a:xfrm rot="16200000">
              <a:off x="1534769" y="3465196"/>
              <a:ext cx="974716" cy="1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If </a:t>
              </a:r>
              <a:r>
                <a:rPr lang="zh-CN" altLang="en-US" sz="900" dirty="0">
                  <a:solidFill>
                    <a:schemeClr val="tx1"/>
                  </a:solidFill>
                </a:rPr>
                <a:t>收敛或迭代终止</a:t>
              </a:r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1532704" y="4112643"/>
              <a:ext cx="1317341" cy="449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最优解 </a:t>
              </a:r>
              <a:r>
                <a:rPr lang="en-US" altLang="zh-CN" sz="1400" dirty="0">
                  <a:solidFill>
                    <a:schemeClr val="tx1"/>
                  </a:solidFill>
                </a:rPr>
                <a:t>and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约束冲突分析</a:t>
              </a:r>
            </a:p>
          </p:txBody>
        </p:sp>
        <p:cxnSp>
          <p:nvCxnSpPr>
            <p:cNvPr id="218" name="直接箭头连接符 217"/>
            <p:cNvCxnSpPr>
              <a:stCxn id="212" idx="4"/>
              <a:endCxn id="217" idx="0"/>
            </p:cNvCxnSpPr>
            <p:nvPr/>
          </p:nvCxnSpPr>
          <p:spPr>
            <a:xfrm flipH="1">
              <a:off x="2191375" y="3024403"/>
              <a:ext cx="1" cy="1088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/>
                <p:cNvSpPr/>
                <p:nvPr/>
              </p:nvSpPr>
              <p:spPr>
                <a:xfrm>
                  <a:off x="3488439" y="3765714"/>
                  <a:ext cx="1725882" cy="6913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目标函数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目标约束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方程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梯度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矩形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39" y="3765714"/>
                  <a:ext cx="1725882" cy="6913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034" b="-77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椭圆 222"/>
            <p:cNvSpPr/>
            <p:nvPr/>
          </p:nvSpPr>
          <p:spPr>
            <a:xfrm>
              <a:off x="6035613" y="3933754"/>
              <a:ext cx="1048039" cy="346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优化模型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箭头连接符 223"/>
            <p:cNvCxnSpPr>
              <a:stCxn id="223" idx="2"/>
              <a:endCxn id="222" idx="3"/>
            </p:cNvCxnSpPr>
            <p:nvPr/>
          </p:nvCxnSpPr>
          <p:spPr>
            <a:xfrm flipH="1">
              <a:off x="5214321" y="4107226"/>
              <a:ext cx="821292" cy="4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椭圆 224"/>
                <p:cNvSpPr/>
                <p:nvPr/>
              </p:nvSpPr>
              <p:spPr>
                <a:xfrm>
                  <a:off x="5757745" y="2138316"/>
                  <a:ext cx="1603778" cy="5943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 dirty="0" smtClean="0">
                      <a:solidFill>
                        <a:schemeClr val="tx1"/>
                      </a:solidFill>
                    </a:rPr>
                    <a:t>方程组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构建器</a:t>
                  </a:r>
                  <a:r>
                    <a:rPr lang="en-US" altLang="zh-CN" sz="14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400" dirty="0">
                      <a:solidFill>
                        <a:schemeClr val="tx1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𝑬𝒒</m:t>
                        </m:r>
                      </m:oMath>
                    </m:oMathPara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椭圆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5" y="2138316"/>
                  <a:ext cx="1603778" cy="59435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/>
                <p:cNvSpPr/>
                <p:nvPr/>
              </p:nvSpPr>
              <p:spPr>
                <a:xfrm>
                  <a:off x="5890265" y="3338598"/>
                  <a:ext cx="1338755" cy="2590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265" y="3338598"/>
                  <a:ext cx="1338755" cy="2590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直接箭头连接符 227"/>
            <p:cNvCxnSpPr>
              <a:stCxn id="225" idx="4"/>
              <a:endCxn id="226" idx="0"/>
            </p:cNvCxnSpPr>
            <p:nvPr/>
          </p:nvCxnSpPr>
          <p:spPr>
            <a:xfrm>
              <a:off x="6559634" y="2732674"/>
              <a:ext cx="9" cy="605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>
              <a:stCxn id="232" idx="3"/>
              <a:endCxn id="225" idx="2"/>
            </p:cNvCxnSpPr>
            <p:nvPr/>
          </p:nvCxnSpPr>
          <p:spPr>
            <a:xfrm flipV="1">
              <a:off x="4858756" y="2435495"/>
              <a:ext cx="898989" cy="7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矩形 231"/>
                <p:cNvSpPr/>
                <p:nvPr/>
              </p:nvSpPr>
              <p:spPr>
                <a:xfrm>
                  <a:off x="3844005" y="2210350"/>
                  <a:ext cx="1014751" cy="466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</a:rPr>
                    <a:t>设计</a:t>
                  </a:r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变量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信号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2" name="矩形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05" y="2210350"/>
                  <a:ext cx="1014751" cy="4662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95" t="-8861" b="-139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直接箭头连接符 232"/>
            <p:cNvCxnSpPr>
              <a:stCxn id="226" idx="2"/>
              <a:endCxn id="223" idx="0"/>
            </p:cNvCxnSpPr>
            <p:nvPr/>
          </p:nvCxnSpPr>
          <p:spPr>
            <a:xfrm flipH="1">
              <a:off x="6559633" y="3597674"/>
              <a:ext cx="10" cy="336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/>
            <p:cNvSpPr txBox="1"/>
            <p:nvPr/>
          </p:nvSpPr>
          <p:spPr>
            <a:xfrm>
              <a:off x="2759291" y="2693063"/>
              <a:ext cx="1063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B0F0"/>
                  </a:solidFill>
                </a:rPr>
                <a:t>联合求解方程</a:t>
              </a:r>
              <a:r>
                <a:rPr lang="en-US" altLang="zh-CN" sz="1400" dirty="0">
                  <a:solidFill>
                    <a:srgbClr val="00B0F0"/>
                  </a:solidFill>
                </a:rPr>
                <a:t>&amp;</a:t>
              </a:r>
              <a:r>
                <a:rPr lang="zh-CN" altLang="en-US" sz="1400" dirty="0">
                  <a:solidFill>
                    <a:srgbClr val="00B0F0"/>
                  </a:solidFill>
                </a:rPr>
                <a:t>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2328</TotalTime>
  <Words>40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304</cp:revision>
  <dcterms:created xsi:type="dcterms:W3CDTF">2022-09-27T06:08:01Z</dcterms:created>
  <dcterms:modified xsi:type="dcterms:W3CDTF">2023-04-05T13:08:51Z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(3)V8REWLVwnAgis/HYX+6nk6ivg7kKndA/liVArHALgryRZUtWB3QQT5VsDs6qiRARlv78bRmw
gWd4fK18cFdIEsFaMP9S7b2tJT8MsVAMv/jYM7EK8yAMm5R8CrtZa7+PO//zrF3qW2KlAVOY
HO63aQ7LfLYPfMOeqPysr8kuFlUKi/fSga4EqAEkRL/9fhZPoFQppusiMqZlZQkAdRr/qJr/
2x4H8ZBcNpOikUb3tx</vt:lpwstr>
  </property>
  <property fmtid="{D5CDD505-2E9C-101B-9397-08002B2CF9AE}" pid="3" name="_2015_ms_pID_7253431">
    <vt:lpwstr>r8EbUMFk7fH6uaBnt7Kzze8iR6BTBwLZ8iCm0KlRP03BnOJHQzYjp8
jA0H3tYvHNYIqGz+rwF3c3dUrfVntFSJlaJc9aAem1hr69LCLs8Oin5hCdJMeCx/4YfvZ/+5
uPeN3didLXrfnvnbHNUvcPamOlBYCpUEqlj6i57c3pTuann486pQo2VCBQcv24xwa3Szoq66
R+kFon+VAcMdL/8mzh4nCU3kVUWHtFOApQsP</vt:lpwstr>
  </property>
  <property fmtid="{D5CDD505-2E9C-101B-9397-08002B2CF9AE}" pid="4" name="_2015_ms_pID_7253432">
    <vt:lpwstr>Ow==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1666315535</vt:lpwstr>
  </property>
</Properties>
</file>