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8099425" cy="4859338"/>
  <p:notesSz cx="6858000" cy="9144000"/>
  <p:defaultTextStyle>
    <a:defPPr>
      <a:defRPr lang="zh-CN"/>
    </a:defPPr>
    <a:lvl1pPr marL="0" algn="l" defTabSz="621911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1pPr>
    <a:lvl2pPr marL="310954" algn="l" defTabSz="621911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2pPr>
    <a:lvl3pPr marL="621911" algn="l" defTabSz="621911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3pPr>
    <a:lvl4pPr marL="932865" algn="l" defTabSz="621911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4pPr>
    <a:lvl5pPr marL="1243821" algn="l" defTabSz="621911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5pPr>
    <a:lvl6pPr marL="1554776" algn="l" defTabSz="621911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6pPr>
    <a:lvl7pPr marL="1865731" algn="l" defTabSz="621911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7pPr>
    <a:lvl8pPr marL="2176688" algn="l" defTabSz="621911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8pPr>
    <a:lvl9pPr marL="2487642" algn="l" defTabSz="621911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1" userDrawn="1">
          <p15:clr>
            <a:srgbClr val="A4A3A4"/>
          </p15:clr>
        </p15:guide>
        <p15:guide id="2" pos="25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46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732" y="144"/>
      </p:cViewPr>
      <p:guideLst>
        <p:guide orient="horz" pos="1531"/>
        <p:guide pos="25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2428" y="795267"/>
            <a:ext cx="6074569" cy="1691770"/>
          </a:xfrm>
        </p:spPr>
        <p:txBody>
          <a:bodyPr anchor="b"/>
          <a:lstStyle>
            <a:lvl1pPr algn="ctr">
              <a:defRPr sz="398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2428" y="2552278"/>
            <a:ext cx="6074569" cy="1173215"/>
          </a:xfrm>
        </p:spPr>
        <p:txBody>
          <a:bodyPr/>
          <a:lstStyle>
            <a:lvl1pPr marL="0" indent="0" algn="ctr">
              <a:buNone/>
              <a:defRPr sz="1594"/>
            </a:lvl1pPr>
            <a:lvl2pPr marL="303718" indent="0" algn="ctr">
              <a:buNone/>
              <a:defRPr sz="1329"/>
            </a:lvl2pPr>
            <a:lvl3pPr marL="607436" indent="0" algn="ctr">
              <a:buNone/>
              <a:defRPr sz="1196"/>
            </a:lvl3pPr>
            <a:lvl4pPr marL="911154" indent="0" algn="ctr">
              <a:buNone/>
              <a:defRPr sz="1063"/>
            </a:lvl4pPr>
            <a:lvl5pPr marL="1214872" indent="0" algn="ctr">
              <a:buNone/>
              <a:defRPr sz="1063"/>
            </a:lvl5pPr>
            <a:lvl6pPr marL="1518590" indent="0" algn="ctr">
              <a:buNone/>
              <a:defRPr sz="1063"/>
            </a:lvl6pPr>
            <a:lvl7pPr marL="1822308" indent="0" algn="ctr">
              <a:buNone/>
              <a:defRPr sz="1063"/>
            </a:lvl7pPr>
            <a:lvl8pPr marL="2126026" indent="0" algn="ctr">
              <a:buNone/>
              <a:defRPr sz="1063"/>
            </a:lvl8pPr>
            <a:lvl9pPr marL="2429744" indent="0" algn="ctr">
              <a:buNone/>
              <a:defRPr sz="1063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647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60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96151" y="258715"/>
            <a:ext cx="1746439" cy="411806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6835" y="258715"/>
            <a:ext cx="5138073" cy="411806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419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51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617" y="1211461"/>
            <a:ext cx="6985754" cy="2021349"/>
          </a:xfrm>
        </p:spPr>
        <p:txBody>
          <a:bodyPr anchor="b"/>
          <a:lstStyle>
            <a:lvl1pPr>
              <a:defRPr sz="398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2617" y="3251933"/>
            <a:ext cx="6985754" cy="1062980"/>
          </a:xfrm>
        </p:spPr>
        <p:txBody>
          <a:bodyPr/>
          <a:lstStyle>
            <a:lvl1pPr marL="0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1pPr>
            <a:lvl2pPr marL="303718" indent="0">
              <a:buNone/>
              <a:defRPr sz="1329">
                <a:solidFill>
                  <a:schemeClr val="tx1">
                    <a:tint val="75000"/>
                  </a:schemeClr>
                </a:solidFill>
              </a:defRPr>
            </a:lvl2pPr>
            <a:lvl3pPr marL="607436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3pPr>
            <a:lvl4pPr marL="911154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4pPr>
            <a:lvl5pPr marL="1214872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5pPr>
            <a:lvl6pPr marL="1518590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6pPr>
            <a:lvl7pPr marL="1822308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7pPr>
            <a:lvl8pPr marL="2126026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8pPr>
            <a:lvl9pPr marL="2429744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171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6835" y="1293574"/>
            <a:ext cx="3442256" cy="308320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00334" y="1293574"/>
            <a:ext cx="3442256" cy="308320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119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890" y="258715"/>
            <a:ext cx="6985754" cy="93924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891" y="1191213"/>
            <a:ext cx="3426436" cy="583795"/>
          </a:xfrm>
        </p:spPr>
        <p:txBody>
          <a:bodyPr anchor="b"/>
          <a:lstStyle>
            <a:lvl1pPr marL="0" indent="0">
              <a:buNone/>
              <a:defRPr sz="1594" b="1"/>
            </a:lvl1pPr>
            <a:lvl2pPr marL="303718" indent="0">
              <a:buNone/>
              <a:defRPr sz="1329" b="1"/>
            </a:lvl2pPr>
            <a:lvl3pPr marL="607436" indent="0">
              <a:buNone/>
              <a:defRPr sz="1196" b="1"/>
            </a:lvl3pPr>
            <a:lvl4pPr marL="911154" indent="0">
              <a:buNone/>
              <a:defRPr sz="1063" b="1"/>
            </a:lvl4pPr>
            <a:lvl5pPr marL="1214872" indent="0">
              <a:buNone/>
              <a:defRPr sz="1063" b="1"/>
            </a:lvl5pPr>
            <a:lvl6pPr marL="1518590" indent="0">
              <a:buNone/>
              <a:defRPr sz="1063" b="1"/>
            </a:lvl6pPr>
            <a:lvl7pPr marL="1822308" indent="0">
              <a:buNone/>
              <a:defRPr sz="1063" b="1"/>
            </a:lvl7pPr>
            <a:lvl8pPr marL="2126026" indent="0">
              <a:buNone/>
              <a:defRPr sz="1063" b="1"/>
            </a:lvl8pPr>
            <a:lvl9pPr marL="2429744" indent="0">
              <a:buNone/>
              <a:defRPr sz="106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891" y="1775008"/>
            <a:ext cx="3426436" cy="261077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00334" y="1191213"/>
            <a:ext cx="3443311" cy="583795"/>
          </a:xfrm>
        </p:spPr>
        <p:txBody>
          <a:bodyPr anchor="b"/>
          <a:lstStyle>
            <a:lvl1pPr marL="0" indent="0">
              <a:buNone/>
              <a:defRPr sz="1594" b="1"/>
            </a:lvl1pPr>
            <a:lvl2pPr marL="303718" indent="0">
              <a:buNone/>
              <a:defRPr sz="1329" b="1"/>
            </a:lvl2pPr>
            <a:lvl3pPr marL="607436" indent="0">
              <a:buNone/>
              <a:defRPr sz="1196" b="1"/>
            </a:lvl3pPr>
            <a:lvl4pPr marL="911154" indent="0">
              <a:buNone/>
              <a:defRPr sz="1063" b="1"/>
            </a:lvl4pPr>
            <a:lvl5pPr marL="1214872" indent="0">
              <a:buNone/>
              <a:defRPr sz="1063" b="1"/>
            </a:lvl5pPr>
            <a:lvl6pPr marL="1518590" indent="0">
              <a:buNone/>
              <a:defRPr sz="1063" b="1"/>
            </a:lvl6pPr>
            <a:lvl7pPr marL="1822308" indent="0">
              <a:buNone/>
              <a:defRPr sz="1063" b="1"/>
            </a:lvl7pPr>
            <a:lvl8pPr marL="2126026" indent="0">
              <a:buNone/>
              <a:defRPr sz="1063" b="1"/>
            </a:lvl8pPr>
            <a:lvl9pPr marL="2429744" indent="0">
              <a:buNone/>
              <a:defRPr sz="106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00334" y="1775008"/>
            <a:ext cx="3443311" cy="261077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493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06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95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891" y="323956"/>
            <a:ext cx="2612275" cy="1133846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3311" y="699655"/>
            <a:ext cx="4100334" cy="3453280"/>
          </a:xfrm>
        </p:spPr>
        <p:txBody>
          <a:bodyPr/>
          <a:lstStyle>
            <a:lvl1pPr>
              <a:defRPr sz="2126"/>
            </a:lvl1pPr>
            <a:lvl2pPr>
              <a:defRPr sz="1860"/>
            </a:lvl2pPr>
            <a:lvl3pPr>
              <a:defRPr sz="1594"/>
            </a:lvl3pPr>
            <a:lvl4pPr>
              <a:defRPr sz="1329"/>
            </a:lvl4pPr>
            <a:lvl5pPr>
              <a:defRPr sz="1329"/>
            </a:lvl5pPr>
            <a:lvl6pPr>
              <a:defRPr sz="1329"/>
            </a:lvl6pPr>
            <a:lvl7pPr>
              <a:defRPr sz="1329"/>
            </a:lvl7pPr>
            <a:lvl8pPr>
              <a:defRPr sz="1329"/>
            </a:lvl8pPr>
            <a:lvl9pPr>
              <a:defRPr sz="132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7891" y="1457802"/>
            <a:ext cx="2612275" cy="2700757"/>
          </a:xfrm>
        </p:spPr>
        <p:txBody>
          <a:bodyPr/>
          <a:lstStyle>
            <a:lvl1pPr marL="0" indent="0">
              <a:buNone/>
              <a:defRPr sz="1063"/>
            </a:lvl1pPr>
            <a:lvl2pPr marL="303718" indent="0">
              <a:buNone/>
              <a:defRPr sz="930"/>
            </a:lvl2pPr>
            <a:lvl3pPr marL="607436" indent="0">
              <a:buNone/>
              <a:defRPr sz="797"/>
            </a:lvl3pPr>
            <a:lvl4pPr marL="911154" indent="0">
              <a:buNone/>
              <a:defRPr sz="664"/>
            </a:lvl4pPr>
            <a:lvl5pPr marL="1214872" indent="0">
              <a:buNone/>
              <a:defRPr sz="664"/>
            </a:lvl5pPr>
            <a:lvl6pPr marL="1518590" indent="0">
              <a:buNone/>
              <a:defRPr sz="664"/>
            </a:lvl6pPr>
            <a:lvl7pPr marL="1822308" indent="0">
              <a:buNone/>
              <a:defRPr sz="664"/>
            </a:lvl7pPr>
            <a:lvl8pPr marL="2126026" indent="0">
              <a:buNone/>
              <a:defRPr sz="664"/>
            </a:lvl8pPr>
            <a:lvl9pPr marL="2429744" indent="0">
              <a:buNone/>
              <a:defRPr sz="66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28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891" y="323956"/>
            <a:ext cx="2612275" cy="1133846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43311" y="699655"/>
            <a:ext cx="4100334" cy="3453280"/>
          </a:xfrm>
        </p:spPr>
        <p:txBody>
          <a:bodyPr anchor="t"/>
          <a:lstStyle>
            <a:lvl1pPr marL="0" indent="0">
              <a:buNone/>
              <a:defRPr sz="2126"/>
            </a:lvl1pPr>
            <a:lvl2pPr marL="303718" indent="0">
              <a:buNone/>
              <a:defRPr sz="1860"/>
            </a:lvl2pPr>
            <a:lvl3pPr marL="607436" indent="0">
              <a:buNone/>
              <a:defRPr sz="1594"/>
            </a:lvl3pPr>
            <a:lvl4pPr marL="911154" indent="0">
              <a:buNone/>
              <a:defRPr sz="1329"/>
            </a:lvl4pPr>
            <a:lvl5pPr marL="1214872" indent="0">
              <a:buNone/>
              <a:defRPr sz="1329"/>
            </a:lvl5pPr>
            <a:lvl6pPr marL="1518590" indent="0">
              <a:buNone/>
              <a:defRPr sz="1329"/>
            </a:lvl6pPr>
            <a:lvl7pPr marL="1822308" indent="0">
              <a:buNone/>
              <a:defRPr sz="1329"/>
            </a:lvl7pPr>
            <a:lvl8pPr marL="2126026" indent="0">
              <a:buNone/>
              <a:defRPr sz="1329"/>
            </a:lvl8pPr>
            <a:lvl9pPr marL="2429744" indent="0">
              <a:buNone/>
              <a:defRPr sz="1329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7891" y="1457802"/>
            <a:ext cx="2612275" cy="2700757"/>
          </a:xfrm>
        </p:spPr>
        <p:txBody>
          <a:bodyPr/>
          <a:lstStyle>
            <a:lvl1pPr marL="0" indent="0">
              <a:buNone/>
              <a:defRPr sz="1063"/>
            </a:lvl1pPr>
            <a:lvl2pPr marL="303718" indent="0">
              <a:buNone/>
              <a:defRPr sz="930"/>
            </a:lvl2pPr>
            <a:lvl3pPr marL="607436" indent="0">
              <a:buNone/>
              <a:defRPr sz="797"/>
            </a:lvl3pPr>
            <a:lvl4pPr marL="911154" indent="0">
              <a:buNone/>
              <a:defRPr sz="664"/>
            </a:lvl4pPr>
            <a:lvl5pPr marL="1214872" indent="0">
              <a:buNone/>
              <a:defRPr sz="664"/>
            </a:lvl5pPr>
            <a:lvl6pPr marL="1518590" indent="0">
              <a:buNone/>
              <a:defRPr sz="664"/>
            </a:lvl6pPr>
            <a:lvl7pPr marL="1822308" indent="0">
              <a:buNone/>
              <a:defRPr sz="664"/>
            </a:lvl7pPr>
            <a:lvl8pPr marL="2126026" indent="0">
              <a:buNone/>
              <a:defRPr sz="664"/>
            </a:lvl8pPr>
            <a:lvl9pPr marL="2429744" indent="0">
              <a:buNone/>
              <a:defRPr sz="664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C00F-1596-4EED-BD0F-87691DF87F7E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50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836" y="258715"/>
            <a:ext cx="6985754" cy="939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836" y="1293574"/>
            <a:ext cx="6985754" cy="3083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6835" y="4503887"/>
            <a:ext cx="1822371" cy="258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9C00F-1596-4EED-BD0F-87691DF87F7E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935" y="4503887"/>
            <a:ext cx="2733556" cy="258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0219" y="4503887"/>
            <a:ext cx="1822371" cy="258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186BC-EF02-4E46-BCD2-E6DF96CC0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032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07436" rtl="0" eaLnBrk="1" latinLnBrk="0" hangingPunct="1">
        <a:lnSpc>
          <a:spcPct val="90000"/>
        </a:lnSpc>
        <a:spcBef>
          <a:spcPct val="0"/>
        </a:spcBef>
        <a:buNone/>
        <a:defRPr sz="29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1859" indent="-151859" algn="l" defTabSz="607436" rtl="0" eaLnBrk="1" latinLnBrk="0" hangingPunct="1">
        <a:lnSpc>
          <a:spcPct val="90000"/>
        </a:lnSpc>
        <a:spcBef>
          <a:spcPts val="664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1pPr>
      <a:lvl2pPr marL="455577" indent="-151859" algn="l" defTabSz="607436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759295" indent="-151859" algn="l" defTabSz="607436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3pPr>
      <a:lvl4pPr marL="1063013" indent="-151859" algn="l" defTabSz="607436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4pPr>
      <a:lvl5pPr marL="1366731" indent="-151859" algn="l" defTabSz="607436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5pPr>
      <a:lvl6pPr marL="1670449" indent="-151859" algn="l" defTabSz="607436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6pPr>
      <a:lvl7pPr marL="1974167" indent="-151859" algn="l" defTabSz="607436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7pPr>
      <a:lvl8pPr marL="2277885" indent="-151859" algn="l" defTabSz="607436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8pPr>
      <a:lvl9pPr marL="2581603" indent="-151859" algn="l" defTabSz="607436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7436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1pPr>
      <a:lvl2pPr marL="303718" algn="l" defTabSz="607436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2pPr>
      <a:lvl3pPr marL="607436" algn="l" defTabSz="607436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3pPr>
      <a:lvl4pPr marL="911154" algn="l" defTabSz="607436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4pPr>
      <a:lvl5pPr marL="1214872" algn="l" defTabSz="607436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5pPr>
      <a:lvl6pPr marL="1518590" algn="l" defTabSz="607436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6pPr>
      <a:lvl7pPr marL="1822308" algn="l" defTabSz="607436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7pPr>
      <a:lvl8pPr marL="2126026" algn="l" defTabSz="607436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8pPr>
      <a:lvl9pPr marL="2429744" algn="l" defTabSz="607436" rtl="0" eaLnBrk="1" latinLnBrk="0" hangingPunct="1">
        <a:defRPr sz="11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56.png"/><Relationship Id="rId18" Type="http://schemas.openxmlformats.org/officeDocument/2006/relationships/image" Target="../media/image40.png"/><Relationship Id="rId3" Type="http://schemas.openxmlformats.org/officeDocument/2006/relationships/image" Target="../media/image2.png"/><Relationship Id="rId21" Type="http://schemas.openxmlformats.org/officeDocument/2006/relationships/image" Target="../media/image65.png"/><Relationship Id="rId7" Type="http://schemas.openxmlformats.org/officeDocument/2006/relationships/image" Target="../media/image41.png"/><Relationship Id="rId12" Type="http://schemas.openxmlformats.org/officeDocument/2006/relationships/image" Target="../media/image55.png"/><Relationship Id="rId17" Type="http://schemas.openxmlformats.org/officeDocument/2006/relationships/image" Target="../media/image30.png"/><Relationship Id="rId2" Type="http://schemas.openxmlformats.org/officeDocument/2006/relationships/image" Target="../media/image1.png"/><Relationship Id="rId16" Type="http://schemas.openxmlformats.org/officeDocument/2006/relationships/image" Target="../media/image59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87.png"/><Relationship Id="rId15" Type="http://schemas.openxmlformats.org/officeDocument/2006/relationships/image" Target="../media/image58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9.png"/><Relationship Id="rId22" Type="http://schemas.openxmlformats.org/officeDocument/2006/relationships/image" Target="../media/image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78759" y="62862"/>
            <a:ext cx="7937892" cy="4733925"/>
            <a:chOff x="2612844" y="1097825"/>
            <a:chExt cx="7937892" cy="4733925"/>
          </a:xfrm>
        </p:grpSpPr>
        <p:cxnSp>
          <p:nvCxnSpPr>
            <p:cNvPr id="58" name="曲线连接符 57"/>
            <p:cNvCxnSpPr>
              <a:stCxn id="130" idx="3"/>
              <a:endCxn id="143" idx="1"/>
            </p:cNvCxnSpPr>
            <p:nvPr/>
          </p:nvCxnSpPr>
          <p:spPr>
            <a:xfrm flipV="1">
              <a:off x="6098236" y="1660379"/>
              <a:ext cx="2614935" cy="321287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曲线连接符 58"/>
            <p:cNvCxnSpPr>
              <a:stCxn id="124" idx="3"/>
              <a:endCxn id="138" idx="1"/>
            </p:cNvCxnSpPr>
            <p:nvPr/>
          </p:nvCxnSpPr>
          <p:spPr>
            <a:xfrm>
              <a:off x="7633342" y="3115141"/>
              <a:ext cx="1077331" cy="722940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曲线连接符 59"/>
            <p:cNvCxnSpPr>
              <a:stCxn id="118" idx="3"/>
            </p:cNvCxnSpPr>
            <p:nvPr/>
          </p:nvCxnSpPr>
          <p:spPr>
            <a:xfrm>
              <a:off x="7484914" y="4448289"/>
              <a:ext cx="1571293" cy="1284648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组合 60"/>
            <p:cNvGrpSpPr/>
            <p:nvPr/>
          </p:nvGrpSpPr>
          <p:grpSpPr>
            <a:xfrm>
              <a:off x="8414363" y="1097825"/>
              <a:ext cx="2136373" cy="4733925"/>
              <a:chOff x="7146885" y="1206001"/>
              <a:chExt cx="2136373" cy="47339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文本框 132"/>
                  <p:cNvSpPr txBox="1"/>
                  <p:nvPr/>
                </p:nvSpPr>
                <p:spPr>
                  <a:xfrm>
                    <a:off x="8160836" y="5631220"/>
                    <a:ext cx="188385" cy="293699"/>
                  </a:xfrm>
                  <a:prstGeom prst="rect">
                    <a:avLst/>
                  </a:prstGeom>
                  <a:noFill/>
                </p:spPr>
                <p:txBody>
                  <a:bodyPr vert="eaVert"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7" name="文本框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72222" y="5631220"/>
                    <a:ext cx="276999" cy="2936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文本框 133"/>
                  <p:cNvSpPr txBox="1"/>
                  <p:nvPr/>
                </p:nvSpPr>
                <p:spPr>
                  <a:xfrm>
                    <a:off x="8160836" y="3474631"/>
                    <a:ext cx="188385" cy="291223"/>
                  </a:xfrm>
                  <a:prstGeom prst="rect">
                    <a:avLst/>
                  </a:prstGeom>
                  <a:noFill/>
                </p:spPr>
                <p:txBody>
                  <a:bodyPr vert="eaVert"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8" name="文本框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72222" y="3474631"/>
                    <a:ext cx="276999" cy="291223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5" name="矩形 134"/>
              <p:cNvSpPr/>
              <p:nvPr/>
            </p:nvSpPr>
            <p:spPr>
              <a:xfrm>
                <a:off x="7146885" y="1206001"/>
                <a:ext cx="2136373" cy="47339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0" rtlCol="0" anchor="t" anchorCtr="0"/>
              <a:lstStyle/>
              <a:p>
                <a:r>
                  <a:rPr lang="en-US" altLang="zh-CN" sz="1600" b="1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1600" b="1" dirty="0">
                    <a:solidFill>
                      <a:schemeClr val="tx1"/>
                    </a:solidFill>
                  </a:rPr>
                  <a:t>子电路模块计算规则</a:t>
                </a:r>
              </a:p>
            </p:txBody>
          </p:sp>
          <p:grpSp>
            <p:nvGrpSpPr>
              <p:cNvPr id="136" name="组合 135"/>
              <p:cNvGrpSpPr/>
              <p:nvPr/>
            </p:nvGrpSpPr>
            <p:grpSpPr>
              <a:xfrm>
                <a:off x="7445667" y="1636713"/>
                <a:ext cx="1535132" cy="1777239"/>
                <a:chOff x="7445667" y="1636713"/>
                <a:chExt cx="1535132" cy="1777239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3" name="矩形 142"/>
                    <p:cNvSpPr/>
                    <p:nvPr/>
                  </p:nvSpPr>
                  <p:spPr>
                    <a:xfrm>
                      <a:off x="7445693" y="1636713"/>
                      <a:ext cx="1535106" cy="26368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a14:m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43" name="矩形 14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45693" y="1636713"/>
                      <a:ext cx="1535106" cy="263684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4" name="矩形 143"/>
                <p:cNvSpPr/>
                <p:nvPr/>
              </p:nvSpPr>
              <p:spPr>
                <a:xfrm>
                  <a:off x="7445667" y="2578644"/>
                  <a:ext cx="1535106" cy="4145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</a:rPr>
                    <a:t>  </a:t>
                  </a:r>
                  <a:r>
                    <a:rPr lang="zh-CN" altLang="en-US" sz="1200" dirty="0">
                      <a:solidFill>
                        <a:schemeClr val="tx1"/>
                      </a:solidFill>
                    </a:rPr>
                    <a:t>内部实例的类型</a:t>
                  </a:r>
                  <a:r>
                    <a:rPr lang="en-US" altLang="zh-CN" sz="1200" dirty="0">
                      <a:solidFill>
                        <a:schemeClr val="tx1"/>
                      </a:solidFill>
                    </a:rPr>
                    <a:t/>
                  </a:r>
                  <a:br>
                    <a:rPr lang="en-US" altLang="zh-CN" sz="1200" dirty="0">
                      <a:solidFill>
                        <a:schemeClr val="tx1"/>
                      </a:solidFill>
                    </a:rPr>
                  </a:br>
                  <a:r>
                    <a:rPr lang="en-US" altLang="zh-CN" sz="1200" dirty="0">
                      <a:solidFill>
                        <a:schemeClr val="tx1"/>
                      </a:solidFill>
                    </a:rPr>
                    <a:t>&amp; </a:t>
                  </a:r>
                  <a:r>
                    <a:rPr lang="zh-CN" altLang="en-US" sz="1200" dirty="0">
                      <a:solidFill>
                        <a:schemeClr val="tx1"/>
                      </a:solidFill>
                    </a:rPr>
                    <a:t>连接关系</a:t>
                  </a:r>
                  <a:r>
                    <a:rPr lang="en-US" altLang="zh-CN" sz="1200" dirty="0">
                      <a:solidFill>
                        <a:schemeClr val="tx1"/>
                      </a:solidFill>
                    </a:rPr>
                    <a:t>&amp;</a:t>
                  </a:r>
                  <a:r>
                    <a:rPr lang="zh-CN" altLang="en-US" sz="1200" dirty="0">
                      <a:solidFill>
                        <a:srgbClr val="FF0000"/>
                      </a:solidFill>
                    </a:rPr>
                    <a:t>参数索引</a:t>
                  </a:r>
                </a:p>
              </p:txBody>
            </p:sp>
            <p:sp>
              <p:nvSpPr>
                <p:cNvPr id="145" name="矩形 144"/>
                <p:cNvSpPr/>
                <p:nvPr/>
              </p:nvSpPr>
              <p:spPr>
                <a:xfrm>
                  <a:off x="7445667" y="2164082"/>
                  <a:ext cx="1535106" cy="4145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rgbClr val="FF0000"/>
                      </a:solidFill>
                    </a:rPr>
                    <a:t>  </a:t>
                  </a:r>
                  <a:r>
                    <a:rPr lang="zh-CN" altLang="en-US" sz="1200" dirty="0">
                      <a:solidFill>
                        <a:srgbClr val="FF0000"/>
                      </a:solidFill>
                    </a:rPr>
                    <a:t>模块内部涉及到的</a:t>
                  </a:r>
                  <a:endParaRPr lang="en-US" altLang="zh-CN" sz="1200" dirty="0">
                    <a:solidFill>
                      <a:srgbClr val="FF0000"/>
                    </a:solidFill>
                  </a:endParaRPr>
                </a:p>
                <a:p>
                  <a:pPr algn="ctr"/>
                  <a:r>
                    <a:rPr lang="zh-CN" altLang="en-US" sz="1200" dirty="0">
                      <a:solidFill>
                        <a:srgbClr val="FF0000"/>
                      </a:solidFill>
                    </a:rPr>
                    <a:t>常数、全局变量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矩形 145"/>
                    <p:cNvSpPr/>
                    <p:nvPr/>
                  </p:nvSpPr>
                  <p:spPr>
                    <a:xfrm>
                      <a:off x="7445667" y="1902378"/>
                      <a:ext cx="1535106" cy="26368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1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SubModel</m:t>
                                </m:r>
                              </m:e>
                              <m:sup>
                                <m:r>
                                  <a:rPr lang="en-US" altLang="zh-CN" sz="1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oMath>
                        </m:oMathPara>
                      </a14:m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9" name="矩形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45667" y="1902378"/>
                      <a:ext cx="1535106" cy="263684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7" name="矩形 146"/>
                <p:cNvSpPr/>
                <p:nvPr/>
              </p:nvSpPr>
              <p:spPr>
                <a:xfrm>
                  <a:off x="7445667" y="2999390"/>
                  <a:ext cx="1535106" cy="4145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</a:rPr>
                    <a:t>  </a:t>
                  </a:r>
                  <a:r>
                    <a:rPr lang="zh-CN" altLang="en-US" sz="1200" dirty="0">
                      <a:solidFill>
                        <a:schemeClr val="tx1"/>
                      </a:solidFill>
                    </a:rPr>
                    <a:t>内部基本器件的类型</a:t>
                  </a:r>
                  <a:r>
                    <a:rPr lang="en-US" altLang="zh-CN" sz="1200" dirty="0">
                      <a:solidFill>
                        <a:schemeClr val="tx1"/>
                      </a:solidFill>
                    </a:rPr>
                    <a:t/>
                  </a:r>
                  <a:br>
                    <a:rPr lang="en-US" altLang="zh-CN" sz="1200" dirty="0">
                      <a:solidFill>
                        <a:schemeClr val="tx1"/>
                      </a:solidFill>
                    </a:rPr>
                  </a:br>
                  <a:r>
                    <a:rPr lang="en-US" altLang="zh-CN" sz="1200" dirty="0">
                      <a:solidFill>
                        <a:schemeClr val="tx1"/>
                      </a:solidFill>
                    </a:rPr>
                    <a:t>&amp; </a:t>
                  </a:r>
                  <a:r>
                    <a:rPr lang="zh-CN" altLang="en-US" sz="1200" dirty="0">
                      <a:solidFill>
                        <a:schemeClr val="tx1"/>
                      </a:solidFill>
                    </a:rPr>
                    <a:t>连接关系</a:t>
                  </a:r>
                  <a:r>
                    <a:rPr lang="en-US" altLang="zh-CN" sz="1200" dirty="0">
                      <a:solidFill>
                        <a:schemeClr val="tx1"/>
                      </a:solidFill>
                    </a:rPr>
                    <a:t>&amp;</a:t>
                  </a:r>
                  <a:r>
                    <a:rPr lang="zh-CN" altLang="en-US" sz="1200" dirty="0">
                      <a:solidFill>
                        <a:srgbClr val="FF0000"/>
                      </a:solidFill>
                    </a:rPr>
                    <a:t>参数索引</a:t>
                  </a:r>
                </a:p>
              </p:txBody>
            </p:sp>
          </p:grpSp>
          <p:grpSp>
            <p:nvGrpSpPr>
              <p:cNvPr id="137" name="组合 136"/>
              <p:cNvGrpSpPr/>
              <p:nvPr/>
            </p:nvGrpSpPr>
            <p:grpSpPr>
              <a:xfrm>
                <a:off x="7443169" y="3814415"/>
                <a:ext cx="1535132" cy="1777239"/>
                <a:chOff x="7445667" y="1636713"/>
                <a:chExt cx="1535132" cy="1777239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8" name="矩形 137"/>
                    <p:cNvSpPr/>
                    <p:nvPr/>
                  </p:nvSpPr>
                  <p:spPr>
                    <a:xfrm>
                      <a:off x="7445693" y="1636713"/>
                      <a:ext cx="1535106" cy="26368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a14:m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38" name="矩形 13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45693" y="1636713"/>
                      <a:ext cx="1535106" cy="263684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b="-8889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9" name="矩形 138"/>
                <p:cNvSpPr/>
                <p:nvPr/>
              </p:nvSpPr>
              <p:spPr>
                <a:xfrm>
                  <a:off x="7445667" y="2578644"/>
                  <a:ext cx="1535106" cy="4145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</a:rPr>
                    <a:t>  </a:t>
                  </a:r>
                  <a:r>
                    <a:rPr lang="zh-CN" altLang="en-US" sz="1200" dirty="0">
                      <a:solidFill>
                        <a:schemeClr val="tx1"/>
                      </a:solidFill>
                    </a:rPr>
                    <a:t>内部实例的类型</a:t>
                  </a:r>
                  <a:r>
                    <a:rPr lang="en-US" altLang="zh-CN" sz="1200" dirty="0">
                      <a:solidFill>
                        <a:schemeClr val="tx1"/>
                      </a:solidFill>
                    </a:rPr>
                    <a:t/>
                  </a:r>
                  <a:br>
                    <a:rPr lang="en-US" altLang="zh-CN" sz="1200" dirty="0">
                      <a:solidFill>
                        <a:schemeClr val="tx1"/>
                      </a:solidFill>
                    </a:rPr>
                  </a:br>
                  <a:r>
                    <a:rPr lang="zh-CN" altLang="en-US" sz="1200" dirty="0">
                      <a:solidFill>
                        <a:schemeClr val="tx1"/>
                      </a:solidFill>
                    </a:rPr>
                    <a:t>连接关系</a:t>
                  </a:r>
                  <a:r>
                    <a:rPr lang="en-US" altLang="zh-CN" sz="1200" dirty="0">
                      <a:solidFill>
                        <a:schemeClr val="tx1"/>
                      </a:solidFill>
                    </a:rPr>
                    <a:t>&amp;</a:t>
                  </a:r>
                  <a:r>
                    <a:rPr lang="zh-CN" altLang="en-US" sz="1200" dirty="0">
                      <a:solidFill>
                        <a:schemeClr val="tx1"/>
                      </a:solidFill>
                    </a:rPr>
                    <a:t>参数索引</a:t>
                  </a:r>
                </a:p>
              </p:txBody>
            </p:sp>
            <p:sp>
              <p:nvSpPr>
                <p:cNvPr id="140" name="矩形 139"/>
                <p:cNvSpPr/>
                <p:nvPr/>
              </p:nvSpPr>
              <p:spPr>
                <a:xfrm>
                  <a:off x="7445667" y="2164082"/>
                  <a:ext cx="1535106" cy="4145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</a:rPr>
                    <a:t>  </a:t>
                  </a:r>
                  <a:r>
                    <a:rPr lang="zh-CN" altLang="en-US" sz="1200" dirty="0">
                      <a:solidFill>
                        <a:schemeClr val="tx1"/>
                      </a:solidFill>
                    </a:rPr>
                    <a:t>模块内部涉及到的</a:t>
                  </a:r>
                  <a:endParaRPr lang="en-US" altLang="zh-CN" sz="12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zh-CN" altLang="en-US" sz="1200" dirty="0">
                      <a:solidFill>
                        <a:schemeClr val="tx1"/>
                      </a:solidFill>
                    </a:rPr>
                    <a:t>常数、全局变量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矩形 140"/>
                    <p:cNvSpPr/>
                    <p:nvPr/>
                  </p:nvSpPr>
                  <p:spPr>
                    <a:xfrm>
                      <a:off x="7445667" y="1902378"/>
                      <a:ext cx="1535106" cy="26368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SubModel</m:t>
                                </m:r>
                              </m:e>
                              <m:sup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oMath>
                        </m:oMathPara>
                      </a14:m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1" name="矩形 14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45667" y="1902378"/>
                      <a:ext cx="1535106" cy="263684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2" name="矩形 141"/>
                <p:cNvSpPr/>
                <p:nvPr/>
              </p:nvSpPr>
              <p:spPr>
                <a:xfrm>
                  <a:off x="7445667" y="2999390"/>
                  <a:ext cx="1535106" cy="4145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</a:rPr>
                    <a:t>  </a:t>
                  </a:r>
                  <a:r>
                    <a:rPr lang="zh-CN" altLang="en-US" sz="1200" dirty="0">
                      <a:solidFill>
                        <a:schemeClr val="tx1"/>
                      </a:solidFill>
                    </a:rPr>
                    <a:t>内部基本器件的类型</a:t>
                  </a:r>
                  <a:r>
                    <a:rPr lang="en-US" altLang="zh-CN" sz="1200" dirty="0">
                      <a:solidFill>
                        <a:schemeClr val="tx1"/>
                      </a:solidFill>
                    </a:rPr>
                    <a:t/>
                  </a:r>
                  <a:br>
                    <a:rPr lang="en-US" altLang="zh-CN" sz="1200" dirty="0">
                      <a:solidFill>
                        <a:schemeClr val="tx1"/>
                      </a:solidFill>
                    </a:rPr>
                  </a:br>
                  <a:r>
                    <a:rPr lang="en-US" altLang="zh-CN" sz="1200" dirty="0">
                      <a:solidFill>
                        <a:schemeClr val="tx1"/>
                      </a:solidFill>
                    </a:rPr>
                    <a:t>&amp; </a:t>
                  </a:r>
                  <a:r>
                    <a:rPr lang="zh-CN" altLang="en-US" sz="1200" dirty="0">
                      <a:solidFill>
                        <a:schemeClr val="tx1"/>
                      </a:solidFill>
                    </a:rPr>
                    <a:t>连接关系</a:t>
                  </a:r>
                  <a:r>
                    <a:rPr lang="en-US" altLang="zh-CN" sz="1200" dirty="0">
                      <a:solidFill>
                        <a:schemeClr val="tx1"/>
                      </a:solidFill>
                    </a:rPr>
                    <a:t>&amp;</a:t>
                  </a:r>
                  <a:r>
                    <a:rPr lang="zh-CN" altLang="en-US" sz="1200" dirty="0">
                      <a:solidFill>
                        <a:schemeClr val="tx1"/>
                      </a:solidFill>
                    </a:rPr>
                    <a:t>参数索引</a:t>
                  </a:r>
                </a:p>
              </p:txBody>
            </p:sp>
          </p:grpSp>
        </p:grpSp>
        <p:grpSp>
          <p:nvGrpSpPr>
            <p:cNvPr id="62" name="组合 61"/>
            <p:cNvGrpSpPr/>
            <p:nvPr/>
          </p:nvGrpSpPr>
          <p:grpSpPr>
            <a:xfrm>
              <a:off x="2612844" y="1097825"/>
              <a:ext cx="5291330" cy="4733925"/>
              <a:chOff x="2612844" y="1097825"/>
              <a:chExt cx="5291330" cy="4733925"/>
            </a:xfrm>
          </p:grpSpPr>
          <p:grpSp>
            <p:nvGrpSpPr>
              <p:cNvPr id="64" name="组合 63"/>
              <p:cNvGrpSpPr/>
              <p:nvPr/>
            </p:nvGrpSpPr>
            <p:grpSpPr>
              <a:xfrm>
                <a:off x="4563128" y="1849824"/>
                <a:ext cx="1535108" cy="791052"/>
                <a:chOff x="3960446" y="2447448"/>
                <a:chExt cx="1878379" cy="801534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0" name="矩形 129"/>
                    <p:cNvSpPr/>
                    <p:nvPr/>
                  </p:nvSpPr>
                  <p:spPr>
                    <a:xfrm>
                      <a:off x="3960448" y="2447448"/>
                      <a:ext cx="1878377" cy="26717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实例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a14:m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电路模块规则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a14:m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30" name="矩形 12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0448" y="2447448"/>
                      <a:ext cx="1878377" cy="267178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4724" t="-4444" b="-20000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1" name="矩形 130"/>
                <p:cNvSpPr/>
                <p:nvPr/>
              </p:nvSpPr>
              <p:spPr>
                <a:xfrm>
                  <a:off x="3960447" y="2714626"/>
                  <a:ext cx="1878377" cy="2671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zh-CN" altLang="en-US" sz="1200" dirty="0">
                      <a:solidFill>
                        <a:schemeClr val="tx1"/>
                      </a:solidFill>
                    </a:rPr>
                    <a:t>内部节点序号</a:t>
                  </a:r>
                </a:p>
              </p:txBody>
            </p:sp>
            <p:sp>
              <p:nvSpPr>
                <p:cNvPr id="132" name="矩形 131"/>
                <p:cNvSpPr/>
                <p:nvPr/>
              </p:nvSpPr>
              <p:spPr>
                <a:xfrm>
                  <a:off x="3960446" y="2981804"/>
                  <a:ext cx="1878377" cy="2671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</a:rPr>
                    <a:t>  </a:t>
                  </a:r>
                  <a:r>
                    <a:rPr lang="zh-CN" altLang="en-US" sz="1200" dirty="0">
                      <a:solidFill>
                        <a:schemeClr val="tx1"/>
                      </a:solidFill>
                    </a:rPr>
                    <a:t>内部子电路实例</a:t>
                  </a:r>
                </a:p>
              </p:txBody>
            </p:sp>
          </p:grpSp>
          <p:grpSp>
            <p:nvGrpSpPr>
              <p:cNvPr id="65" name="组合 64"/>
              <p:cNvGrpSpPr/>
              <p:nvPr/>
            </p:nvGrpSpPr>
            <p:grpSpPr>
              <a:xfrm>
                <a:off x="3028020" y="2983299"/>
                <a:ext cx="1535108" cy="791052"/>
                <a:chOff x="3960446" y="2447448"/>
                <a:chExt cx="1878379" cy="801534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7" name="矩形 126"/>
                    <p:cNvSpPr/>
                    <p:nvPr/>
                  </p:nvSpPr>
                  <p:spPr>
                    <a:xfrm>
                      <a:off x="3960448" y="2447448"/>
                      <a:ext cx="1878377" cy="26717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实例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电路模块规则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27" name="矩形 12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0448" y="2447448"/>
                      <a:ext cx="1878377" cy="267178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l="-3937" t="-4444" b="-20000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8" name="矩形 127"/>
                <p:cNvSpPr/>
                <p:nvPr/>
              </p:nvSpPr>
              <p:spPr>
                <a:xfrm>
                  <a:off x="3960447" y="2714626"/>
                  <a:ext cx="1878377" cy="2671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zh-CN" altLang="en-US" sz="1200" dirty="0">
                      <a:solidFill>
                        <a:schemeClr val="tx1"/>
                      </a:solidFill>
                    </a:rPr>
                    <a:t>内部节点序号</a:t>
                  </a:r>
                </a:p>
              </p:txBody>
            </p:sp>
            <p:sp>
              <p:nvSpPr>
                <p:cNvPr id="129" name="矩形 128"/>
                <p:cNvSpPr/>
                <p:nvPr/>
              </p:nvSpPr>
              <p:spPr>
                <a:xfrm>
                  <a:off x="3960446" y="2981804"/>
                  <a:ext cx="1878377" cy="2671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</a:rPr>
                    <a:t>  </a:t>
                  </a:r>
                  <a:r>
                    <a:rPr lang="zh-CN" altLang="en-US" sz="1200" dirty="0">
                      <a:solidFill>
                        <a:schemeClr val="tx1"/>
                      </a:solidFill>
                    </a:rPr>
                    <a:t>内部子电路实例</a:t>
                  </a:r>
                </a:p>
              </p:txBody>
            </p:sp>
          </p:grpSp>
          <p:grpSp>
            <p:nvGrpSpPr>
              <p:cNvPr id="66" name="组合 65"/>
              <p:cNvGrpSpPr/>
              <p:nvPr/>
            </p:nvGrpSpPr>
            <p:grpSpPr>
              <a:xfrm>
                <a:off x="6098234" y="2983299"/>
                <a:ext cx="1535108" cy="791052"/>
                <a:chOff x="3960446" y="2447448"/>
                <a:chExt cx="1878379" cy="801534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4" name="矩形 123"/>
                    <p:cNvSpPr/>
                    <p:nvPr/>
                  </p:nvSpPr>
                  <p:spPr>
                    <a:xfrm>
                      <a:off x="3960448" y="2447448"/>
                      <a:ext cx="1878377" cy="26717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实例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a14:m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</a:rPr>
                        <a:t>电路模块规则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a14:m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24" name="矩形 12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0448" y="2447448"/>
                      <a:ext cx="1878377" cy="267178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l="-3162" t="-6667" b="-17778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5" name="矩形 124"/>
                <p:cNvSpPr/>
                <p:nvPr/>
              </p:nvSpPr>
              <p:spPr>
                <a:xfrm>
                  <a:off x="3960447" y="2714626"/>
                  <a:ext cx="1878377" cy="2671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zh-CN" altLang="en-US" sz="1200" dirty="0">
                      <a:solidFill>
                        <a:schemeClr val="tx1"/>
                      </a:solidFill>
                    </a:rPr>
                    <a:t>内部节点序号</a:t>
                  </a:r>
                </a:p>
              </p:txBody>
            </p:sp>
            <p:sp>
              <p:nvSpPr>
                <p:cNvPr id="126" name="矩形 125"/>
                <p:cNvSpPr/>
                <p:nvPr/>
              </p:nvSpPr>
              <p:spPr>
                <a:xfrm>
                  <a:off x="3960446" y="2981804"/>
                  <a:ext cx="1878377" cy="2671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</a:rPr>
                    <a:t>  </a:t>
                  </a:r>
                  <a:r>
                    <a:rPr lang="zh-CN" altLang="en-US" sz="1200" dirty="0">
                      <a:solidFill>
                        <a:schemeClr val="tx1"/>
                      </a:solidFill>
                    </a:rPr>
                    <a:t>内部子电路实例</a:t>
                  </a:r>
                </a:p>
              </p:txBody>
            </p:sp>
          </p:grpSp>
          <p:grpSp>
            <p:nvGrpSpPr>
              <p:cNvPr id="67" name="组合 66"/>
              <p:cNvGrpSpPr/>
              <p:nvPr/>
            </p:nvGrpSpPr>
            <p:grpSpPr>
              <a:xfrm>
                <a:off x="2903389" y="4347253"/>
                <a:ext cx="630233" cy="791052"/>
                <a:chOff x="3960446" y="2447448"/>
                <a:chExt cx="1878379" cy="801534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1" name="矩形 120"/>
                    <p:cNvSpPr/>
                    <p:nvPr/>
                  </p:nvSpPr>
                  <p:spPr>
                    <a:xfrm>
                      <a:off x="3960448" y="2447448"/>
                      <a:ext cx="1878377" cy="26717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a14:m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: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oMath>
                      </a14:m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21" name="矩形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0448" y="2447448"/>
                      <a:ext cx="1878377" cy="267178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b="-15217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矩形 121"/>
                    <p:cNvSpPr/>
                    <p:nvPr/>
                  </p:nvSpPr>
                  <p:spPr>
                    <a:xfrm>
                      <a:off x="3960447" y="2714626"/>
                      <a:ext cx="1878377" cy="26717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6" name="矩形 7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0447" y="2714626"/>
                      <a:ext cx="1878377" cy="267178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矩形 122"/>
                    <p:cNvSpPr/>
                    <p:nvPr/>
                  </p:nvSpPr>
                  <p:spPr>
                    <a:xfrm>
                      <a:off x="3960446" y="2981804"/>
                      <a:ext cx="1878377" cy="26717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7" name="矩形 7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0446" y="2981804"/>
                      <a:ext cx="1878377" cy="267178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9" name="组合 68"/>
              <p:cNvGrpSpPr/>
              <p:nvPr/>
            </p:nvGrpSpPr>
            <p:grpSpPr>
              <a:xfrm>
                <a:off x="6717359" y="4301719"/>
                <a:ext cx="767555" cy="879421"/>
                <a:chOff x="3960446" y="2447448"/>
                <a:chExt cx="1878379" cy="801534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8" name="矩形 117"/>
                    <p:cNvSpPr/>
                    <p:nvPr/>
                  </p:nvSpPr>
                  <p:spPr>
                    <a:xfrm>
                      <a:off x="3960448" y="2447448"/>
                      <a:ext cx="1878377" cy="26717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a14:m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: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a14:m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18" name="矩形 11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0448" y="2447448"/>
                      <a:ext cx="1878377" cy="267178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b="-10000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9" name="矩形 118"/>
                    <p:cNvSpPr/>
                    <p:nvPr/>
                  </p:nvSpPr>
                  <p:spPr>
                    <a:xfrm>
                      <a:off x="3960447" y="2714626"/>
                      <a:ext cx="1878377" cy="26717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4" name="矩形 8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0447" y="2714626"/>
                      <a:ext cx="1878377" cy="267178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0" name="矩形 119"/>
                    <p:cNvSpPr/>
                    <p:nvPr/>
                  </p:nvSpPr>
                  <p:spPr>
                    <a:xfrm>
                      <a:off x="3960446" y="2981804"/>
                      <a:ext cx="1878377" cy="26717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5" name="矩形 8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0446" y="2981804"/>
                      <a:ext cx="1878377" cy="267178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70" name="直接箭头连接符 69"/>
              <p:cNvCxnSpPr>
                <a:stCxn id="132" idx="2"/>
                <a:endCxn id="127" idx="0"/>
              </p:cNvCxnSpPr>
              <p:nvPr/>
            </p:nvCxnSpPr>
            <p:spPr>
              <a:xfrm flipH="1">
                <a:off x="3795575" y="2640876"/>
                <a:ext cx="1535106" cy="3424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/>
              <p:cNvCxnSpPr>
                <a:stCxn id="132" idx="2"/>
                <a:endCxn id="113" idx="0"/>
              </p:cNvCxnSpPr>
              <p:nvPr/>
            </p:nvCxnSpPr>
            <p:spPr>
              <a:xfrm flipH="1">
                <a:off x="5327864" y="2640876"/>
                <a:ext cx="2817" cy="3632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文本框 90"/>
                  <p:cNvSpPr txBox="1"/>
                  <p:nvPr/>
                </p:nvSpPr>
                <p:spPr>
                  <a:xfrm>
                    <a:off x="5087824" y="3246983"/>
                    <a:ext cx="330732" cy="18838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⋯⋯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1" name="文本框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7824" y="3246983"/>
                    <a:ext cx="330732" cy="188385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3704" r="-370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2" name="直接箭头连接符 91"/>
              <p:cNvCxnSpPr>
                <a:stCxn id="132" idx="2"/>
                <a:endCxn id="124" idx="0"/>
              </p:cNvCxnSpPr>
              <p:nvPr/>
            </p:nvCxnSpPr>
            <p:spPr>
              <a:xfrm>
                <a:off x="5330681" y="2640876"/>
                <a:ext cx="1535108" cy="3424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箭头连接符 92"/>
              <p:cNvCxnSpPr>
                <a:stCxn id="129" idx="2"/>
                <a:endCxn id="121" idx="0"/>
              </p:cNvCxnSpPr>
              <p:nvPr/>
            </p:nvCxnSpPr>
            <p:spPr>
              <a:xfrm flipH="1">
                <a:off x="3218506" y="3774351"/>
                <a:ext cx="577067" cy="5729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箭头连接符 93"/>
              <p:cNvCxnSpPr>
                <a:stCxn id="129" idx="2"/>
                <a:endCxn id="115" idx="0"/>
              </p:cNvCxnSpPr>
              <p:nvPr/>
            </p:nvCxnSpPr>
            <p:spPr>
              <a:xfrm>
                <a:off x="3795573" y="3774351"/>
                <a:ext cx="377830" cy="5729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文本框 94"/>
                  <p:cNvSpPr txBox="1"/>
                  <p:nvPr/>
                </p:nvSpPr>
                <p:spPr>
                  <a:xfrm>
                    <a:off x="5087824" y="4604280"/>
                    <a:ext cx="330732" cy="18838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⋯⋯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5" name="文本框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7824" y="4604280"/>
                    <a:ext cx="330732" cy="188385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3704" r="-370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8" name="直接箭头连接符 97"/>
              <p:cNvCxnSpPr>
                <a:endCxn id="118" idx="0"/>
              </p:cNvCxnSpPr>
              <p:nvPr/>
            </p:nvCxnSpPr>
            <p:spPr>
              <a:xfrm>
                <a:off x="6819965" y="4038035"/>
                <a:ext cx="281172" cy="2636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文本框 98"/>
                  <p:cNvSpPr txBox="1"/>
                  <p:nvPr/>
                </p:nvSpPr>
                <p:spPr>
                  <a:xfrm>
                    <a:off x="5078361" y="3929565"/>
                    <a:ext cx="330732" cy="18838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⋯⋯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9" name="文本框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8361" y="3929565"/>
                    <a:ext cx="330732" cy="188385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3636" r="-181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0" name="组合 99"/>
              <p:cNvGrpSpPr/>
              <p:nvPr/>
            </p:nvGrpSpPr>
            <p:grpSpPr>
              <a:xfrm>
                <a:off x="3858286" y="4347253"/>
                <a:ext cx="630233" cy="791052"/>
                <a:chOff x="3960446" y="2447448"/>
                <a:chExt cx="1878379" cy="80153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矩形 114"/>
                    <p:cNvSpPr/>
                    <p:nvPr/>
                  </p:nvSpPr>
                  <p:spPr>
                    <a:xfrm>
                      <a:off x="3960448" y="2447448"/>
                      <a:ext cx="1878377" cy="26717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a14:m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:</a:t>
                      </a:r>
                      <a14:m>
                        <m:oMath xmlns:m="http://schemas.openxmlformats.org/officeDocument/2006/math">
                          <m:r>
                            <a:rPr lang="en-US" altLang="zh-CN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a14:m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2" name="矩形 1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0448" y="2447448"/>
                      <a:ext cx="1878377" cy="267178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 b="-17778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6" name="矩形 115"/>
                    <p:cNvSpPr/>
                    <p:nvPr/>
                  </p:nvSpPr>
                  <p:spPr>
                    <a:xfrm>
                      <a:off x="3960447" y="2714626"/>
                      <a:ext cx="1878377" cy="26717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3" name="矩形 1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0447" y="2714626"/>
                      <a:ext cx="1878377" cy="267178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7" name="矩形 116"/>
                    <p:cNvSpPr/>
                    <p:nvPr/>
                  </p:nvSpPr>
                  <p:spPr>
                    <a:xfrm>
                      <a:off x="3960446" y="2981804"/>
                      <a:ext cx="1878377" cy="26717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4" name="矩形 1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0446" y="2981804"/>
                      <a:ext cx="1878377" cy="267178"/>
                    </a:xfrm>
                    <a:prstGeom prst="rect">
                      <a:avLst/>
                    </a:prstGeom>
                    <a:blipFill rotWithShape="0">
                      <a:blip r:embed="rId22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1" name="矩形 100"/>
              <p:cNvSpPr/>
              <p:nvPr/>
            </p:nvSpPr>
            <p:spPr>
              <a:xfrm>
                <a:off x="2612844" y="1097825"/>
                <a:ext cx="5291330" cy="47339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0" rtlCol="0" anchor="t" anchorCtr="0"/>
              <a:lstStyle/>
              <a:p>
                <a:r>
                  <a:rPr lang="zh-CN" altLang="en-US" sz="1600" b="1" dirty="0">
                    <a:solidFill>
                      <a:schemeClr val="tx1"/>
                    </a:solidFill>
                  </a:rPr>
                  <a:t>  层次电路模块实例</a:t>
                </a:r>
              </a:p>
            </p:txBody>
          </p:sp>
          <p:sp>
            <p:nvSpPr>
              <p:cNvPr id="112" name="文本框 111"/>
              <p:cNvSpPr txBox="1"/>
              <p:nvPr/>
            </p:nvSpPr>
            <p:spPr>
              <a:xfrm>
                <a:off x="3670605" y="1873944"/>
                <a:ext cx="76467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400" b="1" dirty="0" smtClean="0"/>
                  <a:t>顶层电路</a:t>
                </a:r>
                <a:endParaRPr lang="zh-CN" altLang="en-US" sz="1400" b="1" dirty="0"/>
              </a:p>
            </p:txBody>
          </p:sp>
          <p:sp>
            <p:nvSpPr>
              <p:cNvPr id="113" name="文本框 112"/>
              <p:cNvSpPr txBox="1"/>
              <p:nvPr/>
            </p:nvSpPr>
            <p:spPr>
              <a:xfrm>
                <a:off x="4855911" y="3004078"/>
                <a:ext cx="94390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400" b="1" dirty="0" smtClean="0"/>
                  <a:t>第一层电路</a:t>
                </a:r>
                <a:endParaRPr lang="zh-CN" altLang="en-US" sz="1400" b="1" dirty="0"/>
              </a:p>
            </p:txBody>
          </p:sp>
          <p:sp>
            <p:nvSpPr>
              <p:cNvPr id="114" name="文本框 113"/>
              <p:cNvSpPr txBox="1"/>
              <p:nvPr/>
            </p:nvSpPr>
            <p:spPr>
              <a:xfrm>
                <a:off x="4886950" y="4370771"/>
                <a:ext cx="88182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400" b="1" dirty="0" smtClean="0"/>
                  <a:t>第</a:t>
                </a:r>
                <a:r>
                  <a:rPr lang="en-US" altLang="zh-CN" sz="1400" b="1" dirty="0" smtClean="0"/>
                  <a:t>x</a:t>
                </a:r>
                <a:r>
                  <a:rPr lang="zh-CN" altLang="en-US" sz="1400" b="1" dirty="0" smtClean="0"/>
                  <a:t>层电路</a:t>
                </a:r>
                <a:endParaRPr lang="zh-CN" altLang="en-US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49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2196</TotalTime>
  <Words>98</Words>
  <Application>Microsoft Office PowerPoint</Application>
  <PresentationFormat>自定义</PresentationFormat>
  <Paragraphs>40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longzichao</dc:creator>
  <cp:lastModifiedBy>longzichao</cp:lastModifiedBy>
  <cp:revision>285</cp:revision>
  <dcterms:created xsi:type="dcterms:W3CDTF">2022-09-27T06:08:01Z</dcterms:created>
  <dcterms:modified xsi:type="dcterms:W3CDTF">2022-10-21T06:26:41Z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(3)gCV77Ynf+lnoST147HdECDXnbqw+j9SbZbsBmGZrmXv3W8+KPgL9ggOabjxZrrc4xS14ULD3
Q73Ej2/qdrQ6EciGYc8N2kjP1+JIlai5PNmW/8ao5no4WBu+Zehhq4WP35TBaKGaLMzJZnV/
d7p+chFqOiTgPzkjIbfofe6D7CYs8CoVCr5MoM7XiGvvNY+NcXmbVQE+yEid3sj/+6fEYKzJ
TV5MKWaSyCV6Iov5xM</vt:lpwstr>
  </property>
  <property fmtid="{D5CDD505-2E9C-101B-9397-08002B2CF9AE}" pid="3" name="_2015_ms_pID_7253431">
    <vt:lpwstr>ypciD5pEFVRvhCXNXEqNg7yp0LG5PaTtkt5Is+30DW68YoEQnb10ff
rnJyrZOJ3RyY9MHjzjTkZyjJBgwdmpV7JM7dZqnpRFO7EZCgVBibOUSHdX26dA7hAI0+QcdD
3kfrOu486EiZpwkLn6yQK0Q8qZQHc78Zwrg7XvFBWqn+tPdlOZBHbaBKxGDoWXL01eJIDE7w
A58yBNBIAtCodqPbH5XaEJkj5jQdn8nUveeI</vt:lpwstr>
  </property>
  <property fmtid="{D5CDD505-2E9C-101B-9397-08002B2CF9AE}" pid="4" name="_2015_ms_pID_7253432">
    <vt:lpwstr>2w==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1666333423</vt:lpwstr>
  </property>
</Properties>
</file>