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03" r:id="rId3"/>
    <p:sldId id="426" r:id="rId4"/>
    <p:sldId id="428" r:id="rId5"/>
    <p:sldId id="421" r:id="rId6"/>
    <p:sldId id="414" r:id="rId7"/>
    <p:sldId id="397" r:id="rId8"/>
    <p:sldId id="399" r:id="rId9"/>
    <p:sldId id="415" r:id="rId10"/>
    <p:sldId id="429" r:id="rId11"/>
    <p:sldId id="431" r:id="rId12"/>
    <p:sldId id="434" r:id="rId13"/>
    <p:sldId id="433" r:id="rId14"/>
    <p:sldId id="419" r:id="rId15"/>
    <p:sldId id="420" r:id="rId16"/>
    <p:sldId id="422" r:id="rId17"/>
    <p:sldId id="423" r:id="rId18"/>
    <p:sldId id="424" r:id="rId19"/>
    <p:sldId id="425" r:id="rId20"/>
    <p:sldId id="3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zicha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  <a:srgbClr val="B3B3B3"/>
    <a:srgbClr val="CF3E3E"/>
    <a:srgbClr val="ABABAB"/>
    <a:srgbClr val="DEDEDE"/>
    <a:srgbClr val="BBE0E3"/>
    <a:srgbClr val="A6A6A6"/>
    <a:srgbClr val="8BFD2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A1805-27F8-4D14-8ED8-6F50C7D8B450}" v="7" dt="2023-09-03T04:36:02.550"/>
    <p1510:client id="{2D948EFC-742E-4EF5-AAA6-FE07E06C89E8}" v="14" dt="2023-09-02T14:22:12.101"/>
    <p1510:client id="{74FC439D-9199-4392-8ABB-3CBBDB2BC1D5}" v="3" dt="2023-09-03T04:45:50.644"/>
    <p1510:client id="{E64801B4-0C2C-49E1-ACA4-C5D390465753}" v="24" dt="2023-09-02T12:17:27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6976" autoAdjust="0"/>
  </p:normalViewPr>
  <p:slideViewPr>
    <p:cSldViewPr snapToGrid="0">
      <p:cViewPr varScale="1">
        <p:scale>
          <a:sx n="104" d="100"/>
          <a:sy n="104" d="100"/>
        </p:scale>
        <p:origin x="17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E03A-A8F8-4BE0-82E2-638B43DAA14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E924D-0948-43E8-9D87-C8F8D828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F52E2F-8CFD-4A2F-ABEE-6AA8E693B518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3959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现有技术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层次化电路仿真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以这个简单电路为例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可以遍历器件构建方程组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这里有个非线性电阻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怎么办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需实现为器件模型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当前研究内容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与原始层次化电路仿真的最大区别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如果是静态参数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就没有蓝色的传递线路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不会把动态变量传递到下层子电路模块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原始电路仿真可将所有层次的电路模块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flatten,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现在不行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CN" sz="1200" b="0" i="0" baseline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注意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对不同仿真类型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这个方程组也不一样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所以需要用不同的代码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如果为了可微分的仿真优化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计算图可能不是必需品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把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callback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变成白盒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请华大九天支持敏感性分析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看能支持到什么程度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到底是变量还是常数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常数效率更高？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85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这里提到编程语言的四个部分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编译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表示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执行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借助编译概念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对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HDL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概念进行如下阐释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@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廖恒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@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李琳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硬件描述语言与编程语言对照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硬件描述语言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特别是模拟电路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要解方程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这是与常见通用编程语言最大的区别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@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季宇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2.HDL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分为结构信息和行为信息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这里行为信息相当于电路模块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也就是函数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内部除了调用其他模块还需要干的事情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每个电路模块可以分解成小电路模块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小电路模块实例化需要指定外接节点、输入参数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其中下层参数可以依赖于节点信号和本模块的输入参数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4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其他概念都可从通用编程语言中借鉴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需要着重注意 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SubCkts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Simulation.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编译器需要获得的基本器件信息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就像加减乘除一样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14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层次化的电路模块实例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还包括计算规则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就像你需要知道一个函数里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总共有哪些输入参数、局部变量、全局变量、常数一样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仅使用静态参数的仿真技术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不需要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SubModel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，也不需要内部实例的参数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---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因为所有参数都是编译期计算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只需要记录基本器件的参数值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而不用记录逐层参数传递关系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60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有个假设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内部变量应该有什么依赖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给 </a:t>
            </a:r>
            <a:r>
              <a:rPr lang="en-US" altLang="zh-CN" sz="1200" b="0" i="0" baseline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SubModel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输入输出定一个协议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要能抓住物理效应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应该依赖于内外信号和输入变量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但不需要依赖于比如全局变量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电路内的常数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这是足够的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应该依赖内部信号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因为一个复杂器件可能不能简单认为它仅仅由外部节点决定了行为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它可能内部还存储了一些信息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这个自由度不能省略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26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补充信息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自动微分可借助广大编程语言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层级索引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这个特性对搞这一行的人比较重要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暴露信号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这样就可以约束支路电流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符合设计师的经验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拓扑理论分析失效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一个电容可能其容值有复杂依赖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不再是单纯的电容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外部扩展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SubModel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Verilog-AMS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不是很好支持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一些研究内容作为佐证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1FAC5F-5265-415F-BA0C-01D2EF2560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572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AutoNum type="arabicPeriod"/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先进工艺如果要用这个等效电路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需使用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维插值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难很多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可考虑用 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BSIM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模型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228600" indent="-228600">
              <a:spcBef>
                <a:spcPct val="20000"/>
              </a:spcBef>
              <a:buAutoNum type="arabicPeriod"/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 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ID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包含了所有电流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考虑瞬态仿真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要把 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GM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的影响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ID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里是否应该剔除一些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说明清楚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712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要优化更多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SPEC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不容易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一个是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SPEC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众多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要有完备的配置语言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另一个是优化难度也增加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尝试过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Phase Margin,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这需要新增一个变量和约束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目前没有优化成功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71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54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1FAC5F-5265-415F-BA0C-01D2EF2560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59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1FAC5F-5265-415F-BA0C-01D2EF2560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876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设计实际上是不断用低成本方式进行验证的过程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个步骤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这里简化看可分为四个步骤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分步介绍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这里若考虑版图效应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那需要在网表之前增加一个流程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baseline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还有一些其他的困难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这里没有提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比如设计变量常常是离散的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有些设计规格不容易计算还可能是离散的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个必要性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三个问题对应三个好处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右边是一种常见的对于仿真技术的分解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18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建立粗粒度行为模型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参考右侧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Verilog-AMS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示例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数字电路人员懂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懂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Matlab,Python,C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/C++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甚至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Julia,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但懂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Verilog-A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的很少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b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仿真中需要梯度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因此编译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Verilog-A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的时候需要自动微分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华大九天、各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EDA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厂商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),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上面的例子还有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BSIM-CMG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的例子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Verilog-A/MS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原本目的是做仿真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目前主要用于开发模型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为了支持它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需要自动微分、需要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print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、甚至要专门支持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$</a:t>
            </a:r>
            <a:r>
              <a:rPr lang="en-US" altLang="zh-CN" sz="1200" b="0" i="0" baseline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table_model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查表函数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需要复杂的编译。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没有动态参数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复用电路模块不能传递参数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语言标准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花了很大精力处理参数的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override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等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右侧例子包含基本要素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外接端口、电路参数、变量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Discuss: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Verilog-A/MS,VHDL-AMS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引入了物理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你编程的时候想关心这个地方是怎么建立方程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这个支路要加上这么多电流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的吗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如果有个办法告诉你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你只需要知道这个地方的电容值是多少就可以了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是不是方便点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当前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HDL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支持的电路模块及行为模型的复用是足够工业生产的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23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优化算法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优化变量到目标的映射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经过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callback(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pdk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)+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仿真两层映射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解关于参数的梯度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敏感性分析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这个一般是稠密的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应该考虑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\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nabla_p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x\</a:t>
            </a:r>
            <a:r>
              <a:rPr lang="en-US" altLang="zh-CN" sz="1200" b="0" i="0" baseline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cdot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\</a:t>
            </a:r>
            <a:r>
              <a:rPr lang="en-US" altLang="zh-CN" sz="1200" b="0" i="0" baseline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nabla_x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l.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外部提供这个功能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baseline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baseline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华大九天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ALPS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只能使用差分法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相当于神经网络只有前传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为了计算梯度必须每个维度做差分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5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研究仿真技术的目的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达成两个目标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端到端快速获取梯度 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&amp;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简化模型开发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方法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把静态参数变量化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方程组构建器表示成计算图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用</a:t>
            </a: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SubModel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计算器件模型的内部动态参数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方程组构建器只负责构建方程组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与求解器无关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用这个方式可以支持把器件模型表示成等效电路分解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动态参数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而不用非得写成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Verilog-AMS,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且方便调用外部扩展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另外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梯度也可以很容易获取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只做一件事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并且把它做好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3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仅作为信息呈现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28600" indent="-228600">
              <a:spcBef>
                <a:spcPct val="20000"/>
              </a:spcBef>
              <a:buAutoNum type="arabicPeriod"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数模混合语言有很多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28600" indent="-228600">
              <a:spcBef>
                <a:spcPct val="20000"/>
              </a:spcBef>
              <a:buAutoNum type="arabicPeriod"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语言的构成包含结构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行为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28600" indent="-228600">
              <a:spcBef>
                <a:spcPct val="20000"/>
              </a:spcBef>
              <a:buAutoNum type="arabicPeriod"/>
            </a:pP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网表的发展有相当多的方言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很复杂</a:t>
            </a:r>
            <a:endParaRPr lang="en-US" altLang="zh-CN" sz="1200" b="0" i="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93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C4CC7-72C0-43B0-A2D9-65EFE154AB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err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Spectre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网表自定义子电路可嵌套调用</a:t>
            </a: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SPICE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网表是否在仿真中为层次的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取决于仿真实现</a:t>
            </a:r>
            <a:r>
              <a:rPr lang="en-US" altLang="zh-CN" sz="1200" b="0" i="0" baseline="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29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630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1FAC5F-5265-415F-BA0C-01D2EF25603B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191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721" y="5578943"/>
            <a:ext cx="1093889" cy="82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3167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69125" y="6207882"/>
            <a:ext cx="2761107" cy="265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057" tIns="40028" rIns="80057" bIns="40028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3355" y="4094238"/>
            <a:ext cx="1238896" cy="265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057" tIns="40028" rIns="80057" bIns="40028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MS PGothic" panose="020B0600070205080204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2109" y="6207892"/>
            <a:ext cx="1565846" cy="26546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26" tIns="40010" rIns="80026" bIns="40010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56434" y="247961"/>
            <a:ext cx="1597906" cy="2962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26" tIns="40010" rIns="80026" bIns="40010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ea typeface="MS PGothic" panose="020B0600070205080204" pitchFamily="34" charset="-128"/>
              </a:rPr>
              <a:t>Security Level: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4205" y="1322918"/>
            <a:ext cx="2624212" cy="38549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072" tIns="40039" rIns="80072" bIns="40039">
            <a:spAutoFit/>
          </a:bodyPr>
          <a:lstStyle/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:40-47pt  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:26-30pt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反白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panose="020B0604020202020204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 LT Medium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:35-47pt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黑体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反白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细黑体</a:t>
            </a: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14076" y="1392476"/>
            <a:ext cx="7072821" cy="1666119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204" y="3182565"/>
            <a:ext cx="7074693" cy="866321"/>
          </a:xfrm>
        </p:spPr>
        <p:txBody>
          <a:bodyPr lIns="80072" tIns="40039" rIns="80072" bIns="40039"/>
          <a:lstStyle>
            <a:lvl1pPr marL="0" indent="0" algn="ctr">
              <a:buFont typeface="Wingdings" panose="05000000000000000000" pitchFamily="2" charset="2"/>
              <a:buNone/>
              <a:defRPr sz="2100" b="0">
                <a:solidFill>
                  <a:schemeClr val="bg1"/>
                </a:solidFill>
                <a:latin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203" y="282727"/>
            <a:ext cx="2845236" cy="474738"/>
          </a:xfrm>
        </p:spPr>
        <p:txBody>
          <a:bodyPr lIns="80072" tIns="40039" rIns="80072" bIns="40039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B387B17-706A-46F5-B14A-27C1D8A8094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2023/9/2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83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A5E5C178-3012-41FE-8852-B15790A869F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901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9831" y="430903"/>
            <a:ext cx="2642943" cy="54050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9121" y="430903"/>
            <a:ext cx="7750883" cy="54050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D664E094-9FC5-4F7F-AA3B-2F2F3A4F826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843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0D3CFBA-10F9-486D-B156-DA751D4F49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33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72" y="4407204"/>
            <a:ext cx="10363856" cy="136222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72" y="2907393"/>
            <a:ext cx="10363856" cy="1499810"/>
          </a:xfrm>
        </p:spPr>
        <p:txBody>
          <a:bodyPr anchor="b"/>
          <a:lstStyle>
            <a:lvl1pPr marL="0" indent="0">
              <a:buNone/>
              <a:defRPr sz="1800"/>
            </a:lvl1pPr>
            <a:lvl2pPr marL="417195" indent="0">
              <a:buNone/>
              <a:defRPr sz="1600"/>
            </a:lvl2pPr>
            <a:lvl3pPr marL="833755" indent="0">
              <a:buNone/>
              <a:defRPr sz="1500"/>
            </a:lvl3pPr>
            <a:lvl4pPr marL="1250950" indent="0">
              <a:buNone/>
              <a:defRPr sz="1300"/>
            </a:lvl4pPr>
            <a:lvl5pPr marL="1667510" indent="0">
              <a:buNone/>
              <a:defRPr sz="1300"/>
            </a:lvl5pPr>
            <a:lvl6pPr marL="2084705" indent="0">
              <a:buNone/>
              <a:defRPr sz="1300"/>
            </a:lvl6pPr>
            <a:lvl7pPr marL="2501265" indent="0">
              <a:buNone/>
              <a:defRPr sz="1300"/>
            </a:lvl7pPr>
            <a:lvl8pPr marL="2918460" indent="0">
              <a:buNone/>
              <a:defRPr sz="1300"/>
            </a:lvl8pPr>
            <a:lvl9pPr marL="3335020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CE4DF2B-5BC6-463F-A58C-AE33B4DFA40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742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119" y="1641929"/>
            <a:ext cx="5195976" cy="419402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4921" y="1641929"/>
            <a:ext cx="5197849" cy="419402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045A32C2-F3F5-4A3F-98E0-11B1AD4F3E2F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30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60" y="275168"/>
            <a:ext cx="1097448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757" y="1534584"/>
            <a:ext cx="5387032" cy="641048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195" indent="0">
              <a:buNone/>
              <a:defRPr sz="1800" b="1"/>
            </a:lvl2pPr>
            <a:lvl3pPr marL="833755" indent="0">
              <a:buNone/>
              <a:defRPr sz="1600" b="1"/>
            </a:lvl3pPr>
            <a:lvl4pPr marL="1250950" indent="0">
              <a:buNone/>
              <a:defRPr sz="1500" b="1"/>
            </a:lvl4pPr>
            <a:lvl5pPr marL="1667510" indent="0">
              <a:buNone/>
              <a:defRPr sz="1500" b="1"/>
            </a:lvl5pPr>
            <a:lvl6pPr marL="2084705" indent="0">
              <a:buNone/>
              <a:defRPr sz="1500" b="1"/>
            </a:lvl6pPr>
            <a:lvl7pPr marL="2501265" indent="0">
              <a:buNone/>
              <a:defRPr sz="1500" b="1"/>
            </a:lvl7pPr>
            <a:lvl8pPr marL="2918460" indent="0">
              <a:buNone/>
              <a:defRPr sz="1500" b="1"/>
            </a:lvl8pPr>
            <a:lvl9pPr marL="333502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757" y="2175638"/>
            <a:ext cx="5387032" cy="395060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469" y="1534584"/>
            <a:ext cx="5390779" cy="641048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195" indent="0">
              <a:buNone/>
              <a:defRPr sz="1800" b="1"/>
            </a:lvl2pPr>
            <a:lvl3pPr marL="833755" indent="0">
              <a:buNone/>
              <a:defRPr sz="1600" b="1"/>
            </a:lvl3pPr>
            <a:lvl4pPr marL="1250950" indent="0">
              <a:buNone/>
              <a:defRPr sz="1500" b="1"/>
            </a:lvl4pPr>
            <a:lvl5pPr marL="1667510" indent="0">
              <a:buNone/>
              <a:defRPr sz="1500" b="1"/>
            </a:lvl5pPr>
            <a:lvl6pPr marL="2084705" indent="0">
              <a:buNone/>
              <a:defRPr sz="1500" b="1"/>
            </a:lvl6pPr>
            <a:lvl7pPr marL="2501265" indent="0">
              <a:buNone/>
              <a:defRPr sz="1500" b="1"/>
            </a:lvl7pPr>
            <a:lvl8pPr marL="2918460" indent="0">
              <a:buNone/>
              <a:defRPr sz="1500" b="1"/>
            </a:lvl8pPr>
            <a:lvl9pPr marL="333502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469" y="2175638"/>
            <a:ext cx="5390779" cy="395060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A9825D1-15D4-488C-96EE-832496C16EE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58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149AFEE-814A-41DA-99AC-FA2E513D62A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848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947E2B9-62DF-45A9-B2E2-0E29B02BF2A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679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66" y="273669"/>
            <a:ext cx="4012177" cy="116114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040" y="273667"/>
            <a:ext cx="6816205" cy="585258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766" y="1434799"/>
            <a:ext cx="4012177" cy="4691440"/>
          </a:xfrm>
        </p:spPr>
        <p:txBody>
          <a:bodyPr/>
          <a:lstStyle>
            <a:lvl1pPr marL="0" indent="0">
              <a:buNone/>
              <a:defRPr sz="1300"/>
            </a:lvl1pPr>
            <a:lvl2pPr marL="417195" indent="0">
              <a:buNone/>
              <a:defRPr sz="1100"/>
            </a:lvl2pPr>
            <a:lvl3pPr marL="833755" indent="0">
              <a:buNone/>
              <a:defRPr sz="900"/>
            </a:lvl3pPr>
            <a:lvl4pPr marL="1250950" indent="0">
              <a:buNone/>
              <a:defRPr sz="800"/>
            </a:lvl4pPr>
            <a:lvl5pPr marL="1667510" indent="0">
              <a:buNone/>
              <a:defRPr sz="800"/>
            </a:lvl5pPr>
            <a:lvl6pPr marL="2084705" indent="0">
              <a:buNone/>
              <a:defRPr sz="800"/>
            </a:lvl6pPr>
            <a:lvl7pPr marL="2501265" indent="0">
              <a:buNone/>
              <a:defRPr sz="800"/>
            </a:lvl7pPr>
            <a:lvl8pPr marL="2918460" indent="0">
              <a:buNone/>
              <a:defRPr sz="800"/>
            </a:lvl8pPr>
            <a:lvl9pPr marL="33350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93C0608-337A-4232-BDC1-AC38030C033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999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77" y="4800299"/>
            <a:ext cx="7314451" cy="5669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77" y="612331"/>
            <a:ext cx="7314451" cy="4115405"/>
          </a:xfrm>
        </p:spPr>
        <p:txBody>
          <a:bodyPr/>
          <a:lstStyle>
            <a:lvl1pPr marL="0" indent="0">
              <a:buNone/>
              <a:defRPr sz="2900"/>
            </a:lvl1pPr>
            <a:lvl2pPr marL="417195" indent="0">
              <a:buNone/>
              <a:defRPr sz="2600"/>
            </a:lvl2pPr>
            <a:lvl3pPr marL="833755" indent="0">
              <a:buNone/>
              <a:defRPr sz="2200"/>
            </a:lvl3pPr>
            <a:lvl4pPr marL="1250950" indent="0">
              <a:buNone/>
              <a:defRPr sz="1800"/>
            </a:lvl4pPr>
            <a:lvl5pPr marL="1667510" indent="0">
              <a:buNone/>
              <a:defRPr sz="1800"/>
            </a:lvl5pPr>
            <a:lvl6pPr marL="2084705" indent="0">
              <a:buNone/>
              <a:defRPr sz="1800"/>
            </a:lvl6pPr>
            <a:lvl7pPr marL="2501265" indent="0">
              <a:buNone/>
              <a:defRPr sz="1800"/>
            </a:lvl7pPr>
            <a:lvl8pPr marL="2918460" indent="0">
              <a:buNone/>
              <a:defRPr sz="1800"/>
            </a:lvl8pPr>
            <a:lvl9pPr marL="333502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77" y="5367276"/>
            <a:ext cx="7314451" cy="804333"/>
          </a:xfrm>
        </p:spPr>
        <p:txBody>
          <a:bodyPr/>
          <a:lstStyle>
            <a:lvl1pPr marL="0" indent="0">
              <a:buNone/>
              <a:defRPr sz="1300"/>
            </a:lvl1pPr>
            <a:lvl2pPr marL="417195" indent="0">
              <a:buNone/>
              <a:defRPr sz="1100"/>
            </a:lvl2pPr>
            <a:lvl3pPr marL="833755" indent="0">
              <a:buNone/>
              <a:defRPr sz="900"/>
            </a:lvl3pPr>
            <a:lvl4pPr marL="1250950" indent="0">
              <a:buNone/>
              <a:defRPr sz="800"/>
            </a:lvl4pPr>
            <a:lvl5pPr marL="1667510" indent="0">
              <a:buNone/>
              <a:defRPr sz="800"/>
            </a:lvl5pPr>
            <a:lvl6pPr marL="2084705" indent="0">
              <a:buNone/>
              <a:defRPr sz="800"/>
            </a:lvl6pPr>
            <a:lvl7pPr marL="2501265" indent="0">
              <a:buNone/>
              <a:defRPr sz="800"/>
            </a:lvl7pPr>
            <a:lvl8pPr marL="2918460" indent="0">
              <a:buNone/>
              <a:defRPr sz="800"/>
            </a:lvl8pPr>
            <a:lvl9pPr marL="33350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4BC6403-4840-4E58-938C-AD8865D33D3F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53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" y="6221502"/>
            <a:ext cx="12190127" cy="6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69125" y="6439205"/>
            <a:ext cx="2761107" cy="265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057" tIns="40028" rIns="80057" bIns="40028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11713" y="6399895"/>
            <a:ext cx="1747600" cy="31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1398" y="6489108"/>
            <a:ext cx="2796537" cy="456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91376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 dirty="0">
                <a:solidFill>
                  <a:srgbClr val="000000"/>
                </a:solidFill>
              </a:rPr>
              <a:t>Page </a:t>
            </a:r>
            <a:fld id="{763222E0-1C47-4DCF-8597-6EA0D5FEB51D}" type="slidenum">
              <a:rPr lang="de-DE" altLang="zh-CN" dirty="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69121" y="430894"/>
            <a:ext cx="10328267" cy="870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072" tIns="40039" rIns="80072" bIns="4003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0363" y="6439214"/>
            <a:ext cx="1565846" cy="26546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26" tIns="40010" rIns="80026" bIns="40010">
            <a:spAutoFit/>
          </a:bodyPr>
          <a:lstStyle/>
          <a:p>
            <a:pPr defTabSz="80073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20" charset="0"/>
                <a:ea typeface="MS PGothic" panose="020B0600070205080204" pitchFamily="34" charset="-128"/>
              </a:rPr>
              <a:t>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459379" y="529167"/>
            <a:ext cx="2459379" cy="53067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057" tIns="40028" rIns="80057" bIns="40028"/>
          <a:lstStyle/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 R153 G0 B0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algn="r" defTabSz="80073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 R153 G0 B0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黑体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:20-22pt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) :18pt  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黑色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algn="r" defTabSz="80073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:18-20pt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黑色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细黑体 </a:t>
            </a: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12358705" y="5467867"/>
            <a:ext cx="1226880" cy="2780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83369" tIns="41685" rIns="83369" bIns="41685" anchor="ctr">
            <a:spAutoFit/>
          </a:bodyPr>
          <a:lstStyle/>
          <a:p>
            <a:pPr algn="ctr" defTabSz="91376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9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5"/>
          <p:cNvGrpSpPr/>
          <p:nvPr/>
        </p:nvGrpSpPr>
        <p:grpSpPr bwMode="auto">
          <a:xfrm>
            <a:off x="12469221" y="5279585"/>
            <a:ext cx="987123" cy="182941"/>
            <a:chOff x="6657" y="3492"/>
            <a:chExt cx="527" cy="121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12469221" y="6203346"/>
            <a:ext cx="987123" cy="182940"/>
            <a:chOff x="6657" y="4103"/>
            <a:chExt cx="527" cy="121"/>
          </a:xfrm>
        </p:grpSpPr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1"/>
          <p:cNvGrpSpPr/>
          <p:nvPr/>
        </p:nvGrpSpPr>
        <p:grpSpPr bwMode="auto">
          <a:xfrm>
            <a:off x="12469221" y="6449800"/>
            <a:ext cx="987123" cy="182941"/>
            <a:chOff x="6657" y="4266"/>
            <a:chExt cx="527" cy="121"/>
          </a:xfrm>
        </p:grpSpPr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12469221" y="5527538"/>
            <a:ext cx="987123" cy="182941"/>
            <a:chOff x="6657" y="3656"/>
            <a:chExt cx="527" cy="121"/>
          </a:xfrm>
        </p:grpSpPr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3"/>
          <p:cNvGrpSpPr/>
          <p:nvPr/>
        </p:nvGrpSpPr>
        <p:grpSpPr bwMode="auto">
          <a:xfrm>
            <a:off x="12469221" y="5958418"/>
            <a:ext cx="987123" cy="182940"/>
            <a:chOff x="6657" y="3941"/>
            <a:chExt cx="527" cy="121"/>
          </a:xfrm>
        </p:grpSpPr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70"/>
          <p:cNvGrpSpPr/>
          <p:nvPr/>
        </p:nvGrpSpPr>
        <p:grpSpPr bwMode="auto">
          <a:xfrm>
            <a:off x="12469221" y="6697752"/>
            <a:ext cx="987123" cy="182941"/>
            <a:chOff x="6657" y="4430"/>
            <a:chExt cx="527" cy="121"/>
          </a:xfrm>
        </p:grpSpPr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6"/>
          <p:cNvGrpSpPr/>
          <p:nvPr/>
        </p:nvGrpSpPr>
        <p:grpSpPr bwMode="auto">
          <a:xfrm>
            <a:off x="12469221" y="5031633"/>
            <a:ext cx="987123" cy="185965"/>
            <a:chOff x="6657" y="3329"/>
            <a:chExt cx="527" cy="122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78"/>
          <p:cNvGrpSpPr/>
          <p:nvPr/>
        </p:nvGrpSpPr>
        <p:grpSpPr bwMode="auto">
          <a:xfrm>
            <a:off x="12469221" y="4600727"/>
            <a:ext cx="987123" cy="182940"/>
            <a:chOff x="6657" y="3043"/>
            <a:chExt cx="527" cy="121"/>
          </a:xfrm>
        </p:grpSpPr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77"/>
          <p:cNvGrpSpPr/>
          <p:nvPr/>
        </p:nvGrpSpPr>
        <p:grpSpPr bwMode="auto">
          <a:xfrm>
            <a:off x="12469221" y="4355799"/>
            <a:ext cx="987123" cy="182940"/>
            <a:chOff x="6657" y="2881"/>
            <a:chExt cx="527" cy="121"/>
          </a:xfrm>
        </p:grpSpPr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376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 sz="9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66931" y="2263330"/>
            <a:ext cx="1399204" cy="2654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057" tIns="40028" rIns="80057" bIns="40028"/>
          <a:lstStyle/>
          <a:p>
            <a:pPr defTabSz="80073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anose="02010600040101010101" pitchFamily="2" charset="-122"/>
              </a:rPr>
              <a:t>配色参考方案：</a:t>
            </a:r>
          </a:p>
          <a:p>
            <a:pPr defTabSz="80073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anose="02010600040101010101" pitchFamily="2" charset="-122"/>
              </a:rPr>
              <a:t>建议同一页面内不超过四种颜色，以下是９组配色方案，同一页面内只选择一组使用。</a:t>
            </a:r>
            <a:endParaRPr lang="en-US" altLang="zh-CN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  <a:p>
            <a:pPr defTabSz="80073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anose="02010600040101010101" pitchFamily="2" charset="-122"/>
              </a:rPr>
              <a:t>（仅供参考）</a:t>
            </a: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66931" y="-61987"/>
            <a:ext cx="1399204" cy="837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057" tIns="40028" rIns="80057" bIns="40028"/>
          <a:lstStyle/>
          <a:p>
            <a:pPr defTabSz="80073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anose="02010600040101010101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anose="02010600040101010101" pitchFamily="2" charset="-122"/>
              </a:rPr>
              <a:t>.</a:t>
            </a: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  <a:p>
            <a:pPr defTabSz="80073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06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117" y="1641929"/>
            <a:ext cx="10573643" cy="4194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086" tIns="40045" rIns="80086" bIns="4004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73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/>
  <p:txStyles>
    <p:titleStyle>
      <a:lvl1pPr algn="l" defTabSz="800735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0735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0735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0735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0735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17195" algn="l" defTabSz="800735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833755" algn="l" defTabSz="800735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250950" algn="l" defTabSz="800735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667510" algn="l" defTabSz="800735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299720" indent="-299720" algn="l" defTabSz="8007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50190" algn="l" defTabSz="8007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700">
          <a:solidFill>
            <a:schemeClr val="tx1"/>
          </a:solidFill>
          <a:latin typeface="+mn-lt"/>
          <a:ea typeface="+mn-ea"/>
        </a:defRPr>
      </a:lvl2pPr>
      <a:lvl3pPr marL="1002030" indent="-201295" algn="l" defTabSz="8007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1445" indent="-201295" algn="l" defTabSz="8007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2130" indent="-201295" algn="l" defTabSz="8007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19325" indent="-201295" algn="l" defTabSz="8007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635885" indent="-201295" algn="l" defTabSz="8007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053080" indent="-201295" algn="l" defTabSz="8007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470275" indent="-201295" algn="l" defTabSz="8007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195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755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950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7510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705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1265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8460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5020" algn="l" defTabSz="8337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png"/><Relationship Id="rId18" Type="http://schemas.openxmlformats.org/officeDocument/2006/relationships/image" Target="../media/image311.png"/><Relationship Id="rId3" Type="http://schemas.openxmlformats.org/officeDocument/2006/relationships/image" Target="../media/image312.png"/><Relationship Id="rId21" Type="http://schemas.openxmlformats.org/officeDocument/2006/relationships/image" Target="../media/image321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5" Type="http://schemas.openxmlformats.org/officeDocument/2006/relationships/image" Target="../media/image280.png"/><Relationship Id="rId23" Type="http://schemas.openxmlformats.org/officeDocument/2006/relationships/image" Target="../media/image35.png"/><Relationship Id="rId10" Type="http://schemas.openxmlformats.org/officeDocument/2006/relationships/image" Target="../media/image231.png"/><Relationship Id="rId19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Relationship Id="rId14" Type="http://schemas.openxmlformats.org/officeDocument/2006/relationships/image" Target="../media/image270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55.png"/><Relationship Id="rId18" Type="http://schemas.openxmlformats.org/officeDocument/2006/relationships/image" Target="../media/image301.png"/><Relationship Id="rId3" Type="http://schemas.openxmlformats.org/officeDocument/2006/relationships/image" Target="../media/image110.png"/><Relationship Id="rId21" Type="http://schemas.openxmlformats.org/officeDocument/2006/relationships/image" Target="../media/image65.png"/><Relationship Id="rId7" Type="http://schemas.openxmlformats.org/officeDocument/2006/relationships/image" Target="../media/image410.png"/><Relationship Id="rId12" Type="http://schemas.openxmlformats.org/officeDocument/2006/relationships/image" Target="../media/image8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8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310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400.png"/><Relationship Id="rId4" Type="http://schemas.openxmlformats.org/officeDocument/2006/relationships/image" Target="../media/image211.png"/><Relationship Id="rId9" Type="http://schemas.openxmlformats.org/officeDocument/2006/relationships/image" Target="../media/image510.png"/><Relationship Id="rId14" Type="http://schemas.openxmlformats.org/officeDocument/2006/relationships/image" Target="../media/image56.pn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reference/generated/scipy.interpolate.PchipInterpolator.html" TargetMode="External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hyperlink" Target="https://coin-or.github.io/Ipop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19.png"/><Relationship Id="rId21" Type="http://schemas.openxmlformats.org/officeDocument/2006/relationships/image" Target="../media/image300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2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15" Type="http://schemas.openxmlformats.org/officeDocument/2006/relationships/image" Target="../media/image231.png"/><Relationship Id="rId10" Type="http://schemas.openxmlformats.org/officeDocument/2006/relationships/image" Target="../media/image10.png"/><Relationship Id="rId19" Type="http://schemas.openxmlformats.org/officeDocument/2006/relationships/image" Target="../media/image280.png"/><Relationship Id="rId9" Type="http://schemas.openxmlformats.org/officeDocument/2006/relationships/image" Target="../media/image9.png"/><Relationship Id="rId4" Type="http://schemas.openxmlformats.org/officeDocument/2006/relationships/image" Target="../media/image20.png"/><Relationship Id="rId14" Type="http://schemas.openxmlformats.org/officeDocument/2006/relationships/image" Target="../media/image19.png"/><Relationship Id="rId22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hyperlink" Target="https://github.com/cogenda/VA-BSIM48/blob/master/bsim4_release.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cadence.com/cadence_technology_forums/f/custom-ic-design/35108/defining-a-veriloga-function-in-c-code-referring-to-several-shared-libraries" TargetMode="External"/><Relationship Id="rId11" Type="http://schemas.openxmlformats.org/officeDocument/2006/relationships/hyperlink" Target="http://bsim.berkeley.edu/models/bsimcmg/" TargetMode="External"/><Relationship Id="rId5" Type="http://schemas.openxmlformats.org/officeDocument/2006/relationships/hyperlink" Target="https://en.wikipedia.org/wiki/Verilog_Procedural_Interface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en.wikipedia.org/wiki/SystemVerilog_DPI" TargetMode="External"/><Relationship Id="rId9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1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9" Type="http://schemas.openxmlformats.org/officeDocument/2006/relationships/image" Target="../media/image20.png"/><Relationship Id="rId4" Type="http://schemas.openxmlformats.org/officeDocument/2006/relationships/image" Target="../media/image21.png"/><Relationship Id="rId22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1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DMS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en.wikipedia.org/wiki/Hardware_description_langu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erilog" TargetMode="External"/><Relationship Id="rId5" Type="http://schemas.openxmlformats.org/officeDocument/2006/relationships/hyperlink" Target="https://www.verilogams.com/" TargetMode="External"/><Relationship Id="rId10" Type="http://schemas.openxmlformats.org/officeDocument/2006/relationships/hyperlink" Target="https://xyce.sandia.gov/" TargetMode="External"/><Relationship Id="rId4" Type="http://schemas.openxmlformats.org/officeDocument/2006/relationships/hyperlink" Target="https://en.wikipedia.org/wiki/Verilog-AMS" TargetMode="External"/><Relationship Id="rId9" Type="http://schemas.openxmlformats.org/officeDocument/2006/relationships/hyperlink" Target="https://ngspice.sourceforge.io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24009" y="1130309"/>
            <a:ext cx="7547255" cy="231240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/>
              </a:rPr>
              <a:t>层次电路方程组构建器的计算图表示</a:t>
            </a:r>
            <a:br>
              <a:rPr lang="en-US" altLang="zh-CN" sz="1100" dirty="0">
                <a:latin typeface="黑体" panose="02010609060101010101" pitchFamily="2" charset="-122"/>
              </a:rPr>
            </a:br>
            <a:br>
              <a:rPr lang="en-US" altLang="zh-CN" sz="1100" dirty="0">
                <a:latin typeface="黑体" panose="02010609060101010101" pitchFamily="2" charset="-122"/>
              </a:rPr>
            </a:br>
            <a:r>
              <a:rPr lang="zh-CN" altLang="en-US" sz="1800">
                <a:latin typeface="黑体"/>
              </a:rPr>
              <a:t>龙子超</a:t>
            </a:r>
            <a:br>
              <a:rPr lang="zh-CN" altLang="en-US" sz="1800" dirty="0">
                <a:latin typeface="黑体"/>
              </a:rPr>
            </a:br>
            <a:r>
              <a:rPr lang="zh-CN" altLang="en-US" sz="1800">
                <a:latin typeface="黑体"/>
              </a:rPr>
              <a:t>华为海思 灵犀实验室</a:t>
            </a:r>
            <a:endParaRPr lang="en-US" altLang="zh-CN" sz="1800">
              <a:solidFill>
                <a:schemeClr val="bg1"/>
              </a:solidFill>
              <a:latin typeface="黑体"/>
            </a:endParaRPr>
          </a:p>
        </p:txBody>
      </p:sp>
      <p:sp>
        <p:nvSpPr>
          <p:cNvPr id="30724" name="DtsShapeName" descr="GDBD608344@658@2830G7E5861EG072209=8@29=:;eG41582!!!!!!BIHO@]g41582!!!!@6885E611053@E8B36E11053@E8B36E!!!!!!!!!!!!!!!!!!!!!!!!!!!!!!!!!!!!!!!!!!!!!!!!!!!!9=:=O9=IBUV40207!!!!!!BIHO@]v40207!!!!@6885BC11053@CDEGE711053@CDEGE7!!!!!!!!!!!!!!!!!!!!!!!!!!!!!!!!!!!!!!!!!!!!!!!!!!!!80B;D838&gt;TV59409RI!!!!BIHO@]v59409!!!!!!!!!!111D15B951C0811D15B951C08!!!!!!!!!!!!!!!!!!!!!!!!!!!!!!!!!!!!!!!!!!!!!!!!!!!!83=&lt;G82;@YR41937!!!!!!BIHO@]r41937!!!!@68854911053@9D241911053@9D2419!!!!!!!!!!!!!!!!!!!!!!!!!!!!!!!!!!!!!!!!!!!!!!!!!!!!822A;82;@H[35589@!!!!!BIHO@]{35589!!!!@688550110D816D073G110D816D073G!!!!!!!!!!!!!!!!!!!!!!!!!!!!!!!!!!!!!!!!!!!!!!!!!!!!824=i82:&gt;EV59409RI!!!!BIHO@]v59409!!!!@688363110D8199E620110D8199E620!!!!!!!!!!!!!!!!!!!!!!!!!!!!!!!!!!!!!!!!!!!!!!!!!!!!8;&lt;AU8=5&lt;9[35589@!!!!!BIHO@]{110407681@68857D110D816D073GXH,YYYY榨醒物啪溃物缉予癌圭泞辩bmd`o,31180310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CCFFFF"/>
          </a:solidFill>
          <a:ln w="15875" algn="ctr">
            <a:solidFill>
              <a:srgbClr val="000080"/>
            </a:solidFill>
            <a:miter lim="800000"/>
          </a:ln>
        </p:spPr>
        <p:txBody>
          <a:bodyPr wrap="none" lIns="54000" tIns="10800" rIns="54000" bIns="1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3908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层次化电路方程组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现有技术 </a:t>
            </a:r>
            <a:r>
              <a:rPr lang="en-US" altLang="zh-CN" sz="3200" dirty="0">
                <a:ea typeface="黑体" panose="02010609060101010101" pitchFamily="2" charset="-122"/>
              </a:rPr>
              <a:t>V.S. </a:t>
            </a:r>
            <a:r>
              <a:rPr lang="zh-CN" altLang="en-US" sz="3200" dirty="0">
                <a:ea typeface="黑体" panose="02010609060101010101" pitchFamily="2" charset="-122"/>
              </a:rPr>
              <a:t>计算图</a:t>
            </a:r>
            <a:r>
              <a:rPr lang="en-US" altLang="zh-CN" sz="3200" dirty="0">
                <a:ea typeface="黑体" panose="02010609060101010101" pitchFamily="2" charset="-122"/>
              </a:rPr>
              <a:t>+</a:t>
            </a:r>
            <a:r>
              <a:rPr lang="en-US" altLang="zh-CN" sz="3200" dirty="0" err="1">
                <a:ea typeface="黑体" panose="02010609060101010101" pitchFamily="2" charset="-122"/>
              </a:rPr>
              <a:t>SubModel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10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96329" y="3490923"/>
                <a:ext cx="36221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符号说明</a:t>
                </a:r>
                <a:r>
                  <a:rPr lang="en-US" altLang="zh-CN" sz="12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200" dirty="0"/>
                  <a:t>是广义节点下标</a:t>
                </a:r>
                <a:endParaRPr lang="en-US" altLang="zh-CN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200" dirty="0"/>
                  <a:t>是对应的广义节点信号</a:t>
                </a:r>
                <a:r>
                  <a:rPr lang="en-US" altLang="zh-CN" sz="1200" dirty="0"/>
                  <a:t>(</a:t>
                </a:r>
                <a:r>
                  <a:rPr lang="zh-CN" altLang="en-US" sz="1200" dirty="0"/>
                  <a:t>电压</a:t>
                </a:r>
                <a:r>
                  <a:rPr lang="en-US" altLang="zh-CN" sz="1200" dirty="0"/>
                  <a:t>,</a:t>
                </a:r>
                <a:r>
                  <a:rPr lang="zh-CN" altLang="en-US" sz="1200" dirty="0"/>
                  <a:t>电流等</a:t>
                </a:r>
                <a:r>
                  <a:rPr lang="en-US" altLang="zh-CN" sz="1200" dirty="0"/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dirty="0"/>
                  <a:t>是参数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29" y="3490923"/>
                <a:ext cx="3622197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8" t="-73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82593" y="1058838"/>
                <a:ext cx="4322879" cy="51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方程组构建器</a:t>
                </a:r>
                <a:r>
                  <a:rPr lang="en-US" altLang="zh-CN" dirty="0"/>
                  <a:t>:</a:t>
                </a:r>
                <a:r>
                  <a:rPr lang="zh-CN" altLang="en-US" sz="1400" dirty="0"/>
                  <a:t>嵌套计算子电路实例的方程余项</a:t>
                </a:r>
                <a:endParaRPr lang="en-US" altLang="zh-CN" sz="1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&amp;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Jacobian </a:t>
                </a:r>
                <a:r>
                  <a:rPr lang="zh-CN" altLang="en-US" sz="1400" dirty="0"/>
                  <a:t>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zh-CN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3" y="1058838"/>
                <a:ext cx="4322879" cy="513539"/>
              </a:xfrm>
              <a:prstGeom prst="rect">
                <a:avLst/>
              </a:prstGeom>
              <a:blipFill rotWithShape="0">
                <a:blip r:embed="rId4"/>
                <a:stretch>
                  <a:fillRect l="-3385" t="-1785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/>
          <p:cNvGrpSpPr/>
          <p:nvPr/>
        </p:nvGrpSpPr>
        <p:grpSpPr>
          <a:xfrm>
            <a:off x="165019" y="4707528"/>
            <a:ext cx="5332697" cy="1490037"/>
            <a:chOff x="6715617" y="347933"/>
            <a:chExt cx="5332697" cy="1490037"/>
          </a:xfrm>
        </p:grpSpPr>
        <p:sp>
          <p:nvSpPr>
            <p:cNvPr id="61" name="矩形 60"/>
            <p:cNvSpPr/>
            <p:nvPr/>
          </p:nvSpPr>
          <p:spPr>
            <a:xfrm>
              <a:off x="6733192" y="347933"/>
              <a:ext cx="5231659" cy="1490037"/>
            </a:xfrm>
            <a:prstGeom prst="rect">
              <a:avLst/>
            </a:prstGeom>
            <a:noFill/>
            <a:ln w="3175">
              <a:solidFill>
                <a:srgbClr val="FBE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8672580" y="755819"/>
              <a:ext cx="3375734" cy="1048282"/>
              <a:chOff x="8650926" y="758915"/>
              <a:chExt cx="3375734" cy="10482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8650926" y="758915"/>
                    <a:ext cx="2504023" cy="1031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altLang="zh-CN" sz="1000" b="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0926" y="758915"/>
                    <a:ext cx="2504023" cy="103118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11037844" y="822312"/>
                    <a:ext cx="988816" cy="984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1200" dirty="0"/>
                      <a:t>电流和</a:t>
                    </a:r>
                    <a:endParaRPr lang="en-US" altLang="zh-CN" sz="1200" dirty="0"/>
                  </a:p>
                  <a:p>
                    <a:pPr>
                      <a:spcBef>
                        <a:spcPts val="600"/>
                      </a:spcBef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zh-CN" altLang="en-US" sz="1200" dirty="0"/>
                      <a:t>电流和</a:t>
                    </a:r>
                    <a:endParaRPr lang="en-US" altLang="zh-CN" sz="1200" dirty="0"/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1200" dirty="0"/>
                      <a:t>电压源</a:t>
                    </a:r>
                    <a:endParaRPr lang="en-US" altLang="zh-CN" sz="1200" dirty="0"/>
                  </a:p>
                  <a:p>
                    <a:r>
                      <a:rPr lang="zh-CN" altLang="en-US" sz="1200" dirty="0"/>
                      <a:t>唯一接地点</a:t>
                    </a:r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7844" y="822312"/>
                    <a:ext cx="988816" cy="98488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6715617" y="367573"/>
                  <a:ext cx="5332697" cy="332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/>
                    <a:t>例</a:t>
                  </a:r>
                  <a:r>
                    <a:rPr lang="en-US" altLang="zh-CN" sz="1100" dirty="0"/>
                    <a:t>:</a:t>
                  </a:r>
                  <a:r>
                    <a:rPr lang="zh-CN" altLang="en-US" sz="1100" dirty="0"/>
                    <a:t>构建方程组</a:t>
                  </a:r>
                  <a:r>
                    <a:rPr lang="en-US" altLang="zh-CN" sz="1100" dirty="0"/>
                    <a:t>.</a:t>
                  </a:r>
                  <a:r>
                    <a:rPr lang="zh-CN" altLang="en-US" sz="1100" dirty="0"/>
                    <a:t>设计变量</a:t>
                  </a:r>
                  <a14:m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altLang="zh-CN" sz="1100" dirty="0"/>
                    <a:t>; Callback: </a:t>
                  </a:r>
                  <a14:m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en-US" altLang="zh-CN" sz="1100" dirty="0"/>
                    <a:t>. </a:t>
                  </a:r>
                  <a:r>
                    <a:rPr lang="zh-CN" altLang="en-US" sz="1100" dirty="0"/>
                    <a:t>遍历器件</a:t>
                  </a:r>
                  <a:r>
                    <a:rPr lang="en-US" altLang="zh-CN" sz="1100" dirty="0"/>
                    <a:t>, </a:t>
                  </a:r>
                  <a:r>
                    <a:rPr lang="zh-CN" altLang="en-US" sz="1100" dirty="0"/>
                    <a:t>填充构建</a:t>
                  </a:r>
                  <a14:m>
                    <m:oMath xmlns:m="http://schemas.openxmlformats.org/officeDocument/2006/math">
                      <m:r>
                        <a:rPr lang="en-US" altLang="zh-CN" sz="1100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617" y="367573"/>
                  <a:ext cx="5332697" cy="3325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组合 63"/>
            <p:cNvGrpSpPr>
              <a:grpSpLocks noChangeAspect="1"/>
            </p:cNvGrpSpPr>
            <p:nvPr/>
          </p:nvGrpSpPr>
          <p:grpSpPr>
            <a:xfrm>
              <a:off x="6860588" y="727984"/>
              <a:ext cx="2047488" cy="1014889"/>
              <a:chOff x="6214551" y="607465"/>
              <a:chExt cx="2559359" cy="1268611"/>
            </a:xfrm>
          </p:grpSpPr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9438" y="607465"/>
                <a:ext cx="1945204" cy="1268611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6214551" y="1054620"/>
                <a:ext cx="457200" cy="32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FrutigerNext LT Regular"/>
                    <a:ea typeface="华文细黑"/>
                  </a:rPr>
                  <a:t>1v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rutigerNext LT Regular"/>
                  <a:ea typeface="华文细黑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6941427" y="1265073"/>
                    <a:ext cx="1832483" cy="2885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=200(1+</m:t>
                          </m:r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kumimoji="0" lang="en-US" altLang="zh-CN" sz="9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9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altLang="zh-CN" sz="9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zh-CN" sz="9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1427" y="1265073"/>
                    <a:ext cx="1832483" cy="28854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7403691" y="630105"/>
                    <a:ext cx="474570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3691" y="630105"/>
                    <a:ext cx="474570" cy="22554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9677" t="-3448" r="-19355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7943357" y="1619644"/>
                    <a:ext cx="479057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3357" y="1619644"/>
                    <a:ext cx="479057" cy="22554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9524" t="-6897" r="-19048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6737185" y="1627339"/>
                    <a:ext cx="479057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185" y="1627339"/>
                    <a:ext cx="479057" cy="22554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1111" t="-6897" r="-19048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7182978" y="1496535"/>
                    <a:ext cx="813231" cy="307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0" lang="en-US" altLang="zh-CN" sz="1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=200</m:t>
                          </m:r>
                        </m:oMath>
                      </m:oMathPara>
                    </a14:m>
                    <a:endParaRPr kumimoji="0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978" y="1496535"/>
                    <a:ext cx="813231" cy="307776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928928" y="950150"/>
                    <a:ext cx="558165" cy="2631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kumimoji="0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电流</a:t>
                    </a:r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8928" y="950150"/>
                    <a:ext cx="558165" cy="263134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0959" r="-15068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直接箭头连接符 72"/>
              <p:cNvCxnSpPr/>
              <p:nvPr/>
            </p:nvCxnSpPr>
            <p:spPr bwMode="auto">
              <a:xfrm flipV="1">
                <a:off x="6879957" y="1103864"/>
                <a:ext cx="0" cy="209289"/>
              </a:xfrm>
              <a:prstGeom prst="straightConnector1">
                <a:avLst/>
              </a:prstGeom>
              <a:solidFill>
                <a:srgbClr val="F8F8F8"/>
              </a:solidFill>
              <a:ln w="28575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4513458" y="2036235"/>
                <a:ext cx="2687826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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现有技术</a:t>
                </a:r>
                <a:r>
                  <a:rPr lang="en-US" altLang="zh-CN" sz="1400" b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1400" b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可在编译期计算参数</a:t>
                </a:r>
                <a:r>
                  <a:rPr lang="en-US" altLang="zh-CN" sz="1400" b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sz="1400" b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电路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可全部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flatten)</a:t>
                </a:r>
                <a:r>
                  <a:rPr lang="en-US" altLang="zh-CN" sz="1400" b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设计变量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电路参数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黑盒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Callback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映射难获取梯度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kern="0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1200" kern="0" dirty="0"/>
                  <a:t>需</a:t>
                </a:r>
                <a:r>
                  <a:rPr lang="zh-CN" altLang="en-US" sz="1200" kern="0" dirty="0">
                    <a:solidFill>
                      <a:schemeClr val="tx1"/>
                    </a:solidFill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12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2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=200(1+</m:t>
                    </m:r>
                    <m:r>
                      <a:rPr lang="en-US" altLang="zh-CN" sz="12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12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i="1" kern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i="1" kern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1200" kern="0" dirty="0">
                    <a:solidFill>
                      <a:schemeClr val="tx1"/>
                    </a:solidFill>
                  </a:rPr>
                  <a:t>实现为器件模型</a:t>
                </a: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458" y="2036235"/>
                <a:ext cx="2687826" cy="1261884"/>
              </a:xfrm>
              <a:prstGeom prst="rect">
                <a:avLst/>
              </a:prstGeom>
              <a:blipFill rotWithShape="0">
                <a:blip r:embed="rId19"/>
                <a:stretch>
                  <a:fillRect l="-680" t="-1449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19223" y="2120979"/>
            <a:ext cx="4154267" cy="257827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830818" y="2560495"/>
            <a:ext cx="4500104" cy="3183291"/>
            <a:chOff x="7830818" y="2560495"/>
            <a:chExt cx="4500104" cy="3183291"/>
          </a:xfrm>
        </p:grpSpPr>
        <p:grpSp>
          <p:nvGrpSpPr>
            <p:cNvPr id="50" name="组合 49"/>
            <p:cNvGrpSpPr/>
            <p:nvPr/>
          </p:nvGrpSpPr>
          <p:grpSpPr>
            <a:xfrm>
              <a:off x="7830818" y="4895540"/>
              <a:ext cx="4500104" cy="848246"/>
              <a:chOff x="4748879" y="3184216"/>
              <a:chExt cx="4500104" cy="8482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4748879" y="3184216"/>
                    <a:ext cx="4500104" cy="8482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/>
                      <a:t>例</a:t>
                    </a:r>
                    <a:r>
                      <a:rPr lang="en-US" altLang="zh-CN" sz="1200" dirty="0"/>
                      <a:t>: MOS</a:t>
                    </a:r>
                    <a:r>
                      <a:rPr lang="zh-CN" altLang="en-US" sz="1200" dirty="0"/>
                      <a:t>管分解为子电路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电流源</a:t>
                    </a:r>
                    <a:r>
                      <a:rPr lang="en-US" altLang="zh-CN" sz="1200" dirty="0"/>
                      <a:t>+</a:t>
                    </a:r>
                    <a:r>
                      <a:rPr lang="zh-CN" altLang="en-US" sz="1200" dirty="0"/>
                      <a:t>电容</a:t>
                    </a:r>
                    <a:r>
                      <a:rPr lang="en-US" altLang="zh-CN" sz="1200" dirty="0"/>
                      <a:t>…,</a:t>
                    </a:r>
                  </a:p>
                  <a:p>
                    <a:r>
                      <a:rPr lang="zh-CN" altLang="en-US" sz="1200" dirty="0"/>
                      <a:t>电流值、电容值用 </a:t>
                    </a:r>
                    <a:r>
                      <a:rPr lang="en-US" altLang="zh-CN" sz="1200" dirty="0" err="1">
                        <a:solidFill>
                          <a:srgbClr val="00B0F0"/>
                        </a:solidFill>
                      </a:rPr>
                      <a:t>SubModel</a:t>
                    </a:r>
                    <a:r>
                      <a:rPr lang="en-US" altLang="zh-CN" sz="1200" dirty="0"/>
                      <a:t> </a:t>
                    </a:r>
                    <a:r>
                      <a:rPr lang="zh-CN" altLang="en-US" sz="1200" dirty="0"/>
                      <a:t>计算</a:t>
                    </a:r>
                    <a:r>
                      <a:rPr lang="en-US" altLang="zh-CN" sz="1200" dirty="0"/>
                      <a:t>:</a:t>
                    </a:r>
                  </a:p>
                  <a:p>
                    <a:pPr algn="ctr"/>
                    <a:r>
                      <a:rPr lang="en-US" altLang="zh-CN" sz="1200" dirty="0"/>
                      <a:t>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oMath>
                    </a14:m>
                    <a:r>
                      <a:rPr lang="en-US" altLang="zh-CN" sz="1200" dirty="0"/>
                      <a:t>]=</a:t>
                    </a:r>
                    <a:r>
                      <a:rPr lang="en-US" altLang="zh-CN" sz="1200" dirty="0" err="1">
                        <a:solidFill>
                          <a:srgbClr val="00B0F0"/>
                        </a:solidFill>
                      </a:rPr>
                      <a:t>SubModel</a:t>
                    </a:r>
                    <a:r>
                      <a:rPr lang="en-US" altLang="zh-CN" sz="1200" dirty="0"/>
                      <a:t>(</a:t>
                    </a:r>
                    <a:r>
                      <a:rPr lang="en-US" altLang="zh-CN" sz="1050" dirty="0" err="1"/>
                      <a:t>Vg,Vd,Vs,Vb</a:t>
                    </a:r>
                    <a:r>
                      <a:rPr lang="en-US" altLang="zh-CN" sz="1050" dirty="0"/>
                      <a:t>,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5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a14:m>
                    <a:r>
                      <a:rPr lang="en-US" altLang="zh-CN" sz="1200" dirty="0"/>
                      <a:t>),</a:t>
                    </a:r>
                  </a:p>
                  <a:p>
                    <a:r>
                      <a:rPr lang="en-US" altLang="zh-CN" sz="1200" dirty="0"/>
                      <a:t>e.g.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𝑀𝑜𝑠𝐿</m:t>
                            </m:r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𝑀𝑜𝑠𝑊</m:t>
                            </m:r>
                          </m:e>
                        </m:d>
                        <m:r>
                          <a:rPr lang="en-US" altLang="zh-CN" sz="105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𝑔𝑔</m:t>
                            </m:r>
                          </m:sub>
                        </m:s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a14:m>
                    <a:endParaRPr lang="en-US" altLang="zh-CN" sz="1050" b="0" dirty="0"/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879" y="3184216"/>
                    <a:ext cx="4500104" cy="84824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35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圆角矩形 10"/>
              <p:cNvSpPr>
                <a:spLocks noChangeArrowheads="1"/>
              </p:cNvSpPr>
              <p:nvPr/>
            </p:nvSpPr>
            <p:spPr bwMode="auto">
              <a:xfrm>
                <a:off x="5043660" y="3212100"/>
                <a:ext cx="504119" cy="20077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0191" tIns="50095" rIns="100191" bIns="50095" anchor="ctr"/>
              <a:lstStyle>
                <a:lvl1pPr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>
                  <a:latin typeface="FrutigerNext LT Regular" pitchFamily="34" charset="0"/>
                </a:endParaRPr>
              </a:p>
            </p:txBody>
          </p:sp>
          <p:sp>
            <p:nvSpPr>
              <p:cNvPr id="53" name="圆角矩形 11"/>
              <p:cNvSpPr>
                <a:spLocks noChangeArrowheads="1"/>
              </p:cNvSpPr>
              <p:nvPr/>
            </p:nvSpPr>
            <p:spPr bwMode="auto">
              <a:xfrm>
                <a:off x="6489629" y="3239534"/>
                <a:ext cx="449334" cy="173343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0191" tIns="50095" rIns="100191" bIns="50095" anchor="ctr"/>
              <a:lstStyle>
                <a:lvl1pPr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01713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01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dirty="0">
                  <a:latin typeface="FrutigerNext LT Regular" pitchFamily="34" charset="0"/>
                </a:endParaRPr>
              </a:p>
            </p:txBody>
          </p:sp>
        </p:grpSp>
        <p:cxnSp>
          <p:nvCxnSpPr>
            <p:cNvPr id="79" name="直接箭头连接符 78"/>
            <p:cNvCxnSpPr>
              <a:stCxn id="52" idx="0"/>
              <a:endCxn id="81" idx="2"/>
            </p:cNvCxnSpPr>
            <p:nvPr/>
          </p:nvCxnSpPr>
          <p:spPr>
            <a:xfrm flipV="1">
              <a:off x="8377659" y="3276634"/>
              <a:ext cx="947096" cy="1646790"/>
            </a:xfrm>
            <a:prstGeom prst="straightConnector1">
              <a:avLst/>
            </a:prstGeom>
            <a:ln>
              <a:solidFill>
                <a:srgbClr val="8A8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cxnSpLocks/>
              <a:stCxn id="53" idx="0"/>
              <a:endCxn id="82" idx="2"/>
            </p:cNvCxnSpPr>
            <p:nvPr/>
          </p:nvCxnSpPr>
          <p:spPr>
            <a:xfrm flipV="1">
              <a:off x="9796235" y="3112314"/>
              <a:ext cx="500729" cy="1838544"/>
            </a:xfrm>
            <a:prstGeom prst="straightConnector1">
              <a:avLst/>
            </a:prstGeom>
            <a:ln>
              <a:solidFill>
                <a:srgbClr val="8A8A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圆角矩形 14"/>
            <p:cNvSpPr>
              <a:spLocks noChangeArrowheads="1"/>
            </p:cNvSpPr>
            <p:nvPr/>
          </p:nvSpPr>
          <p:spPr bwMode="auto">
            <a:xfrm>
              <a:off x="9170689" y="2616418"/>
              <a:ext cx="308132" cy="66021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191" tIns="50095" rIns="100191" bIns="50095" anchor="ctr"/>
            <a:lstStyle>
              <a:lvl1pPr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en-US">
                <a:latin typeface="FrutigerNext LT Regular" pitchFamily="34" charset="0"/>
              </a:endParaRPr>
            </a:p>
          </p:txBody>
        </p:sp>
        <p:sp>
          <p:nvSpPr>
            <p:cNvPr id="82" name="圆角矩形 15"/>
            <p:cNvSpPr>
              <a:spLocks noChangeArrowheads="1"/>
            </p:cNvSpPr>
            <p:nvPr/>
          </p:nvSpPr>
          <p:spPr bwMode="auto">
            <a:xfrm>
              <a:off x="10129123" y="2560495"/>
              <a:ext cx="335681" cy="55181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191" tIns="50095" rIns="100191" bIns="50095" anchor="ctr"/>
            <a:lstStyle>
              <a:lvl1pPr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en-US">
                <a:latin typeface="FrutigerNext LT Regular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7400713" y="1357176"/>
                <a:ext cx="4472777" cy="50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计算图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各级参数依赖运行时信号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电路不可全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flatten):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endParaRPr lang="en-US" altLang="zh-CN" sz="14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1200" dirty="0"/>
                  <a:t>: </a:t>
                </a:r>
                <a:r>
                  <a:rPr lang="zh-CN" altLang="en-US" sz="1200" dirty="0"/>
                  <a:t>设计变量也可作为参数</a:t>
                </a:r>
                <a:r>
                  <a:rPr lang="en-US" altLang="zh-CN" sz="1200" dirty="0"/>
                  <a:t>,</a:t>
                </a:r>
                <a:r>
                  <a:rPr lang="zh-CN" altLang="en-US" sz="1200" dirty="0"/>
                  <a:t>梯度从底层逐层反传至顶层</a:t>
                </a:r>
                <a:r>
                  <a:rPr lang="en-US" altLang="zh-CN" sz="1200" dirty="0"/>
                  <a:t>.</a:t>
                </a: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13" y="1357176"/>
                <a:ext cx="4472777" cy="509050"/>
              </a:xfrm>
              <a:prstGeom prst="rect">
                <a:avLst/>
              </a:prstGeom>
              <a:blipFill rotWithShape="0">
                <a:blip r:embed="rId22"/>
                <a:stretch>
                  <a:fillRect l="-409" t="-3614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5019" y="1790871"/>
            <a:ext cx="4147213" cy="25738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2990850" y="5178811"/>
            <a:ext cx="1321382" cy="3058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00191" tIns="50095" rIns="100191" bIns="50095" numCol="1" rtlCol="0" anchor="ctr" anchorCtr="0" compatLnSpc="1"/>
          <a:lstStyle/>
          <a:p>
            <a:pPr marL="0" marR="0" indent="0" algn="ctr" defTabSz="100203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37656" y="5484698"/>
            <a:ext cx="1321382" cy="3058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00191" tIns="50095" rIns="100191" bIns="50095" numCol="1" rtlCol="0" anchor="ctr" anchorCtr="0" compatLnSpc="1"/>
          <a:lstStyle/>
          <a:p>
            <a:pPr marL="0" marR="0" indent="0" algn="ctr" defTabSz="100203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546044" y="2889053"/>
            <a:ext cx="2580396" cy="40906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100191" tIns="50095" rIns="100191" bIns="50095" numCol="1" rtlCol="0" anchor="ctr" anchorCtr="0" compatLnSpc="1"/>
          <a:lstStyle/>
          <a:p>
            <a:pPr marL="0" marR="0" indent="0" algn="ctr" defTabSz="100203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4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7" grpId="0"/>
      <p:bldP spid="77" grpId="0"/>
      <p:bldP spid="85" grpId="0"/>
      <p:bldP spid="2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2" charset="-122"/>
              </a:rPr>
              <a:t>HDL V.S. </a:t>
            </a:r>
            <a:r>
              <a:rPr lang="zh-CN" altLang="en-US" sz="3200" dirty="0">
                <a:ea typeface="黑体" panose="02010609060101010101" pitchFamily="2" charset="-122"/>
              </a:rPr>
              <a:t>编程语言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定义</a:t>
            </a:r>
            <a:r>
              <a:rPr lang="zh-CN" altLang="en-US" sz="3200" dirty="0">
                <a:solidFill>
                  <a:srgbClr val="B3B3B3"/>
                </a:solidFill>
                <a:ea typeface="黑体" panose="02010609060101010101" pitchFamily="2" charset="-122"/>
              </a:rPr>
              <a:t>、编译、表示、执行</a:t>
            </a:r>
            <a:r>
              <a:rPr lang="en-US" altLang="zh-CN" sz="3200" dirty="0">
                <a:solidFill>
                  <a:srgbClr val="B3B3B3"/>
                </a:solidFill>
                <a:ea typeface="黑体" panose="02010609060101010101" pitchFamily="2" charset="-122"/>
              </a:rPr>
              <a:t>(</a:t>
            </a:r>
            <a:r>
              <a:rPr lang="zh-CN" altLang="en-US" sz="3200" dirty="0">
                <a:solidFill>
                  <a:srgbClr val="B3B3B3"/>
                </a:solidFill>
                <a:ea typeface="黑体" panose="02010609060101010101" pitchFamily="2" charset="-122"/>
              </a:rPr>
              <a:t>计算图</a:t>
            </a:r>
            <a:r>
              <a:rPr lang="en-US" altLang="zh-CN" sz="3200" dirty="0">
                <a:solidFill>
                  <a:srgbClr val="B3B3B3"/>
                </a:solidFill>
                <a:ea typeface="黑体" panose="02010609060101010101" pitchFamily="2" charset="-122"/>
              </a:rPr>
              <a:t>)</a:t>
            </a:r>
            <a:endParaRPr lang="zh-CN" altLang="en-US" dirty="0">
              <a:solidFill>
                <a:srgbClr val="B3B3B3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11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79561"/>
              </p:ext>
            </p:extLst>
          </p:nvPr>
        </p:nvGraphicFramePr>
        <p:xfrm>
          <a:off x="1293760" y="1479719"/>
          <a:ext cx="3103107" cy="226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硬件描述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3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57"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编译器</a:t>
                      </a:r>
                      <a:endParaRPr lang="en-US" altLang="zh-CN" dirty="0"/>
                    </a:p>
                    <a:p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类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函数</a:t>
                      </a:r>
                      <a:r>
                        <a:rPr lang="en-US" altLang="zh-CN" sz="1200" dirty="0"/>
                        <a:t>: </a:t>
                      </a:r>
                      <a:r>
                        <a:rPr lang="zh-CN" altLang="en-US" sz="1200" dirty="0"/>
                        <a:t>输入输出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网表解析器</a:t>
                      </a:r>
                      <a:endParaRPr lang="en-US" altLang="zh-CN" dirty="0"/>
                    </a:p>
                    <a:p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子电路模块</a:t>
                      </a:r>
                      <a:r>
                        <a:rPr lang="en-US" altLang="zh-CN" sz="1200" dirty="0"/>
                        <a:t>: </a:t>
                      </a:r>
                      <a:r>
                        <a:rPr lang="zh-CN" altLang="en-US" sz="1200" dirty="0"/>
                        <a:t>外接节点</a:t>
                      </a:r>
                      <a:r>
                        <a:rPr lang="en-US" altLang="zh-CN" sz="1200" dirty="0"/>
                        <a:t>, </a:t>
                      </a:r>
                      <a:r>
                        <a:rPr lang="zh-CN" altLang="en-US" sz="1200" dirty="0"/>
                        <a:t>模块参数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7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F0"/>
                          </a:solidFill>
                        </a:rPr>
                        <a:t>函数输入输出</a:t>
                      </a:r>
                      <a:r>
                        <a:rPr lang="en-US" altLang="zh-CN" sz="1400" dirty="0">
                          <a:solidFill>
                            <a:srgbClr val="00B0F0"/>
                          </a:solidFill>
                        </a:rPr>
                        <a:t>: </a:t>
                      </a:r>
                      <a:r>
                        <a:rPr lang="zh-CN" altLang="en-US" sz="1400" dirty="0">
                          <a:solidFill>
                            <a:srgbClr val="00B0F0"/>
                          </a:solidFill>
                        </a:rPr>
                        <a:t>单向传递信息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F0"/>
                          </a:solidFill>
                        </a:rPr>
                        <a:t>耦合方程组</a:t>
                      </a:r>
                      <a:r>
                        <a:rPr lang="en-US" altLang="zh-CN" sz="1400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rgbClr val="00B0F0"/>
                          </a:solidFill>
                        </a:rPr>
                        <a:t>联立求解子电路内外信号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4704" y="4011510"/>
            <a:ext cx="470121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/>
              <a:t>SubCkts</a:t>
            </a:r>
            <a:r>
              <a:rPr lang="en-US" altLang="zh-CN" dirty="0"/>
              <a:t> &amp; </a:t>
            </a:r>
            <a:r>
              <a:rPr lang="zh-CN" altLang="en-US" dirty="0"/>
              <a:t>基本器件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B0F0"/>
                </a:solidFill>
              </a:rPr>
              <a:t>计算图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00B0F0"/>
                </a:solidFill>
              </a:rPr>
              <a:t>基本计算单元</a:t>
            </a:r>
            <a:r>
              <a:rPr lang="zh-CN" altLang="en-US" sz="1600" dirty="0"/>
              <a:t>是</a:t>
            </a:r>
            <a:r>
              <a:rPr lang="zh-CN" altLang="en-US" sz="1600" dirty="0">
                <a:solidFill>
                  <a:srgbClr val="00B0F0"/>
                </a:solidFill>
              </a:rPr>
              <a:t>子电路模块</a:t>
            </a:r>
            <a:r>
              <a:rPr lang="en-US" altLang="zh-CN" sz="1600" dirty="0">
                <a:solidFill>
                  <a:srgbClr val="00B0F0"/>
                </a:solidFill>
              </a:rPr>
              <a:t>(</a:t>
            </a:r>
            <a:r>
              <a:rPr lang="en-US" altLang="zh-CN" sz="1600" dirty="0" err="1">
                <a:solidFill>
                  <a:srgbClr val="00B0F0"/>
                </a:solidFill>
              </a:rPr>
              <a:t>SubCkt</a:t>
            </a:r>
            <a:r>
              <a:rPr lang="en-US" altLang="zh-CN" sz="1600" dirty="0">
                <a:solidFill>
                  <a:srgbClr val="00B0F0"/>
                </a:solidFill>
              </a:rPr>
              <a:t>)</a:t>
            </a:r>
            <a:r>
              <a:rPr lang="en-US" altLang="zh-CN" sz="1600" dirty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每个</a:t>
            </a:r>
            <a:r>
              <a:rPr lang="en-US" altLang="zh-CN" sz="1600" dirty="0" err="1"/>
              <a:t>SubCkt</a:t>
            </a:r>
            <a:r>
              <a:rPr lang="zh-CN" altLang="en-US" sz="1600" dirty="0"/>
              <a:t>可分解为若干更小的</a:t>
            </a:r>
            <a:r>
              <a:rPr lang="en-US" altLang="zh-CN" sz="1600" dirty="0" err="1"/>
              <a:t>SubCkt</a:t>
            </a:r>
            <a:r>
              <a:rPr lang="en-US" altLang="zh-CN" sz="1600" dirty="0"/>
              <a:t>, </a:t>
            </a:r>
            <a:r>
              <a:rPr lang="zh-CN" altLang="en-US" sz="1600" dirty="0"/>
              <a:t>直到不能继续拆分</a:t>
            </a:r>
            <a:r>
              <a:rPr lang="en-US" altLang="zh-CN" sz="1600" dirty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仿真内置基本器件</a:t>
            </a:r>
            <a:r>
              <a:rPr lang="en-US" altLang="zh-CN" sz="1600" dirty="0"/>
              <a:t>: </a:t>
            </a:r>
            <a:r>
              <a:rPr lang="zh-CN" altLang="en-US" sz="1600" dirty="0"/>
              <a:t>最小粒度</a:t>
            </a:r>
            <a:r>
              <a:rPr lang="en-US" altLang="zh-CN" sz="1600" dirty="0" err="1"/>
              <a:t>SubCkt</a:t>
            </a:r>
            <a:r>
              <a:rPr lang="en-US" altLang="zh-CN" sz="1600" dirty="0"/>
              <a:t>.</a:t>
            </a:r>
            <a:br>
              <a:rPr lang="en-US" altLang="zh-CN" sz="1600" dirty="0"/>
            </a:br>
            <a:r>
              <a:rPr lang="zh-CN" altLang="en-US" sz="1400" dirty="0"/>
              <a:t>基本器件无内部节点、内部变量、内部常数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1912" y="1059474"/>
            <a:ext cx="2506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HDL </a:t>
            </a:r>
            <a:r>
              <a:rPr lang="zh-CN" altLang="en-US" sz="1600" dirty="0"/>
              <a:t>与编程语言概念对照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0804" y="33394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区别</a:t>
            </a:r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 bwMode="auto">
          <a:xfrm flipV="1">
            <a:off x="1054543" y="3493374"/>
            <a:ext cx="239217" cy="1"/>
          </a:xfrm>
          <a:prstGeom prst="straightConnector1">
            <a:avLst/>
          </a:prstGeom>
          <a:solidFill>
            <a:srgbClr val="F8F8F8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" name="矩形 27"/>
          <p:cNvSpPr/>
          <p:nvPr/>
        </p:nvSpPr>
        <p:spPr>
          <a:xfrm>
            <a:off x="171591" y="5833088"/>
            <a:ext cx="5193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Aho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Alfred V., et al. Compilers: principles, techniques, &amp; tools. Pearson Education India, 2007.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Nacke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Kai. Learn LLVM 12.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Packt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 Publishing, 2021.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9528519" y="2693115"/>
            <a:ext cx="174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:RC</a:t>
            </a:r>
            <a:r>
              <a:rPr lang="zh-CN" altLang="en-US" sz="1600" dirty="0"/>
              <a:t>串联子电路</a:t>
            </a:r>
          </a:p>
        </p:txBody>
      </p:sp>
      <p:sp>
        <p:nvSpPr>
          <p:cNvPr id="106" name="文本框 58"/>
          <p:cNvSpPr txBox="1">
            <a:spLocks noChangeArrowheads="1"/>
          </p:cNvSpPr>
          <p:nvPr/>
        </p:nvSpPr>
        <p:spPr bwMode="auto">
          <a:xfrm>
            <a:off x="5207135" y="1059474"/>
            <a:ext cx="29987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</a:rPr>
              <a:t>HDL</a:t>
            </a:r>
            <a:r>
              <a:rPr lang="zh-CN" altLang="en-US" sz="1800" dirty="0">
                <a:solidFill>
                  <a:srgbClr val="C00000"/>
                </a:solidFill>
              </a:rPr>
              <a:t>结构信息</a:t>
            </a:r>
            <a:r>
              <a:rPr lang="en-US" altLang="zh-CN" sz="1800" dirty="0">
                <a:solidFill>
                  <a:srgbClr val="C00000"/>
                </a:solidFill>
              </a:rPr>
              <a:t>---JSON</a:t>
            </a:r>
            <a:r>
              <a:rPr lang="zh-CN" altLang="en-US" sz="1800" dirty="0">
                <a:solidFill>
                  <a:srgbClr val="C00000"/>
                </a:solidFill>
              </a:rPr>
              <a:t>网表</a:t>
            </a:r>
            <a:endParaRPr lang="en-US" altLang="zh-CN" sz="1800" dirty="0"/>
          </a:p>
          <a:p>
            <a:r>
              <a:rPr lang="zh-CN" altLang="en-US" sz="1600" dirty="0"/>
              <a:t>参考</a:t>
            </a:r>
            <a:r>
              <a:rPr lang="en-US" altLang="zh-CN" sz="1600" dirty="0"/>
              <a:t>Verilog-A/MS </a:t>
            </a:r>
            <a:r>
              <a:rPr lang="zh-CN" altLang="en-US" sz="1600" dirty="0"/>
              <a:t>子电路模块</a:t>
            </a:r>
            <a:r>
              <a:rPr lang="en-US" altLang="zh-CN" sz="1600" dirty="0"/>
              <a:t>:</a:t>
            </a:r>
          </a:p>
        </p:txBody>
      </p:sp>
      <p:sp>
        <p:nvSpPr>
          <p:cNvPr id="107" name="文本框 70"/>
          <p:cNvSpPr txBox="1">
            <a:spLocks noChangeArrowheads="1"/>
          </p:cNvSpPr>
          <p:nvPr/>
        </p:nvSpPr>
        <p:spPr bwMode="auto">
          <a:xfrm>
            <a:off x="6780158" y="1626679"/>
            <a:ext cx="16133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内部节点</a:t>
            </a:r>
            <a:r>
              <a:rPr lang="en-US" altLang="zh-CN" sz="1400" dirty="0" err="1"/>
              <a:t>InternalNodes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电路分解</a:t>
            </a:r>
            <a:r>
              <a:rPr lang="en-US" altLang="zh-CN" sz="1400" dirty="0"/>
              <a:t>Schematic</a:t>
            </a:r>
          </a:p>
        </p:txBody>
      </p:sp>
      <p:sp>
        <p:nvSpPr>
          <p:cNvPr id="108" name="矩形 71"/>
          <p:cNvSpPr>
            <a:spLocks noChangeArrowheads="1"/>
          </p:cNvSpPr>
          <p:nvPr/>
        </p:nvSpPr>
        <p:spPr bwMode="auto">
          <a:xfrm>
            <a:off x="5205151" y="1626680"/>
            <a:ext cx="17218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外接节点</a:t>
            </a:r>
            <a:r>
              <a:rPr lang="en-US" altLang="zh-CN" sz="1400" dirty="0" err="1"/>
              <a:t>ExternalNodes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输入参数</a:t>
            </a:r>
            <a:r>
              <a:rPr lang="en-US" altLang="zh-CN" sz="1400" dirty="0" err="1"/>
              <a:t>InputParams</a:t>
            </a:r>
            <a:endParaRPr lang="en-US" altLang="zh-CN" sz="1400" dirty="0"/>
          </a:p>
        </p:txBody>
      </p:sp>
      <p:sp>
        <p:nvSpPr>
          <p:cNvPr id="109" name="文本框 72"/>
          <p:cNvSpPr txBox="1">
            <a:spLocks noChangeArrowheads="1"/>
          </p:cNvSpPr>
          <p:nvPr/>
        </p:nvSpPr>
        <p:spPr bwMode="auto">
          <a:xfrm>
            <a:off x="8470799" y="1125605"/>
            <a:ext cx="331579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</a:rPr>
              <a:t>HDL</a:t>
            </a:r>
            <a:r>
              <a:rPr lang="zh-CN" altLang="en-US" sz="1800" dirty="0">
                <a:solidFill>
                  <a:srgbClr val="C00000"/>
                </a:solidFill>
              </a:rPr>
              <a:t>行为信息</a:t>
            </a:r>
            <a:r>
              <a:rPr lang="en-US" altLang="zh-CN" sz="1800" dirty="0">
                <a:solidFill>
                  <a:srgbClr val="C00000"/>
                </a:solidFill>
              </a:rPr>
              <a:t>---</a:t>
            </a:r>
            <a:r>
              <a:rPr lang="en-US" altLang="zh-CN" sz="1800" dirty="0" err="1">
                <a:solidFill>
                  <a:srgbClr val="C00000"/>
                </a:solidFill>
              </a:rPr>
              <a:t>SubModel</a:t>
            </a:r>
            <a:r>
              <a:rPr lang="zh-CN" altLang="en-US" sz="1800" dirty="0">
                <a:solidFill>
                  <a:srgbClr val="C00000"/>
                </a:solidFill>
              </a:rPr>
              <a:t>字段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内部变量 </a:t>
            </a:r>
            <a:r>
              <a:rPr lang="en-US" altLang="zh-CN" sz="1600" dirty="0"/>
              <a:t>&amp; </a:t>
            </a:r>
            <a:r>
              <a:rPr lang="zh-CN" altLang="en-US" sz="1600" dirty="0"/>
              <a:t>计算</a:t>
            </a:r>
            <a:br>
              <a:rPr lang="en-US" altLang="zh-CN" sz="1600" dirty="0"/>
            </a:br>
            <a:r>
              <a:rPr lang="en-US" altLang="zh-CN" sz="1600" dirty="0" err="1"/>
              <a:t>IntrinsicParams</a:t>
            </a:r>
            <a:r>
              <a:rPr lang="en-US" altLang="zh-CN" sz="1600" dirty="0"/>
              <a:t> &amp; </a:t>
            </a:r>
            <a:r>
              <a:rPr lang="en-US" altLang="zh-CN" sz="1600" dirty="0" err="1"/>
              <a:t>SubModel</a:t>
            </a:r>
            <a:endParaRPr lang="en-US" altLang="zh-CN" sz="1600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5647686" y="2777772"/>
            <a:ext cx="3443250" cy="2923877"/>
            <a:chOff x="5591047" y="2812510"/>
            <a:chExt cx="3443250" cy="2923877"/>
          </a:xfrm>
        </p:grpSpPr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5591047" y="2812510"/>
              <a:ext cx="3443250" cy="292387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length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"R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width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lang="en-US" altLang="zh-CN" sz="1000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"SubModel"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:{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"Expr"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"[1e2*Rlength/Rwidth,]"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,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"IntrinsicParams"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R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]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"Schematic"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"MasterName"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"resistor"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"resistance"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"MasterName"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"capacitor"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"output"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"capacitance"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zh-CN" altLang="zh-CN" sz="9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var(--monospace)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6126077" y="4184873"/>
              <a:ext cx="2637350" cy="610572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355096" y="4436975"/>
            <a:ext cx="2627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电路分解</a:t>
            </a:r>
            <a:r>
              <a:rPr lang="en-US" altLang="zh-CN" sz="1400" dirty="0"/>
              <a:t>Schematic</a:t>
            </a:r>
            <a:r>
              <a:rPr lang="zh-CN" altLang="en-US" sz="1400" dirty="0"/>
              <a:t>下实例化一个电阻器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en-US" altLang="zh-CN" sz="1200" dirty="0"/>
              <a:t>1.</a:t>
            </a:r>
            <a:r>
              <a:rPr lang="zh-CN" altLang="en-US" sz="1200" dirty="0"/>
              <a:t>指定其类型</a:t>
            </a:r>
            <a:r>
              <a:rPr lang="en-US" altLang="zh-CN" sz="1200" dirty="0"/>
              <a:t>resistor</a:t>
            </a:r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指定外接节点、输入参数对当前模块</a:t>
            </a:r>
            <a:r>
              <a:rPr lang="en-US" altLang="zh-CN" sz="1200" dirty="0"/>
              <a:t>RC</a:t>
            </a:r>
            <a:r>
              <a:rPr lang="zh-CN" altLang="en-US" sz="1200" dirty="0"/>
              <a:t>的引用关系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其参数值</a:t>
            </a:r>
            <a:r>
              <a:rPr lang="en-US" altLang="zh-CN" sz="1200" dirty="0"/>
              <a:t>R</a:t>
            </a:r>
            <a:r>
              <a:rPr lang="zh-CN" altLang="en-US" sz="1200" dirty="0"/>
              <a:t>依赖于模块输入参数</a:t>
            </a:r>
            <a:r>
              <a:rPr lang="en-US" altLang="zh-CN" sz="1200" dirty="0" err="1"/>
              <a:t>Rlength,Rwidth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3" idx="3"/>
          </p:cNvCxnSpPr>
          <p:nvPr/>
        </p:nvCxnSpPr>
        <p:spPr bwMode="auto">
          <a:xfrm flipH="1" flipV="1">
            <a:off x="8820066" y="4455421"/>
            <a:ext cx="535030" cy="704829"/>
          </a:xfrm>
          <a:prstGeom prst="straightConnector1">
            <a:avLst/>
          </a:prstGeom>
          <a:solidFill>
            <a:srgbClr val="F8F8F8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71591" y="20067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9544521" y="3060269"/>
            <a:ext cx="1849195" cy="1114020"/>
            <a:chOff x="9544521" y="3060269"/>
            <a:chExt cx="1849195" cy="1114020"/>
          </a:xfrm>
        </p:grpSpPr>
        <p:grpSp>
          <p:nvGrpSpPr>
            <p:cNvPr id="99" name="组合 98"/>
            <p:cNvGrpSpPr/>
            <p:nvPr/>
          </p:nvGrpSpPr>
          <p:grpSpPr>
            <a:xfrm>
              <a:off x="9544521" y="3060269"/>
              <a:ext cx="1849195" cy="1114020"/>
              <a:chOff x="3762959" y="3213929"/>
              <a:chExt cx="2011238" cy="1348192"/>
            </a:xfrm>
          </p:grpSpPr>
          <p:pic>
            <p:nvPicPr>
              <p:cNvPr id="100" name="Picture 2" descr="https://upload.wikimedia.org/wikipedia/commons/thumb/e/e0/RC_Series_Filter_%28with_V%26I_Labels%29.svg/1920px-RC_Series_Filter_%28with_V%26I_Labels%29.sv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2" t="23300" r="13431" b="15490"/>
              <a:stretch/>
            </p:blipFill>
            <p:spPr bwMode="auto">
              <a:xfrm>
                <a:off x="4131837" y="3508626"/>
                <a:ext cx="1394921" cy="681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3762959" y="3233559"/>
                <a:ext cx="5860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left</a:t>
                </a:r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5072460" y="4189648"/>
                <a:ext cx="701737" cy="37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right</a:t>
                </a:r>
                <a:endParaRPr lang="zh-CN" altLang="en-US" sz="14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5160177" y="3213929"/>
                <a:ext cx="278863" cy="2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 err="1"/>
                  <a:t>vm</a:t>
                </a:r>
                <a:endParaRPr lang="zh-CN" altLang="en-US" sz="1400" dirty="0"/>
              </a:p>
            </p:txBody>
          </p:sp>
        </p:grpSp>
        <p:sp>
          <p:nvSpPr>
            <p:cNvPr id="124" name="矩形 123"/>
            <p:cNvSpPr/>
            <p:nvPr/>
          </p:nvSpPr>
          <p:spPr bwMode="auto">
            <a:xfrm>
              <a:off x="10976027" y="3309452"/>
              <a:ext cx="322600" cy="153888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4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6" grpId="0"/>
      <p:bldP spid="107" grpId="0"/>
      <p:bldP spid="108" grpId="0"/>
      <p:bldP spid="10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12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1433" y="1064658"/>
          <a:ext cx="5908431" cy="257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5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顶层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编程语言概念对照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FileId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文件标识字符串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C/C++</a:t>
                      </a:r>
                      <a:r>
                        <a:rPr lang="zh-CN" altLang="en-US" dirty="0"/>
                        <a:t>头文件保护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include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嵌套包含的其他网表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import/include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GlobalVariable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SubCkts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定义各类子电路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Simulation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指定仿真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case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程序语言执行入口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暂未处理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6456" y="3641650"/>
            <a:ext cx="62524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zh-CN" dirty="0">
                <a:solidFill>
                  <a:srgbClr val="00B0F0"/>
                </a:solidFill>
              </a:rPr>
              <a:t>Simulation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指定</a:t>
            </a:r>
            <a:r>
              <a:rPr lang="en-US" altLang="zh-CN" sz="1600" dirty="0"/>
              <a:t>PVT</a:t>
            </a:r>
            <a:r>
              <a:rPr lang="zh-CN" altLang="en-US" sz="1600" dirty="0"/>
              <a:t>信息</a:t>
            </a:r>
            <a:r>
              <a:rPr lang="en-US" altLang="zh-CN" sz="1600" dirty="0"/>
              <a:t>: </a:t>
            </a:r>
            <a:r>
              <a:rPr lang="zh-CN" altLang="en-US" sz="1600" dirty="0"/>
              <a:t>工艺角、温度等</a:t>
            </a:r>
            <a:r>
              <a:rPr lang="en-US" altLang="zh-CN" sz="1600" dirty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指定所有需仿真的电路</a:t>
            </a:r>
            <a:endParaRPr lang="en-US" altLang="zh-CN" sz="160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仿真选项</a:t>
            </a:r>
            <a:r>
              <a:rPr lang="en-US" altLang="zh-CN" sz="1600" dirty="0"/>
              <a:t>: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直流稳态分析</a:t>
            </a:r>
            <a:r>
              <a:rPr lang="en-US" altLang="zh-CN" sz="1600" dirty="0"/>
              <a:t>(DC), </a:t>
            </a:r>
            <a:r>
              <a:rPr lang="zh-CN" altLang="en-US" sz="1600" dirty="0"/>
              <a:t>例如指定求解方法</a:t>
            </a:r>
            <a:endParaRPr lang="en-US" altLang="zh-CN" sz="1600" dirty="0"/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交流小信号分析</a:t>
            </a:r>
            <a:r>
              <a:rPr lang="en-US" altLang="zh-CN" sz="1600" dirty="0"/>
              <a:t>(AC), </a:t>
            </a:r>
            <a:r>
              <a:rPr lang="zh-CN" altLang="en-US" sz="1600" dirty="0"/>
              <a:t>例如指定扫描频率</a:t>
            </a:r>
            <a:endParaRPr lang="en-US" altLang="zh-CN" sz="1600" dirty="0"/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瞬态仿真分析</a:t>
            </a:r>
            <a:r>
              <a:rPr lang="en-US" altLang="zh-CN" sz="1600" dirty="0"/>
              <a:t>(TRAN), </a:t>
            </a:r>
            <a:r>
              <a:rPr lang="zh-CN" altLang="en-US" sz="1600" dirty="0"/>
              <a:t>例如指定时间步长或时间积分策略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83766" y="994462"/>
            <a:ext cx="4969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基本器件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Aft>
                <a:spcPts val="400"/>
              </a:spcAft>
            </a:pPr>
            <a:r>
              <a:rPr lang="zh-CN" altLang="en-US" sz="1600" dirty="0">
                <a:solidFill>
                  <a:srgbClr val="FF0000"/>
                </a:solidFill>
              </a:rPr>
              <a:t>编译器</a:t>
            </a:r>
            <a:r>
              <a:rPr lang="zh-CN" altLang="en-US" sz="1600" dirty="0"/>
              <a:t>需获取的</a:t>
            </a:r>
            <a:r>
              <a:rPr lang="zh-CN" altLang="en-US" sz="1600" dirty="0">
                <a:solidFill>
                  <a:srgbClr val="FF0000"/>
                </a:solidFill>
              </a:rPr>
              <a:t>基本器件</a:t>
            </a:r>
            <a:r>
              <a:rPr lang="zh-CN" altLang="en-US" sz="1600" dirty="0"/>
              <a:t>信息</a:t>
            </a:r>
            <a:r>
              <a:rPr lang="en-US" altLang="zh-CN" sz="1600" dirty="0"/>
              <a:t>: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zh-CN" altLang="en-US" sz="1400" dirty="0"/>
              <a:t>所有基本器件列表</a:t>
            </a:r>
            <a:endParaRPr lang="en-US" altLang="zh-CN" sz="1400" dirty="0"/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zh-CN" altLang="en-US" sz="1400" dirty="0"/>
              <a:t>各基本器件外接节点名、输入参数名</a:t>
            </a:r>
            <a:endParaRPr lang="en-US" altLang="zh-CN" sz="1400" dirty="0"/>
          </a:p>
          <a:p>
            <a:pPr>
              <a:spcAft>
                <a:spcPts val="400"/>
              </a:spcAft>
            </a:pPr>
            <a:r>
              <a:rPr lang="zh-CN" altLang="en-US" sz="1600" dirty="0"/>
              <a:t>仿真器内部需实现</a:t>
            </a:r>
            <a:r>
              <a:rPr lang="en-US" altLang="zh-CN" sz="1600" dirty="0"/>
              <a:t>: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zh-CN" altLang="en-US" sz="1400" dirty="0"/>
              <a:t>基本器件在各仿真类型下的电学响应</a:t>
            </a:r>
            <a:r>
              <a:rPr lang="en-US" altLang="zh-CN" sz="1400" dirty="0"/>
              <a:t>(</a:t>
            </a:r>
            <a:r>
              <a:rPr lang="zh-CN" altLang="en-US" sz="1400" dirty="0"/>
              <a:t>含 </a:t>
            </a:r>
            <a:r>
              <a:rPr lang="en-US" altLang="zh-CN" sz="1400" dirty="0"/>
              <a:t>Jacobian </a:t>
            </a:r>
            <a:r>
              <a:rPr lang="zh-CN" altLang="en-US" sz="1400" dirty="0"/>
              <a:t>矩阵</a:t>
            </a:r>
            <a:r>
              <a:rPr lang="en-US" altLang="zh-CN" sz="1400" dirty="0"/>
              <a:t>)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zh-CN" altLang="en-US" sz="1400" dirty="0"/>
              <a:t>基本器件允许以支路电流作为广义外接节点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475267" y="1200294"/>
                <a:ext cx="171008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例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电容</a:t>
                </a:r>
                <a:endParaRPr lang="en-US" altLang="zh-CN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TRAN: </a:t>
                </a:r>
                <a:br>
                  <a:rPr lang="en-US" altLang="zh-CN" sz="1400" dirty="0"/>
                </a:b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AC: </a:t>
                </a:r>
                <a:br>
                  <a:rPr lang="en-US" altLang="zh-CN" sz="1400" dirty="0"/>
                </a:b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267" y="1200294"/>
                <a:ext cx="171008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1068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stCxn id="15" idx="1"/>
          </p:cNvCxnSpPr>
          <p:nvPr/>
        </p:nvCxnSpPr>
        <p:spPr bwMode="auto">
          <a:xfrm flipH="1">
            <a:off x="10101443" y="1785070"/>
            <a:ext cx="373824" cy="737547"/>
          </a:xfrm>
          <a:prstGeom prst="straightConnector1">
            <a:avLst/>
          </a:prstGeom>
          <a:solidFill>
            <a:srgbClr val="F8F8F8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3" name="组合 22"/>
          <p:cNvGrpSpPr/>
          <p:nvPr/>
        </p:nvGrpSpPr>
        <p:grpSpPr>
          <a:xfrm>
            <a:off x="7874740" y="3241231"/>
            <a:ext cx="3207361" cy="2961189"/>
            <a:chOff x="8437224" y="3145191"/>
            <a:chExt cx="3207361" cy="29611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7224" y="3145191"/>
              <a:ext cx="3207361" cy="296118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500367" y="5089523"/>
              <a:ext cx="1302026" cy="7386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主要为支持当前小信号模型而添加</a:t>
              </a:r>
            </a:p>
          </p:txBody>
        </p:sp>
        <p:cxnSp>
          <p:nvCxnSpPr>
            <p:cNvPr id="10" name="直接箭头连接符 9"/>
            <p:cNvCxnSpPr>
              <a:stCxn id="7" idx="1"/>
              <a:endCxn id="11" idx="3"/>
            </p:cNvCxnSpPr>
            <p:nvPr/>
          </p:nvCxnSpPr>
          <p:spPr bwMode="auto">
            <a:xfrm flipH="1">
              <a:off x="8838731" y="5458855"/>
              <a:ext cx="661636" cy="524315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" name="矩形 10"/>
            <p:cNvSpPr/>
            <p:nvPr/>
          </p:nvSpPr>
          <p:spPr bwMode="auto">
            <a:xfrm>
              <a:off x="8506798" y="5923315"/>
              <a:ext cx="331933" cy="119709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485681" y="3471026"/>
              <a:ext cx="130202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基本器件列表</a:t>
              </a: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110877"/>
            <a:ext cx="10331669" cy="870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072" tIns="40039" rIns="80072" bIns="40039" numCol="1" anchor="ctr" anchorCtr="0" compatLnSpc="1"/>
          <a:lstStyle>
            <a:lvl1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2pPr>
            <a:lvl3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3pPr>
            <a:lvl4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4pPr>
            <a:lvl5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5pPr>
            <a:lvl6pPr marL="417195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6pPr>
            <a:lvl7pPr marL="833755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7pPr>
            <a:lvl8pPr marL="1250950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8pPr>
            <a:lvl9pPr marL="1667510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3200" kern="0" dirty="0">
                <a:ea typeface="黑体" panose="02010609060101010101" pitchFamily="2" charset="-122"/>
              </a:rPr>
              <a:t>HDL V.S. </a:t>
            </a:r>
            <a:r>
              <a:rPr lang="zh-CN" altLang="en-US" sz="3200" kern="0" dirty="0">
                <a:ea typeface="黑体" panose="02010609060101010101" pitchFamily="2" charset="-122"/>
              </a:rPr>
              <a:t>编程语言</a:t>
            </a:r>
            <a:r>
              <a:rPr lang="en-US" altLang="zh-CN" sz="3200" kern="0" dirty="0">
                <a:ea typeface="黑体" panose="02010609060101010101" pitchFamily="2" charset="-122"/>
              </a:rPr>
              <a:t>: </a:t>
            </a:r>
            <a:r>
              <a:rPr lang="zh-CN" altLang="en-US" sz="3200" kern="0" dirty="0">
                <a:solidFill>
                  <a:srgbClr val="B3B3B3"/>
                </a:solidFill>
                <a:ea typeface="黑体" panose="02010609060101010101" pitchFamily="2" charset="-122"/>
              </a:rPr>
              <a:t>定义、</a:t>
            </a:r>
            <a:r>
              <a:rPr lang="zh-CN" altLang="en-US" sz="3200" kern="0" dirty="0">
                <a:solidFill>
                  <a:srgbClr val="C00000"/>
                </a:solidFill>
                <a:ea typeface="黑体" panose="02010609060101010101" pitchFamily="2" charset="-122"/>
              </a:rPr>
              <a:t>编译</a:t>
            </a:r>
            <a:r>
              <a:rPr lang="zh-CN" altLang="en-US" sz="3200" kern="0" dirty="0">
                <a:solidFill>
                  <a:srgbClr val="B3B3B3"/>
                </a:solidFill>
                <a:ea typeface="黑体" panose="02010609060101010101" pitchFamily="2" charset="-122"/>
              </a:rPr>
              <a:t>、表示、执行</a:t>
            </a:r>
            <a:endParaRPr lang="zh-CN" altLang="en-US" kern="0" dirty="0">
              <a:solidFill>
                <a:srgbClr val="B3B3B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1591" y="5833088"/>
            <a:ext cx="5193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Aho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Alfred V., et al. Compilers: principles, techniques, &amp; tools. Pearson Education India, 2007.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Nacke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Kai. Learn LLVM 12.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Packt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 Publishing, 2021.</a:t>
            </a:r>
          </a:p>
        </p:txBody>
      </p:sp>
    </p:spTree>
    <p:extLst>
      <p:ext uri="{BB962C8B-B14F-4D97-AF65-F5344CB8AC3E}">
        <p14:creationId xmlns:p14="http://schemas.microsoft.com/office/powerpoint/2010/main" val="1064049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2" charset="-122"/>
              </a:rPr>
              <a:t>HDL V.S. </a:t>
            </a:r>
            <a:r>
              <a:rPr lang="zh-CN" altLang="en-US" sz="3200" dirty="0">
                <a:ea typeface="黑体" panose="02010609060101010101" pitchFamily="2" charset="-122"/>
              </a:rPr>
              <a:t>编程语言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solidFill>
                  <a:srgbClr val="B3B3B3"/>
                </a:solidFill>
                <a:ea typeface="黑体" panose="02010609060101010101" pitchFamily="2" charset="-122"/>
              </a:rPr>
              <a:t>定义、编译、</a:t>
            </a:r>
            <a:r>
              <a:rPr lang="zh-CN" altLang="en-US" sz="3200" dirty="0">
                <a:solidFill>
                  <a:srgbClr val="C00000"/>
                </a:solidFill>
                <a:ea typeface="黑体" panose="02010609060101010101" pitchFamily="2" charset="-122"/>
              </a:rPr>
              <a:t>表示</a:t>
            </a:r>
            <a:r>
              <a:rPr lang="zh-CN" altLang="en-US" sz="3200" dirty="0">
                <a:solidFill>
                  <a:srgbClr val="B3B3B3"/>
                </a:solidFill>
                <a:ea typeface="黑体" panose="02010609060101010101" pitchFamily="2" charset="-122"/>
              </a:rPr>
              <a:t>、执行</a:t>
            </a:r>
            <a:endParaRPr lang="zh-CN" altLang="en-US" dirty="0">
              <a:solidFill>
                <a:srgbClr val="B3B3B3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13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692" y="1186687"/>
            <a:ext cx="7937892" cy="4733925"/>
            <a:chOff x="2612844" y="1097825"/>
            <a:chExt cx="7937892" cy="4733925"/>
          </a:xfrm>
        </p:grpSpPr>
        <p:cxnSp>
          <p:nvCxnSpPr>
            <p:cNvPr id="25" name="曲线连接符 24"/>
            <p:cNvCxnSpPr>
              <a:stCxn id="65" idx="3"/>
              <a:endCxn id="78" idx="1"/>
            </p:cNvCxnSpPr>
            <p:nvPr/>
          </p:nvCxnSpPr>
          <p:spPr>
            <a:xfrm flipV="1">
              <a:off x="6098236" y="1660379"/>
              <a:ext cx="2614935" cy="321287"/>
            </a:xfrm>
            <a:prstGeom prst="curved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曲线连接符 25"/>
            <p:cNvCxnSpPr>
              <a:stCxn id="59" idx="3"/>
              <a:endCxn id="73" idx="1"/>
            </p:cNvCxnSpPr>
            <p:nvPr/>
          </p:nvCxnSpPr>
          <p:spPr>
            <a:xfrm>
              <a:off x="7633342" y="3115141"/>
              <a:ext cx="1077331" cy="722940"/>
            </a:xfrm>
            <a:prstGeom prst="curved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曲线连接符 26"/>
            <p:cNvCxnSpPr>
              <a:stCxn id="53" idx="3"/>
            </p:cNvCxnSpPr>
            <p:nvPr/>
          </p:nvCxnSpPr>
          <p:spPr>
            <a:xfrm>
              <a:off x="7484914" y="4448289"/>
              <a:ext cx="1571293" cy="1284648"/>
            </a:xfrm>
            <a:prstGeom prst="curved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9" name="组合 28"/>
            <p:cNvGrpSpPr/>
            <p:nvPr/>
          </p:nvGrpSpPr>
          <p:grpSpPr>
            <a:xfrm>
              <a:off x="8414363" y="1097825"/>
              <a:ext cx="2136373" cy="4733925"/>
              <a:chOff x="7146885" y="1206001"/>
              <a:chExt cx="2136373" cy="4733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8160836" y="5631220"/>
                    <a:ext cx="188385" cy="293699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 marL="0" marR="0" lvl="0" indent="0" defTabSz="6219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224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zh-CN" altLang="en-US" sz="1224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222" y="5631220"/>
                    <a:ext cx="276999" cy="2936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8160836" y="3474631"/>
                    <a:ext cx="188385" cy="291223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 marL="0" marR="0" lvl="0" indent="0" defTabSz="6219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224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zh-CN" altLang="en-US" sz="1224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222" y="3474631"/>
                    <a:ext cx="276999" cy="29122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矩形 69"/>
              <p:cNvSpPr/>
              <p:nvPr/>
            </p:nvSpPr>
            <p:spPr>
              <a:xfrm>
                <a:off x="7146885" y="1206001"/>
                <a:ext cx="2136373" cy="473392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72000" rIns="0" bIns="0" rtlCol="0" anchor="t" anchorCtr="0"/>
              <a:lstStyle/>
              <a:p>
                <a:pPr defTabSz="621911"/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子电路模块计算规则</a:t>
                </a:r>
                <a:r>
                  <a:rPr lang="en-US" altLang="zh-CN" sz="1600" kern="0" dirty="0">
                    <a:solidFill>
                      <a:srgbClr val="FF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[1]</a:t>
                </a:r>
                <a:endParaRPr lang="zh-CN" altLang="en-US" sz="1600" kern="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7445667" y="1636713"/>
                <a:ext cx="1535132" cy="1777239"/>
                <a:chOff x="7445667" y="1636713"/>
                <a:chExt cx="1535132" cy="17772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矩形 1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矩形 78"/>
                <p:cNvSpPr/>
                <p:nvPr/>
              </p:nvSpPr>
              <p:spPr>
                <a:xfrm>
                  <a:off x="7445667" y="2578644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内部实例的类型</a:t>
                  </a:r>
                  <a:b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连接关系</a:t>
                  </a: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参数索引</a:t>
                  </a: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7445667" y="2164082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模块内部涉及到的</a:t>
                  </a: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常数、全局变量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矩形 80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zh-CN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12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kumimoji="0" lang="en-US" altLang="zh-CN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矩形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2" name="矩形 81"/>
                <p:cNvSpPr/>
                <p:nvPr/>
              </p:nvSpPr>
              <p:spPr>
                <a:xfrm>
                  <a:off x="7445667" y="2999390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内部基本器件的类型</a:t>
                  </a:r>
                  <a:b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连接关系</a:t>
                  </a: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参数索引</a:t>
                  </a: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7443169" y="3814415"/>
                <a:ext cx="1535132" cy="1777239"/>
                <a:chOff x="7445667" y="1636713"/>
                <a:chExt cx="1535132" cy="17772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矩形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888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矩形 73"/>
                <p:cNvSpPr/>
                <p:nvPr/>
              </p:nvSpPr>
              <p:spPr>
                <a:xfrm>
                  <a:off x="7445667" y="2578644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内部实例的类型</a:t>
                  </a:r>
                  <a:b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连接关系</a:t>
                  </a: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参数索引</a:t>
                  </a: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445667" y="2164082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模块内部涉及到的</a:t>
                  </a: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常数、全局变量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矩形 75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zh-CN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12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kumimoji="0" lang="en-US" altLang="zh-CN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矩形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矩形 76"/>
                <p:cNvSpPr/>
                <p:nvPr/>
              </p:nvSpPr>
              <p:spPr>
                <a:xfrm>
                  <a:off x="7445667" y="2999390"/>
                  <a:ext cx="1535106" cy="414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内部基本器件的类型</a:t>
                  </a:r>
                  <a:b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连接关系</a:t>
                  </a: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&amp;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参数索引</a:t>
                  </a: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2612844" y="1097825"/>
              <a:ext cx="5291330" cy="4733925"/>
              <a:chOff x="2612844" y="1097825"/>
              <a:chExt cx="5291330" cy="473392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563128" y="1849824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:r>
                        <a:rPr kumimoji="0" lang="zh-CN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矩形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4724" t="-4444" b="-2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6" name="矩形 65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内部节点序号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内部子电路实例</a:t>
                  </a: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3028020" y="2983299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:r>
                        <a:rPr kumimoji="0" lang="zh-CN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矩形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3937" t="-4444" b="-2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3" name="矩形 62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内部节点序号</a:t>
                  </a: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内部子电路实例</a:t>
                  </a: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6098234" y="2983299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:r>
                        <a:rPr kumimoji="0" lang="zh-CN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矩形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162" t="-6667" b="-177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矩形 59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内部节点序号</a:t>
                  </a: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6219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内部子电路实例</a:t>
                  </a: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903389" y="4347253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矩形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521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矩形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组合 34"/>
              <p:cNvGrpSpPr/>
              <p:nvPr/>
            </p:nvGrpSpPr>
            <p:grpSpPr>
              <a:xfrm>
                <a:off x="6717359" y="4301719"/>
                <a:ext cx="767555" cy="879421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矩形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1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直接箭头连接符 35"/>
              <p:cNvCxnSpPr>
                <a:stCxn id="67" idx="2"/>
                <a:endCxn id="62" idx="0"/>
              </p:cNvCxnSpPr>
              <p:nvPr/>
            </p:nvCxnSpPr>
            <p:spPr>
              <a:xfrm flipH="1">
                <a:off x="3795575" y="2640876"/>
                <a:ext cx="1535106" cy="34242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直接箭头连接符 36"/>
              <p:cNvCxnSpPr>
                <a:stCxn id="67" idx="2"/>
                <a:endCxn id="48" idx="0"/>
              </p:cNvCxnSpPr>
              <p:nvPr/>
            </p:nvCxnSpPr>
            <p:spPr>
              <a:xfrm flipH="1">
                <a:off x="5327864" y="2640876"/>
                <a:ext cx="2817" cy="36320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5087824" y="3246983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6219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224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kumimoji="0" lang="zh-CN" altLang="en-US" sz="1224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824" y="3246983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/>
              <p:cNvCxnSpPr>
                <a:stCxn id="67" idx="2"/>
                <a:endCxn id="59" idx="0"/>
              </p:cNvCxnSpPr>
              <p:nvPr/>
            </p:nvCxnSpPr>
            <p:spPr>
              <a:xfrm>
                <a:off x="5330681" y="2640876"/>
                <a:ext cx="1535108" cy="34242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直接箭头连接符 39"/>
              <p:cNvCxnSpPr>
                <a:stCxn id="64" idx="2"/>
                <a:endCxn id="56" idx="0"/>
              </p:cNvCxnSpPr>
              <p:nvPr/>
            </p:nvCxnSpPr>
            <p:spPr>
              <a:xfrm flipH="1">
                <a:off x="3218506" y="3774351"/>
                <a:ext cx="577067" cy="57290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" name="直接箭头连接符 40"/>
              <p:cNvCxnSpPr>
                <a:stCxn id="64" idx="2"/>
                <a:endCxn id="50" idx="0"/>
              </p:cNvCxnSpPr>
              <p:nvPr/>
            </p:nvCxnSpPr>
            <p:spPr>
              <a:xfrm>
                <a:off x="3795573" y="3774351"/>
                <a:ext cx="377830" cy="57290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5087824" y="4604280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6219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224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kumimoji="0" lang="zh-CN" altLang="en-US" sz="1224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824" y="4604280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接箭头连接符 42"/>
              <p:cNvCxnSpPr>
                <a:endCxn id="53" idx="0"/>
              </p:cNvCxnSpPr>
              <p:nvPr/>
            </p:nvCxnSpPr>
            <p:spPr>
              <a:xfrm>
                <a:off x="6819965" y="4038035"/>
                <a:ext cx="281172" cy="26368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078361" y="3929565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6219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224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kumimoji="0" lang="zh-CN" altLang="en-US" sz="1224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8361" y="3929565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636" r="-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组合 44"/>
              <p:cNvGrpSpPr/>
              <p:nvPr/>
            </p:nvGrpSpPr>
            <p:grpSpPr>
              <a:xfrm>
                <a:off x="3858286" y="4347253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14:m>
                        <m:oMath xmlns:m="http://schemas.openxmlformats.org/officeDocument/2006/math">
                          <m:r>
                            <a:rPr kumimoji="0" lang="en-US" altLang="zh-CN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⋯</m:t>
                          </m:r>
                        </m:oMath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矩形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77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矩形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219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矩形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矩形 45"/>
              <p:cNvSpPr/>
              <p:nvPr/>
            </p:nvSpPr>
            <p:spPr>
              <a:xfrm>
                <a:off x="2612844" y="1097825"/>
                <a:ext cx="5291330" cy="473392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72000" rIns="0" bIns="0" rtlCol="0" anchor="t" anchorCtr="0"/>
              <a:lstStyle/>
              <a:p>
                <a:pPr marL="0" marR="0" lvl="0" indent="0" defTabSz="6219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层次电路模块实例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[1]</a:t>
                </a:r>
                <a:endPara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670605" y="1873944"/>
                <a:ext cx="764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6219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顶层电路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855911" y="3004078"/>
                <a:ext cx="9439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6219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第一层电路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886950" y="4370771"/>
                <a:ext cx="8818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6219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第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x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层电路</a:t>
                </a:r>
              </a:p>
            </p:txBody>
          </p:sp>
        </p:grp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74377"/>
              </p:ext>
            </p:extLst>
          </p:nvPr>
        </p:nvGraphicFramePr>
        <p:xfrm>
          <a:off x="8192277" y="1529037"/>
          <a:ext cx="3884000" cy="200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86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内部常数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6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gv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使用到的全局变量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65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SubModel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用于计算内部变量的子模型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65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SubCktsInfo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下层子电路涉及到的节点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21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BasicElementInfo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内部基本器件涉及到的节点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81662"/>
              </p:ext>
            </p:extLst>
          </p:nvPr>
        </p:nvGraphicFramePr>
        <p:xfrm>
          <a:off x="8198539" y="3963362"/>
          <a:ext cx="3871476" cy="142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3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3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rule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指向计算规则的指针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子电路实例的内部节点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subckts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下层子电路实例列表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9027144" y="1017410"/>
            <a:ext cx="192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子电路计算规则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027441" y="3563113"/>
            <a:ext cx="19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子电路实例数据</a:t>
            </a:r>
          </a:p>
        </p:txBody>
      </p:sp>
      <p:sp>
        <p:nvSpPr>
          <p:cNvPr id="87" name="矩形 86"/>
          <p:cNvSpPr/>
          <p:nvPr/>
        </p:nvSpPr>
        <p:spPr>
          <a:xfrm>
            <a:off x="5372100" y="5936935"/>
            <a:ext cx="66641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Tcherniaev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Andrei, et al. "Transistor level circuit simulator using hierarchical data." U.S. Patent No. 6,577,992. 10 Jun. 2003.</a:t>
            </a:r>
          </a:p>
        </p:txBody>
      </p:sp>
    </p:spTree>
    <p:extLst>
      <p:ext uri="{BB962C8B-B14F-4D97-AF65-F5344CB8AC3E}">
        <p14:creationId xmlns:p14="http://schemas.microsoft.com/office/powerpoint/2010/main" val="10273990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14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344" y="5671149"/>
            <a:ext cx="84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输入变量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6504" y="4230281"/>
            <a:ext cx="806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外接节点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95019" y="1812903"/>
            <a:ext cx="5244214" cy="3254729"/>
            <a:chOff x="6495019" y="1812903"/>
            <a:chExt cx="5244214" cy="32547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019" y="1812903"/>
              <a:ext cx="5244214" cy="3254729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6495019" y="2436880"/>
              <a:ext cx="2218711" cy="229129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" name="直接箭头连接符 5"/>
          <p:cNvCxnSpPr>
            <a:endCxn id="3" idx="1"/>
          </p:cNvCxnSpPr>
          <p:nvPr/>
        </p:nvCxnSpPr>
        <p:spPr bwMode="auto">
          <a:xfrm>
            <a:off x="5887155" y="3132922"/>
            <a:ext cx="607864" cy="449607"/>
          </a:xfrm>
          <a:prstGeom prst="straightConnector1">
            <a:avLst/>
          </a:prstGeom>
          <a:solidFill>
            <a:srgbClr val="F8F8F8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4" name="直接箭头连接符 143"/>
          <p:cNvCxnSpPr>
            <a:endCxn id="3" idx="1"/>
          </p:cNvCxnSpPr>
          <p:nvPr/>
        </p:nvCxnSpPr>
        <p:spPr bwMode="auto">
          <a:xfrm flipV="1">
            <a:off x="5887155" y="3582529"/>
            <a:ext cx="607864" cy="2463110"/>
          </a:xfrm>
          <a:prstGeom prst="straightConnector1">
            <a:avLst/>
          </a:prstGeom>
          <a:solidFill>
            <a:srgbClr val="F8F8F8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291591" y="1158687"/>
                <a:ext cx="4812287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假设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: </a:t>
                </a:r>
                <a:r>
                  <a:rPr lang="zh-CN" altLang="en-US" dirty="0"/>
                  <a:t>子电路模块中的所有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内部变量</a:t>
                </a:r>
                <a:r>
                  <a:rPr lang="zh-CN" altLang="en-US" dirty="0"/>
                  <a:t>由子电路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内外偏置信号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输入变量</a:t>
                </a:r>
                <a:r>
                  <a:rPr lang="zh-CN" altLang="en-US" dirty="0"/>
                  <a:t>决定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SubModel</a:t>
                </a:r>
                <a:r>
                  <a:rPr lang="en-US" altLang="zh-CN" sz="1400" dirty="0"/>
                  <a:t>: </a:t>
                </a:r>
                <a:r>
                  <a:rPr lang="zh-CN" altLang="en-US" sz="1400" dirty="0"/>
                  <a:t>节点信号</a:t>
                </a:r>
                <a:r>
                  <a:rPr lang="en-US" altLang="zh-CN" sz="1400" dirty="0"/>
                  <a:t>+</a:t>
                </a:r>
                <a:r>
                  <a:rPr lang="zh-CN" altLang="en-US" sz="1400" dirty="0"/>
                  <a:t>输入变量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400" dirty="0"/>
                  <a:t>内部变量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1" y="1158687"/>
                <a:ext cx="4812287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011" t="-4196" r="-253" b="-699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30882" y="2283960"/>
            <a:ext cx="34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子电路模块调用内部算法示意图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2" charset="-122"/>
              </a:rPr>
              <a:t>HDL V.S. </a:t>
            </a:r>
            <a:r>
              <a:rPr lang="zh-CN" altLang="en-US" sz="3200" dirty="0">
                <a:ea typeface="黑体" panose="02010609060101010101" pitchFamily="2" charset="-122"/>
              </a:rPr>
              <a:t>编程语言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solidFill>
                  <a:srgbClr val="B3B3B3"/>
                </a:solidFill>
                <a:ea typeface="黑体" panose="02010609060101010101" pitchFamily="2" charset="-122"/>
              </a:rPr>
              <a:t>定义、编译、表示、</a:t>
            </a:r>
            <a:r>
              <a:rPr lang="zh-CN" altLang="en-US" sz="3200" dirty="0">
                <a:solidFill>
                  <a:srgbClr val="C00000"/>
                </a:solidFill>
                <a:ea typeface="黑体" panose="02010609060101010101" pitchFamily="2" charset="-122"/>
              </a:rPr>
              <a:t>执行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291591" y="2754837"/>
            <a:ext cx="5581595" cy="282047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91591" y="3065314"/>
            <a:ext cx="5581595" cy="3095913"/>
          </a:xfrm>
          <a:prstGeom prst="roundRect">
            <a:avLst>
              <a:gd name="adj" fmla="val 3037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84219"/>
              </p:ext>
            </p:extLst>
          </p:nvPr>
        </p:nvGraphicFramePr>
        <p:xfrm>
          <a:off x="323322" y="3447017"/>
          <a:ext cx="395199" cy="749804"/>
        </p:xfrm>
        <a:graphic>
          <a:graphicData uri="http://schemas.openxmlformats.org/drawingml/2006/table">
            <a:tbl>
              <a:tblPr/>
              <a:tblGrid>
                <a:gridCol w="39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451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1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1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1207"/>
              </p:ext>
            </p:extLst>
          </p:nvPr>
        </p:nvGraphicFramePr>
        <p:xfrm>
          <a:off x="1539770" y="3125970"/>
          <a:ext cx="475711" cy="1240155"/>
        </p:xfrm>
        <a:graphic>
          <a:graphicData uri="http://schemas.openxmlformats.org/drawingml/2006/table">
            <a:tbl>
              <a:tblPr/>
              <a:tblGrid>
                <a:gridCol w="47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in[2]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53433"/>
              </p:ext>
            </p:extLst>
          </p:nvPr>
        </p:nvGraphicFramePr>
        <p:xfrm>
          <a:off x="323323" y="4949512"/>
          <a:ext cx="395198" cy="712974"/>
        </p:xfrm>
        <a:graphic>
          <a:graphicData uri="http://schemas.openxmlformats.org/drawingml/2006/table">
            <a:tbl>
              <a:tblPr/>
              <a:tblGrid>
                <a:gridCol w="3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3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3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3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532"/>
              </p:ext>
            </p:extLst>
          </p:nvPr>
        </p:nvGraphicFramePr>
        <p:xfrm>
          <a:off x="2919640" y="4175425"/>
          <a:ext cx="573478" cy="1948815"/>
        </p:xfrm>
        <a:graphic>
          <a:graphicData uri="http://schemas.openxmlformats.org/drawingml/2006/table">
            <a:tbl>
              <a:tblPr/>
              <a:tblGrid>
                <a:gridCol w="5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intrp</a:t>
                      </a:r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intrp</a:t>
                      </a:r>
                      <a:r>
                        <a:rPr lang="en-US" sz="1100" u="none" strike="noStrike" dirty="0"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gv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gv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c[1]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165">
                <a:tc>
                  <a:txBody>
                    <a:bodyPr/>
                    <a:lstStyle>
                      <a:lvl1pPr marL="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719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3375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5095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6751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8470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501265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91846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335020" algn="l" defTabSz="833755" rtl="0" eaLnBrk="1" latinLnBrk="0" hangingPunct="1">
                        <a:defRPr sz="16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表格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18849"/>
                  </p:ext>
                </p:extLst>
              </p:nvPr>
            </p:nvGraphicFramePr>
            <p:xfrm>
              <a:off x="4305192" y="3219128"/>
              <a:ext cx="685800" cy="1062990"/>
            </p:xfrm>
            <a:graphic>
              <a:graphicData uri="http://schemas.openxmlformats.org/drawingml/2006/table">
                <a:tbl>
                  <a:tblPr/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u="none" strike="noStrike" dirty="0">
                              <a:effectLst/>
                            </a:rPr>
                            <a:t>[1]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表格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18849"/>
                  </p:ext>
                </p:extLst>
              </p:nvPr>
            </p:nvGraphicFramePr>
            <p:xfrm>
              <a:off x="4305192" y="3219128"/>
              <a:ext cx="685800" cy="1062990"/>
            </p:xfrm>
            <a:graphic>
              <a:graphicData uri="http://schemas.openxmlformats.org/drawingml/2006/table">
                <a:tbl>
                  <a:tblPr/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85" t="-20690" r="-1770" b="-5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85" t="-120690" r="-1770" b="-4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85" t="-324138" r="-1770" b="-248276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85" t="-424138" r="-1770" b="-148276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表格 1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837484"/>
                  </p:ext>
                </p:extLst>
              </p:nvPr>
            </p:nvGraphicFramePr>
            <p:xfrm>
              <a:off x="4305192" y="4525978"/>
              <a:ext cx="685800" cy="1062990"/>
            </p:xfrm>
            <a:graphic>
              <a:graphicData uri="http://schemas.openxmlformats.org/drawingml/2006/table">
                <a:tbl>
                  <a:tblPr/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u="none" strike="noStrike" dirty="0">
                              <a:effectLst/>
                            </a:rPr>
                            <a:t>[1]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100" u="none" strike="noStrike" dirty="0">
                              <a:effectLst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表格 1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837484"/>
                  </p:ext>
                </p:extLst>
              </p:nvPr>
            </p:nvGraphicFramePr>
            <p:xfrm>
              <a:off x="4305192" y="4525978"/>
              <a:ext cx="685800" cy="1062990"/>
            </p:xfrm>
            <a:graphic>
              <a:graphicData uri="http://schemas.openxmlformats.org/drawingml/2006/table">
                <a:tbl>
                  <a:tblPr/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85" t="-17241" r="-1770" b="-5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85" t="-117241" r="-1770" b="-4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85" t="-320690" r="-1770" b="-2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85" t="-420690" r="-1770" b="-1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>
                          <a:lvl1pPr marL="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1719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83375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25095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66751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08470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501265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91846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335020" algn="l" defTabSz="833755" rtl="0" eaLnBrk="1" latinLnBrk="0" hangingPunct="1">
                            <a:defRPr sz="16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2" name="直接箭头连接符 111"/>
          <p:cNvCxnSpPr/>
          <p:nvPr/>
        </p:nvCxnSpPr>
        <p:spPr>
          <a:xfrm flipV="1">
            <a:off x="2255664" y="4949067"/>
            <a:ext cx="526344" cy="46761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113" name="直接箭头连接符 112"/>
          <p:cNvCxnSpPr>
            <a:stCxn id="106" idx="3"/>
            <a:endCxn id="126" idx="1"/>
          </p:cNvCxnSpPr>
          <p:nvPr/>
        </p:nvCxnSpPr>
        <p:spPr>
          <a:xfrm flipV="1">
            <a:off x="718521" y="3512926"/>
            <a:ext cx="630454" cy="30367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114" name="椭圆 113"/>
          <p:cNvSpPr/>
          <p:nvPr/>
        </p:nvSpPr>
        <p:spPr>
          <a:xfrm>
            <a:off x="1294632" y="5241290"/>
            <a:ext cx="961696" cy="350775"/>
          </a:xfrm>
          <a:prstGeom prst="ellips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SubModel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5" name="直接箭头连接符 114"/>
          <p:cNvCxnSpPr>
            <a:stCxn id="108" idx="3"/>
            <a:endCxn id="127" idx="1"/>
          </p:cNvCxnSpPr>
          <p:nvPr/>
        </p:nvCxnSpPr>
        <p:spPr>
          <a:xfrm flipV="1">
            <a:off x="718521" y="4426316"/>
            <a:ext cx="2059686" cy="8743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116" name="直接箭头连接符 115"/>
          <p:cNvCxnSpPr>
            <a:stCxn id="108" idx="3"/>
            <a:endCxn id="114" idx="2"/>
          </p:cNvCxnSpPr>
          <p:nvPr/>
        </p:nvCxnSpPr>
        <p:spPr>
          <a:xfrm>
            <a:off x="718521" y="5305999"/>
            <a:ext cx="576111" cy="11067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直接箭头连接符 116"/>
          <p:cNvCxnSpPr>
            <a:stCxn id="107" idx="2"/>
            <a:endCxn id="114" idx="0"/>
          </p:cNvCxnSpPr>
          <p:nvPr/>
        </p:nvCxnSpPr>
        <p:spPr>
          <a:xfrm flipH="1">
            <a:off x="1775480" y="4366125"/>
            <a:ext cx="2145" cy="875165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8" name="文本框 117"/>
          <p:cNvSpPr txBox="1"/>
          <p:nvPr/>
        </p:nvSpPr>
        <p:spPr>
          <a:xfrm>
            <a:off x="4518696" y="5798124"/>
            <a:ext cx="258793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13"/>
            <a:r>
              <a:rPr lang="en-US" altLang="zh-CN" sz="87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87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/>
          <p:cNvCxnSpPr>
            <a:stCxn id="110" idx="3"/>
            <a:endCxn id="120" idx="1"/>
          </p:cNvCxnSpPr>
          <p:nvPr/>
        </p:nvCxnSpPr>
        <p:spPr>
          <a:xfrm>
            <a:off x="4990992" y="3750623"/>
            <a:ext cx="26845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5259448" y="3642901"/>
                <a:ext cx="5834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422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48" y="3642901"/>
                <a:ext cx="583493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2105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箭头连接符 120"/>
          <p:cNvCxnSpPr>
            <a:stCxn id="111" idx="3"/>
            <a:endCxn id="143" idx="1"/>
          </p:cNvCxnSpPr>
          <p:nvPr/>
        </p:nvCxnSpPr>
        <p:spPr>
          <a:xfrm flipV="1">
            <a:off x="4990992" y="5056789"/>
            <a:ext cx="268455" cy="68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直接箭头连接符 121"/>
          <p:cNvCxnSpPr>
            <a:stCxn id="107" idx="3"/>
            <a:endCxn id="110" idx="1"/>
          </p:cNvCxnSpPr>
          <p:nvPr/>
        </p:nvCxnSpPr>
        <p:spPr>
          <a:xfrm>
            <a:off x="2015481" y="3740731"/>
            <a:ext cx="2289711" cy="45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123" name="直接箭头连接符 122"/>
          <p:cNvCxnSpPr>
            <a:stCxn id="107" idx="3"/>
            <a:endCxn id="111" idx="1"/>
          </p:cNvCxnSpPr>
          <p:nvPr/>
        </p:nvCxnSpPr>
        <p:spPr>
          <a:xfrm>
            <a:off x="2015481" y="3740731"/>
            <a:ext cx="2289711" cy="13114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124" name="直接箭头连接符 123"/>
          <p:cNvCxnSpPr>
            <a:stCxn id="109" idx="3"/>
            <a:endCxn id="110" idx="1"/>
          </p:cNvCxnSpPr>
          <p:nvPr/>
        </p:nvCxnSpPr>
        <p:spPr>
          <a:xfrm flipV="1">
            <a:off x="3493118" y="3745307"/>
            <a:ext cx="812074" cy="13992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125" name="直接箭头连接符 124"/>
          <p:cNvCxnSpPr>
            <a:stCxn id="109" idx="3"/>
            <a:endCxn id="111" idx="1"/>
          </p:cNvCxnSpPr>
          <p:nvPr/>
        </p:nvCxnSpPr>
        <p:spPr>
          <a:xfrm flipV="1">
            <a:off x="3493118" y="5052157"/>
            <a:ext cx="812074" cy="9235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126" name="左大括号 125"/>
          <p:cNvSpPr/>
          <p:nvPr/>
        </p:nvSpPr>
        <p:spPr>
          <a:xfrm>
            <a:off x="1348975" y="3199589"/>
            <a:ext cx="131046" cy="626673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" name="左大括号 126"/>
          <p:cNvSpPr/>
          <p:nvPr/>
        </p:nvSpPr>
        <p:spPr>
          <a:xfrm>
            <a:off x="2778207" y="4200175"/>
            <a:ext cx="120080" cy="452282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左大括号 127"/>
          <p:cNvSpPr/>
          <p:nvPr/>
        </p:nvSpPr>
        <p:spPr>
          <a:xfrm>
            <a:off x="2782672" y="4722927"/>
            <a:ext cx="120080" cy="452282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1141007" y="4433396"/>
                <a:ext cx="484107" cy="133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422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7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8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87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𝐧𝐨𝐝𝐞𝐬</m:t>
                      </m:r>
                      <m:r>
                        <a:rPr lang="en-US" altLang="zh-CN" sz="8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87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07" y="4433396"/>
                <a:ext cx="484107" cy="133883"/>
              </a:xfrm>
              <a:prstGeom prst="rect">
                <a:avLst/>
              </a:prstGeom>
              <a:blipFill rotWithShape="0">
                <a:blip r:embed="rId8"/>
                <a:stretch>
                  <a:fillRect l="-3750" t="-4545" r="-750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文本框 129"/>
          <p:cNvSpPr txBox="1"/>
          <p:nvPr/>
        </p:nvSpPr>
        <p:spPr>
          <a:xfrm>
            <a:off x="291591" y="2754933"/>
            <a:ext cx="50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13"/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输入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438367" y="3121397"/>
                <a:ext cx="165109" cy="246221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4422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7" y="3121397"/>
                <a:ext cx="165109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/>
          <p:cNvSpPr txBox="1"/>
          <p:nvPr/>
        </p:nvSpPr>
        <p:spPr>
          <a:xfrm>
            <a:off x="1357513" y="2757749"/>
            <a:ext cx="859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213"/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组装</a:t>
            </a:r>
            <a:r>
              <a:rPr lang="en-US" altLang="zh-CN" sz="11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nodes</a:t>
            </a:r>
            <a:endParaRPr lang="zh-CN" altLang="en-US" sz="11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098058" y="2775274"/>
            <a:ext cx="1342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13"/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下层子电路的输入</a:t>
            </a:r>
          </a:p>
        </p:txBody>
      </p:sp>
      <p:sp>
        <p:nvSpPr>
          <p:cNvPr id="134" name="右箭头 133"/>
          <p:cNvSpPr/>
          <p:nvPr/>
        </p:nvSpPr>
        <p:spPr>
          <a:xfrm>
            <a:off x="786240" y="2817894"/>
            <a:ext cx="530873" cy="138408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685267" y="2754933"/>
            <a:ext cx="944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213"/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组装</a:t>
            </a:r>
            <a:r>
              <a:rPr lang="en-US" altLang="zh-CN" sz="11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params</a:t>
            </a:r>
            <a:endParaRPr lang="zh-CN" altLang="en-US" sz="11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6" name="右箭头 135"/>
          <p:cNvSpPr/>
          <p:nvPr/>
        </p:nvSpPr>
        <p:spPr>
          <a:xfrm>
            <a:off x="2188165" y="2815078"/>
            <a:ext cx="530873" cy="138408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右箭头 136"/>
          <p:cNvSpPr/>
          <p:nvPr/>
        </p:nvSpPr>
        <p:spPr>
          <a:xfrm>
            <a:off x="3594514" y="2822928"/>
            <a:ext cx="530873" cy="138408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2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7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 flipH="1" flipV="1">
            <a:off x="729654" y="5337032"/>
            <a:ext cx="466883" cy="10461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直接箭头连接符 138"/>
          <p:cNvCxnSpPr/>
          <p:nvPr/>
        </p:nvCxnSpPr>
        <p:spPr>
          <a:xfrm flipV="1">
            <a:off x="1820947" y="4433396"/>
            <a:ext cx="0" cy="71112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直接箭头连接符 139"/>
          <p:cNvCxnSpPr/>
          <p:nvPr/>
        </p:nvCxnSpPr>
        <p:spPr>
          <a:xfrm flipH="1">
            <a:off x="2325585" y="5076641"/>
            <a:ext cx="386371" cy="33336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141" name="文本框 140"/>
          <p:cNvSpPr txBox="1"/>
          <p:nvPr/>
        </p:nvSpPr>
        <p:spPr>
          <a:xfrm rot="19060513">
            <a:off x="2319177" y="5205600"/>
            <a:ext cx="627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13"/>
            <a:r>
              <a:rPr lang="zh-CN" altLang="en-US" sz="8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梯度反传</a:t>
            </a:r>
          </a:p>
        </p:txBody>
      </p:sp>
      <p:sp>
        <p:nvSpPr>
          <p:cNvPr id="142" name="文本框 141"/>
          <p:cNvSpPr txBox="1"/>
          <p:nvPr/>
        </p:nvSpPr>
        <p:spPr>
          <a:xfrm rot="19121371">
            <a:off x="2114860" y="4997702"/>
            <a:ext cx="60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13"/>
            <a:r>
              <a:rPr lang="zh-CN" altLang="en-US" sz="800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内部变量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5259447" y="4949067"/>
                <a:ext cx="5911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422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47" y="4949067"/>
                <a:ext cx="59118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10309" r="-103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948528" y="3933062"/>
            <a:ext cx="91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内部节点</a:t>
            </a:r>
          </a:p>
        </p:txBody>
      </p:sp>
    </p:spTree>
    <p:extLst>
      <p:ext uri="{BB962C8B-B14F-4D97-AF65-F5344CB8AC3E}">
        <p14:creationId xmlns:p14="http://schemas.microsoft.com/office/powerpoint/2010/main" val="22069464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讨论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15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027" y="1015257"/>
                <a:ext cx="6152303" cy="2108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要求</a:t>
                </a:r>
                <a:r>
                  <a:rPr lang="en-US" altLang="zh-CN" sz="1400" dirty="0"/>
                  <a:t>: </a:t>
                </a:r>
                <a:r>
                  <a:rPr lang="zh-CN" altLang="en-US" sz="1400" dirty="0"/>
                  <a:t>为计算所有的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zh-CN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r>
                  <a:rPr lang="en-US" altLang="zh-CN" sz="1400" dirty="0"/>
                  <a:t>, </a:t>
                </a:r>
                <a:r>
                  <a:rPr lang="zh-CN" altLang="en-US" sz="1400" dirty="0"/>
                  <a:t>需让仿真器自动获得</a:t>
                </a:r>
                <a:r>
                  <a:rPr lang="en-US" altLang="zh-CN" sz="1400" dirty="0" err="1"/>
                  <a:t>SubModel</a:t>
                </a:r>
                <a:r>
                  <a:rPr lang="zh-CN" altLang="en-US" sz="1400" dirty="0"/>
                  <a:t>的微分</a:t>
                </a:r>
                <a:r>
                  <a:rPr lang="en-US" altLang="zh-CN" sz="14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其他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400" dirty="0"/>
                  <a:t>仿真加速</a:t>
                </a:r>
                <a:r>
                  <a:rPr lang="en-US" altLang="zh-CN" sz="1400" dirty="0"/>
                  <a:t>: </a:t>
                </a:r>
                <a:r>
                  <a:rPr lang="zh-CN" altLang="en-US" sz="1400" dirty="0"/>
                  <a:t>编译、层次结构、更灵活的粗粒度行为模型支持</a:t>
                </a:r>
                <a:r>
                  <a:rPr lang="en-US" altLang="zh-CN" sz="1400" dirty="0"/>
                  <a:t>…TODO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400" dirty="0"/>
                  <a:t>更灵活的多物理仿真支持</a:t>
                </a:r>
                <a:r>
                  <a:rPr lang="en-US" altLang="zh-CN" sz="1400" dirty="0"/>
                  <a:t>…TODO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400" dirty="0"/>
                  <a:t>交互式层级索引</a:t>
                </a:r>
                <a:r>
                  <a:rPr lang="en-US" altLang="zh-CN" sz="1400" dirty="0"/>
                  <a:t>: </a:t>
                </a:r>
                <a:r>
                  <a:rPr lang="zh-CN" altLang="en-US" sz="1400" dirty="0"/>
                  <a:t>交互式访问子电路实例</a:t>
                </a:r>
                <a:r>
                  <a:rPr lang="en-US" altLang="zh-CN" sz="1400" dirty="0"/>
                  <a:t>, </a:t>
                </a:r>
                <a:r>
                  <a:rPr lang="zh-CN" altLang="en-US" sz="1400" dirty="0"/>
                  <a:t>内外节点及信号</a:t>
                </a:r>
                <a:r>
                  <a:rPr lang="en-US" altLang="zh-CN" sz="1400" dirty="0"/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400" dirty="0"/>
                  <a:t>基本器件 </a:t>
                </a:r>
                <a:r>
                  <a:rPr lang="en-US" altLang="zh-CN" sz="1400" dirty="0" err="1"/>
                  <a:t>ExternGALV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字段</a:t>
                </a:r>
                <a:r>
                  <a:rPr lang="en-US" altLang="zh-CN" sz="1400" dirty="0"/>
                  <a:t>.</a:t>
                </a:r>
                <a:r>
                  <a:rPr lang="zh-CN" altLang="en-US" sz="1400" dirty="0"/>
                  <a:t>决定是否将</a:t>
                </a:r>
                <a:r>
                  <a:rPr lang="zh-CN" altLang="en-US" sz="1400" b="1" dirty="0"/>
                  <a:t>支路电流</a:t>
                </a:r>
                <a:r>
                  <a:rPr lang="zh-CN" altLang="en-US" sz="1400" dirty="0"/>
                  <a:t>作为信号暴露出来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1400" dirty="0"/>
                  <a:t>, </a:t>
                </a:r>
                <a:r>
                  <a:rPr lang="zh-CN" altLang="en-US" sz="1400" dirty="0"/>
                  <a:t>作用是例如可在优化中约束此信号值</a:t>
                </a:r>
                <a:r>
                  <a:rPr lang="en-US" altLang="zh-CN" sz="1400" dirty="0"/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7" y="1015257"/>
                <a:ext cx="6152303" cy="2108269"/>
              </a:xfrm>
              <a:prstGeom prst="rect">
                <a:avLst/>
              </a:prstGeom>
              <a:blipFill rotWithShape="0">
                <a:blip r:embed="rId3"/>
                <a:stretch>
                  <a:fillRect l="-793" t="-2029" r="-297" b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85712" y="3282142"/>
            <a:ext cx="4980122" cy="2923877"/>
            <a:chOff x="185712" y="3282142"/>
            <a:chExt cx="4980122" cy="2923877"/>
          </a:xfrm>
        </p:grpSpPr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185712" y="3282142"/>
              <a:ext cx="3443250" cy="292387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length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"R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width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],</a:t>
              </a:r>
              <a:endParaRPr lang="en-US" altLang="zh-CN" sz="1000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"SubModel"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:{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"Expr"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"[1e2*Rlength/Rwidth,]"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,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lang="zh-CN" altLang="zh-CN" sz="1000" dirty="0">
                  <a:solidFill>
                    <a:srgbClr val="000000"/>
                  </a:solidFill>
                  <a:latin typeface="Arial Unicode MS" panose="020B0604020202020204" pitchFamily="34" charset="-122"/>
                  <a:ea typeface="inherit"/>
                </a:rPr>
                <a:t>"IntrinsicParams"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:[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en-US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R</a:t>
              </a:r>
              <a:r>
                <a:rPr lang="zh-CN" altLang="zh-CN" sz="1000" dirty="0">
                  <a:solidFill>
                    <a:srgbClr val="AA1111"/>
                  </a:solidFill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]</a:t>
              </a:r>
              <a:endParaRPr lang="en-US" altLang="zh-CN" sz="10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lang="zh-CN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"Schematic"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"MasterName"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"resistor"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"left"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"resistance"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"MasterName"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"capacitor"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"ExternalNodes"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"vm"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,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"output"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"right"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},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"InputParams"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:{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"capacitance"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: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AA1111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"C"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Arial Unicode MS" panose="020B0604020202020204" pitchFamily="34" charset="-122"/>
                  <a:ea typeface="inherit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2"/>
                  <a:ea typeface="inherit"/>
                </a:rPr>
                <a:t>}</a:t>
              </a:r>
              <a:endParaRPr kumimoji="0" lang="zh-CN" altLang="zh-CN" sz="9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var(--monospace)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28522" y="3886362"/>
              <a:ext cx="2107862" cy="63048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60532" y="3832274"/>
              <a:ext cx="24053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例</a:t>
              </a:r>
              <a:r>
                <a:rPr lang="en-US" altLang="zh-CN" sz="1400" dirty="0"/>
                <a:t>1: </a:t>
              </a:r>
              <a:r>
                <a:rPr lang="zh-CN" altLang="en-US" sz="1400" dirty="0"/>
                <a:t>依赖于仿真器实现语言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框架</a:t>
              </a:r>
              <a:r>
                <a:rPr lang="en-US" altLang="zh-CN" sz="1400" dirty="0"/>
                <a:t>, </a:t>
              </a:r>
              <a:r>
                <a:rPr lang="zh-CN" altLang="en-US" sz="1400" dirty="0"/>
                <a:t>自行解析表达式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获得微分</a:t>
              </a:r>
              <a:r>
                <a:rPr lang="en-US" altLang="zh-CN" sz="1400" dirty="0"/>
                <a:t>.</a:t>
              </a:r>
              <a:endParaRPr lang="zh-CN" altLang="en-US" sz="1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03394" y="658884"/>
            <a:ext cx="4566179" cy="2027643"/>
            <a:chOff x="987319" y="4348365"/>
            <a:chExt cx="4566179" cy="202764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19" y="4348365"/>
              <a:ext cx="4492721" cy="2027643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 bwMode="auto">
            <a:xfrm>
              <a:off x="1045481" y="5209625"/>
              <a:ext cx="4340558" cy="88808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72370" y="4839630"/>
              <a:ext cx="1781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例</a:t>
              </a:r>
              <a:r>
                <a:rPr lang="en-US" altLang="zh-CN" sz="1400" dirty="0"/>
                <a:t>2: </a:t>
              </a:r>
              <a:r>
                <a:rPr lang="zh-CN" altLang="en-US" sz="1400" dirty="0"/>
                <a:t>调用已有程序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90282" y="3596332"/>
            <a:ext cx="6004548" cy="1061724"/>
            <a:chOff x="6117506" y="4442877"/>
            <a:chExt cx="6004548" cy="1061724"/>
          </a:xfrm>
        </p:grpSpPr>
        <p:grpSp>
          <p:nvGrpSpPr>
            <p:cNvPr id="20" name="组合 19"/>
            <p:cNvGrpSpPr/>
            <p:nvPr/>
          </p:nvGrpSpPr>
          <p:grpSpPr>
            <a:xfrm>
              <a:off x="6145754" y="4576229"/>
              <a:ext cx="5976300" cy="928372"/>
              <a:chOff x="6094416" y="4631418"/>
              <a:chExt cx="5976300" cy="92837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416" y="4631418"/>
                <a:ext cx="5976300" cy="51939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9622" y="5041821"/>
                <a:ext cx="4606881" cy="517969"/>
              </a:xfrm>
              <a:prstGeom prst="rect">
                <a:avLst/>
              </a:prstGeom>
            </p:spPr>
          </p:pic>
        </p:grpSp>
        <p:sp>
          <p:nvSpPr>
            <p:cNvPr id="32" name="文本框 31"/>
            <p:cNvSpPr txBox="1"/>
            <p:nvPr/>
          </p:nvSpPr>
          <p:spPr>
            <a:xfrm>
              <a:off x="6117506" y="4442877"/>
              <a:ext cx="1608649" cy="33855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拓扑分析可解性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01720" y="4664820"/>
            <a:ext cx="4399754" cy="1311307"/>
            <a:chOff x="6595545" y="5406098"/>
            <a:chExt cx="4399754" cy="131130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8785" y="5876311"/>
              <a:ext cx="4156514" cy="841094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595545" y="5406098"/>
              <a:ext cx="1101674" cy="58477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拓扑分析</a:t>
              </a:r>
              <a:r>
                <a:rPr lang="en-US" altLang="zh-CN" sz="1600" dirty="0"/>
                <a:t>DAE-Index</a:t>
              </a:r>
              <a:endParaRPr lang="zh-CN" altLang="en-US" sz="16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86436" y="3097476"/>
            <a:ext cx="61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缺点</a:t>
            </a:r>
            <a:r>
              <a:rPr lang="en-US" altLang="zh-CN" dirty="0">
                <a:solidFill>
                  <a:srgbClr val="C00000"/>
                </a:solidFill>
              </a:rPr>
              <a:t>: 1.</a:t>
            </a:r>
            <a:r>
              <a:rPr lang="zh-CN" altLang="en-US" dirty="0">
                <a:solidFill>
                  <a:srgbClr val="C00000"/>
                </a:solidFill>
              </a:rPr>
              <a:t>拓扑理论分析失效</a:t>
            </a:r>
            <a:r>
              <a:rPr lang="en-US" altLang="zh-CN" dirty="0">
                <a:solidFill>
                  <a:srgbClr val="C00000"/>
                </a:solidFill>
              </a:rPr>
              <a:t>; 2.</a:t>
            </a:r>
            <a:r>
              <a:rPr lang="zh-CN" altLang="en-US" dirty="0">
                <a:solidFill>
                  <a:srgbClr val="C00000"/>
                </a:solidFill>
              </a:rPr>
              <a:t>变量梯度反传增加计算量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084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869122" y="430894"/>
            <a:ext cx="4114166" cy="870857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&gt; </a:t>
            </a:r>
            <a:r>
              <a:rPr lang="zh-CN" altLang="en-US" sz="2600" dirty="0"/>
              <a:t>大纲</a:t>
            </a:r>
            <a:endParaRPr lang="en-US" altLang="zh-CN" sz="2600" dirty="0"/>
          </a:p>
        </p:txBody>
      </p:sp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B9CC8198-DD7B-4129-A176-24FECD5F13E6}" type="slidenum"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16</a:t>
            </a:fld>
            <a:endParaRPr lang="en-GB" altLang="zh-CN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29735" y="2150073"/>
            <a:ext cx="8004699" cy="174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991" tIns="10798" rIns="53991" bIns="10798">
            <a:spAutoFit/>
          </a:bodyPr>
          <a:lstStyle>
            <a:lvl1pPr marL="177800" indent="-1778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背景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JSON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网表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+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计算图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2" charset="-122"/>
              </a:rPr>
              <a:t>讨论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2" charset="-122"/>
              </a:rPr>
              <a:t>: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2" charset="-122"/>
              </a:rPr>
              <a:t>建模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2" charset="-122"/>
              </a:rPr>
              <a:t> &amp;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2" charset="-122"/>
              </a:rPr>
              <a:t>优化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1439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行为模型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en-US" altLang="zh-CN" sz="3200" dirty="0" err="1">
                <a:ea typeface="黑体" panose="02010609060101010101" pitchFamily="2" charset="-122"/>
              </a:rPr>
              <a:t>SubModel</a:t>
            </a:r>
            <a:r>
              <a:rPr lang="zh-CN" altLang="en-US" sz="3200" dirty="0">
                <a:ea typeface="黑体" panose="02010609060101010101" pitchFamily="2" charset="-122"/>
              </a:rPr>
              <a:t>计算内部变量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17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8" y="3739027"/>
            <a:ext cx="3781389" cy="186763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497935" y="1099833"/>
            <a:ext cx="6123683" cy="1671351"/>
            <a:chOff x="5419556" y="2608548"/>
            <a:chExt cx="6123683" cy="167135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9556" y="2608548"/>
              <a:ext cx="6123683" cy="167135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6470374" y="3329609"/>
              <a:ext cx="2246243" cy="149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97935" y="3150714"/>
            <a:ext cx="6472306" cy="1654747"/>
            <a:chOff x="5419556" y="4368365"/>
            <a:chExt cx="6472306" cy="16547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9556" y="4368365"/>
              <a:ext cx="6472306" cy="1654747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 bwMode="auto">
            <a:xfrm>
              <a:off x="6175513" y="4533310"/>
              <a:ext cx="2054087" cy="9939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8658" y="1129274"/>
            <a:ext cx="49496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en-US" altLang="zh-CN" dirty="0" err="1"/>
              <a:t>Vg,Vd,Vs,Vb,MosL,MosW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输出内部变量</a:t>
            </a:r>
            <a:r>
              <a:rPr lang="en-US" altLang="zh-CN" dirty="0"/>
              <a:t>: [ID,GDS,CDD,CSS,CGG,CGS,CGD,GM,GMB].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使用三维 </a:t>
            </a:r>
            <a:r>
              <a:rPr lang="en-US" altLang="zh-CN" dirty="0"/>
              <a:t>Spline </a:t>
            </a:r>
            <a:r>
              <a:rPr lang="zh-CN" altLang="en-US" dirty="0"/>
              <a:t>插值</a:t>
            </a:r>
            <a:r>
              <a:rPr lang="en-US" altLang="zh-CN" dirty="0"/>
              <a:t>, </a:t>
            </a:r>
            <a:r>
              <a:rPr lang="zh-CN" altLang="en-US" dirty="0"/>
              <a:t>可借助 </a:t>
            </a:r>
            <a:r>
              <a:rPr lang="en-US" altLang="zh-CN" dirty="0">
                <a:hlinkClick r:id="rId6"/>
              </a:rPr>
              <a:t>PCHIP</a:t>
            </a:r>
            <a:r>
              <a:rPr lang="en-US" altLang="zh-CN" dirty="0"/>
              <a:t> </a:t>
            </a:r>
            <a:r>
              <a:rPr lang="zh-CN" altLang="en-US" dirty="0"/>
              <a:t>等技术改善单调性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  <a:r>
              <a:rPr lang="en-US" altLang="zh-CN" dirty="0"/>
              <a:t>. </a:t>
            </a:r>
            <a:r>
              <a:rPr lang="zh-CN" altLang="en-US" dirty="0"/>
              <a:t>此技术目前不保证多维插值严格单调性</a:t>
            </a:r>
            <a:r>
              <a:rPr lang="en-US" altLang="zh-CN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遗留问题</a:t>
            </a:r>
            <a:r>
              <a:rPr lang="en-US" altLang="zh-CN" dirty="0"/>
              <a:t>: </a:t>
            </a:r>
            <a:r>
              <a:rPr lang="zh-CN" altLang="en-US" dirty="0"/>
              <a:t>此模型仅适用于 </a:t>
            </a:r>
            <a:r>
              <a:rPr lang="en-US" altLang="zh-CN" dirty="0"/>
              <a:t>DC,AC </a:t>
            </a:r>
            <a:r>
              <a:rPr lang="zh-CN" altLang="en-US" dirty="0"/>
              <a:t>仿真</a:t>
            </a:r>
            <a:r>
              <a:rPr lang="en-US" altLang="zh-CN" dirty="0"/>
              <a:t>, </a:t>
            </a:r>
            <a:r>
              <a:rPr lang="zh-CN" altLang="en-US" dirty="0"/>
              <a:t>不能适用于瞬态仿真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96447" y="5606664"/>
            <a:ext cx="226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MOS </a:t>
            </a:r>
            <a:r>
              <a:rPr lang="zh-CN" altLang="en-US" sz="1400" dirty="0"/>
              <a:t>管 </a:t>
            </a:r>
            <a:r>
              <a:rPr lang="en-US" altLang="zh-CN" sz="1400" dirty="0"/>
              <a:t>AC </a:t>
            </a:r>
            <a:r>
              <a:rPr lang="zh-CN" altLang="en-US" sz="1400" dirty="0"/>
              <a:t>分析等效电路</a:t>
            </a:r>
          </a:p>
        </p:txBody>
      </p:sp>
      <p:sp>
        <p:nvSpPr>
          <p:cNvPr id="63" name="矩形 62"/>
          <p:cNvSpPr/>
          <p:nvPr/>
        </p:nvSpPr>
        <p:spPr>
          <a:xfrm>
            <a:off x="5402003" y="5437386"/>
            <a:ext cx="6664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Fritsch, Frederick N., and Judy Butland. "A method for constructing local monotone piecewise cubic interpolants." SIAM journal on scientific and statistical computing 5.2 (1984): 300-304.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Shima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Takeshi, et al. "Table look-up MOSFET modeling system using a 2-D device simulator and monotonic piecewise cubic interpolation." IEEE Transactions on Computer-Aided Design of Integrated Circuits and Systems 2.2 (1983): 121-126.</a:t>
            </a:r>
          </a:p>
        </p:txBody>
      </p:sp>
    </p:spTree>
    <p:extLst>
      <p:ext uri="{BB962C8B-B14F-4D97-AF65-F5344CB8AC3E}">
        <p14:creationId xmlns:p14="http://schemas.microsoft.com/office/powerpoint/2010/main" val="6732247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016036-E269-4FF4-9E67-60AA5B11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30" y="3088679"/>
            <a:ext cx="4489184" cy="2599001"/>
          </a:xfrm>
          <a:prstGeom prst="rect">
            <a:avLst/>
          </a:prstGeo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模拟电路设计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18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8111" y="3237815"/>
                <a:ext cx="721028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优化目标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多工作条件仿真</a:t>
                </a:r>
                <a:r>
                  <a:rPr lang="zh-CN" altLang="en-US" dirty="0"/>
                  <a:t>共享设计变量</a:t>
                </a:r>
                <a:r>
                  <a:rPr lang="en-US" altLang="zh-CN" dirty="0"/>
                  <a:t>), 72</a:t>
                </a:r>
                <a:r>
                  <a:rPr lang="zh-CN" altLang="en-US" dirty="0"/>
                  <a:t>个变量</a:t>
                </a:r>
                <a:r>
                  <a:rPr lang="en-US" altLang="zh-CN" dirty="0"/>
                  <a:t>, 27</a:t>
                </a:r>
                <a:r>
                  <a:rPr lang="zh-CN" altLang="en-US" dirty="0"/>
                  <a:t>个等式约束</a:t>
                </a:r>
                <a:r>
                  <a:rPr lang="en-US" altLang="zh-CN" dirty="0"/>
                  <a:t>, 308</a:t>
                </a:r>
                <a:r>
                  <a:rPr lang="zh-CN" altLang="en-US" dirty="0"/>
                  <a:t>个不等式约束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使用 </a:t>
                </a:r>
                <a:r>
                  <a:rPr lang="en-US" altLang="zh-CN" dirty="0" err="1">
                    <a:hlinkClick r:id="rId4"/>
                  </a:rPr>
                  <a:t>Ipopt</a:t>
                </a:r>
                <a:r>
                  <a:rPr lang="en-US" altLang="zh-CN" dirty="0"/>
                  <a:t>[1], </a:t>
                </a:r>
                <a:r>
                  <a:rPr lang="zh-CN" altLang="en-US" dirty="0"/>
                  <a:t>求解 </a:t>
                </a:r>
                <a:r>
                  <a:rPr lang="en-US" altLang="zh-CN" dirty="0"/>
                  <a:t>DC/AC </a:t>
                </a:r>
                <a:r>
                  <a:rPr lang="zh-CN" altLang="en-US" dirty="0"/>
                  <a:t>仿真</a:t>
                </a:r>
                <a:r>
                  <a:rPr lang="en-US" altLang="zh-CN" dirty="0"/>
                  <a:t>156</a:t>
                </a:r>
                <a:r>
                  <a:rPr lang="zh-CN" altLang="en-US" dirty="0"/>
                  <a:t>次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356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秒</a:t>
                </a:r>
                <a:r>
                  <a:rPr lang="zh-CN" altLang="en-US" dirty="0"/>
                  <a:t>达成目标</a:t>
                </a:r>
                <a:r>
                  <a:rPr lang="en-US" altLang="zh-CN" dirty="0"/>
                  <a:t>: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dirty="0"/>
                  <a:t>9</a:t>
                </a:r>
                <a:r>
                  <a:rPr lang="zh-CN" altLang="en-US" dirty="0"/>
                  <a:t>种工作条件</a:t>
                </a:r>
                <a:r>
                  <a:rPr lang="en-US" altLang="zh-CN" dirty="0"/>
                  <a:t>corner=[</a:t>
                </a:r>
                <a:r>
                  <a:rPr lang="en-US" altLang="zh-CN" dirty="0" err="1"/>
                  <a:t>tt,ff,ss</a:t>
                </a:r>
                <a:r>
                  <a:rPr lang="en-US" altLang="zh-CN" dirty="0"/>
                  <a:t>],temperature=[27,-40,125]</a:t>
                </a:r>
                <a:r>
                  <a:rPr lang="zh-CN" altLang="en-US" dirty="0"/>
                  <a:t>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所有 </a:t>
                </a:r>
                <a:r>
                  <a:rPr lang="en-US" altLang="zh-CN" dirty="0"/>
                  <a:t>MOS </a:t>
                </a:r>
                <a:r>
                  <a:rPr lang="zh-CN" altLang="en-US" dirty="0"/>
                  <a:t>管需处于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饱和状态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dirty="0"/>
                  <a:t>典型工作条件下</a:t>
                </a:r>
                <a:r>
                  <a:rPr lang="en-US" altLang="zh-CN" dirty="0"/>
                  <a:t>(corner=</a:t>
                </a:r>
                <a:r>
                  <a:rPr lang="en-US" altLang="zh-CN" dirty="0" err="1"/>
                  <a:t>tt,temperature</a:t>
                </a:r>
                <a:r>
                  <a:rPr lang="en-US" altLang="zh-CN" dirty="0"/>
                  <a:t>=27), </a:t>
                </a:r>
                <a:r>
                  <a:rPr lang="zh-CN" altLang="en-US" dirty="0"/>
                  <a:t>允许 </a:t>
                </a:r>
                <a:r>
                  <a:rPr lang="en-US" altLang="zh-CN" dirty="0"/>
                  <a:t>Vin </a:t>
                </a:r>
                <a:r>
                  <a:rPr lang="zh-CN" altLang="en-US" dirty="0"/>
                  <a:t>输入信号有上下浮动</a:t>
                </a:r>
                <a:r>
                  <a:rPr lang="en-US" altLang="zh-CN" dirty="0"/>
                  <a:t>,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Vout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偏置最大最小</a:t>
                </a:r>
                <a:r>
                  <a:rPr lang="zh-CN" altLang="en-US" dirty="0"/>
                  <a:t>可达到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4.35v,0.3v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dirty="0"/>
                  <a:t>典型工作条件下的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DC Gain=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20⋅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达到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100db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dirty="0"/>
                  <a:t>设计变量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尺寸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比例约束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 </a:t>
                </a:r>
                <a:r>
                  <a:rPr lang="en-US" altLang="zh-CN" dirty="0"/>
                  <a:t>Mn0_in,Mn0_ip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MosL,MosW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完全相等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1" y="3237815"/>
                <a:ext cx="7210289" cy="2893100"/>
              </a:xfrm>
              <a:prstGeom prst="rect">
                <a:avLst/>
              </a:prstGeom>
              <a:blipFill>
                <a:blip r:embed="rId5"/>
                <a:stretch>
                  <a:fillRect l="-761" t="-1263" r="-254" b="-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651057" y="5793212"/>
            <a:ext cx="5540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Wächter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Andreas, and Lorenz T.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Biegler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. "On the implementation of an interior-point filter line-search algorithm for large-scale nonlinear programming." Mathematical programming 106.1 (2006): 25-57.</a:t>
            </a:r>
          </a:p>
        </p:txBody>
      </p:sp>
      <p:pic>
        <p:nvPicPr>
          <p:cNvPr id="1026" name="Picture 2" descr="Design and analysis of a three stage CMOS op- amp using indirect feedback  compens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16" y="981734"/>
            <a:ext cx="3330575" cy="19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750F3F-AF4D-4ECD-B297-A6B353C3D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133" y="695456"/>
            <a:ext cx="6877519" cy="22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46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模拟电路设计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问题讨论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19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943" y="834557"/>
            <a:ext cx="4075044" cy="52168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优化配置与算法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黑盒优化</a:t>
            </a:r>
            <a:r>
              <a:rPr lang="en-US" altLang="zh-CN" dirty="0"/>
              <a:t>: </a:t>
            </a:r>
            <a:r>
              <a:rPr lang="zh-CN" altLang="en-US" dirty="0"/>
              <a:t>不同 </a:t>
            </a:r>
            <a:r>
              <a:rPr lang="en-US" altLang="zh-CN" dirty="0"/>
              <a:t>SPEC </a:t>
            </a:r>
            <a:r>
              <a:rPr lang="zh-CN" altLang="en-US" dirty="0"/>
              <a:t>计算速度不同</a:t>
            </a:r>
            <a:r>
              <a:rPr lang="en-US" altLang="zh-CN" dirty="0"/>
              <a:t>, </a:t>
            </a:r>
            <a:r>
              <a:rPr lang="zh-CN" altLang="en-US" dirty="0"/>
              <a:t>需精细化处理</a:t>
            </a:r>
            <a:r>
              <a:rPr lang="en-US" altLang="zh-CN" dirty="0"/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灰盒优化</a:t>
            </a:r>
            <a:r>
              <a:rPr lang="en-US" altLang="zh-CN" dirty="0"/>
              <a:t>(</a:t>
            </a:r>
            <a:r>
              <a:rPr lang="zh-CN" altLang="en-US" dirty="0"/>
              <a:t>当前实现</a:t>
            </a:r>
            <a:r>
              <a:rPr lang="en-US" altLang="zh-CN" dirty="0"/>
              <a:t>): SPEC </a:t>
            </a:r>
            <a:r>
              <a:rPr lang="zh-CN" altLang="en-US" dirty="0"/>
              <a:t>形式众多</a:t>
            </a:r>
            <a:r>
              <a:rPr lang="en-US" altLang="zh-CN" dirty="0"/>
              <a:t>(</a:t>
            </a:r>
            <a:r>
              <a:rPr lang="zh-CN" altLang="en-US" dirty="0"/>
              <a:t>可能有离散 </a:t>
            </a:r>
            <a:r>
              <a:rPr lang="en-US" altLang="zh-CN" dirty="0"/>
              <a:t>SPEC) &amp; </a:t>
            </a:r>
            <a:r>
              <a:rPr lang="zh-CN" altLang="en-US" dirty="0"/>
              <a:t>设计配置语言更难</a:t>
            </a:r>
            <a:r>
              <a:rPr lang="en-US" altLang="zh-CN" dirty="0"/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仅优化小信号</a:t>
            </a:r>
            <a:r>
              <a:rPr lang="en-US" altLang="zh-CN" dirty="0"/>
              <a:t>, </a:t>
            </a:r>
            <a:r>
              <a:rPr lang="zh-CN" altLang="en-US" dirty="0"/>
              <a:t>配置语言更容易设计</a:t>
            </a:r>
            <a:r>
              <a:rPr lang="en-US" altLang="zh-CN" dirty="0"/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其他</a:t>
            </a:r>
            <a:r>
              <a:rPr lang="en-US" altLang="zh-CN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完备性</a:t>
            </a:r>
            <a:r>
              <a:rPr lang="en-US" altLang="zh-CN" dirty="0"/>
              <a:t>: </a:t>
            </a:r>
            <a:r>
              <a:rPr lang="zh-CN" altLang="en-US" dirty="0"/>
              <a:t>其他仿真类型</a:t>
            </a:r>
            <a:endParaRPr lang="en-US" altLang="zh-CN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模型</a:t>
            </a:r>
            <a:r>
              <a:rPr lang="en-US" altLang="zh-CN" dirty="0"/>
              <a:t>: </a:t>
            </a:r>
            <a:r>
              <a:rPr lang="en-US" altLang="zh-CN" dirty="0" err="1"/>
              <a:t>需无缝支持BSIM</a:t>
            </a:r>
            <a:r>
              <a:rPr lang="en-US" altLang="zh-CN" dirty="0"/>
              <a:t>(</a:t>
            </a:r>
            <a:r>
              <a:rPr lang="zh-CN" altLang="en-US"/>
              <a:t>当前模型仅支持 </a:t>
            </a:r>
            <a:r>
              <a:rPr lang="en-US" altLang="zh-CN" dirty="0"/>
              <a:t>DC,AC), </a:t>
            </a:r>
            <a:r>
              <a:rPr lang="zh-CN" altLang="en-US"/>
              <a:t>以及其他器件模型</a:t>
            </a:r>
            <a:r>
              <a:rPr lang="en-US" altLang="zh-CN" dirty="0"/>
              <a:t>...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兼容性</a:t>
            </a:r>
            <a:r>
              <a:rPr lang="en-US" altLang="zh-CN" dirty="0"/>
              <a:t>: </a:t>
            </a:r>
            <a:r>
              <a:rPr lang="zh-CN" altLang="en-US"/>
              <a:t>新网表不容易兼容现有工业环境</a:t>
            </a:r>
            <a:r>
              <a:rPr lang="en-US" altLang="zh-CN" dirty="0"/>
              <a:t>(Cadence </a:t>
            </a:r>
            <a:r>
              <a:rPr lang="en-US" altLang="zh-CN" dirty="0" err="1"/>
              <a:t>Spectre</a:t>
            </a:r>
            <a:r>
              <a:rPr lang="en-US" altLang="zh-CN" dirty="0"/>
              <a:t> </a:t>
            </a:r>
            <a:r>
              <a:rPr lang="zh-CN" altLang="en-US"/>
              <a:t>网表</a:t>
            </a:r>
            <a:r>
              <a:rPr lang="en-US" altLang="zh-CN" dirty="0"/>
              <a:t>).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离散问题连续化的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取整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后处理</a:t>
            </a:r>
            <a:r>
              <a:rPr lang="en-US" altLang="zh-CN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256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869122" y="430894"/>
            <a:ext cx="4114166" cy="870857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&gt; </a:t>
            </a:r>
            <a:r>
              <a:rPr lang="zh-CN" altLang="en-US" sz="2600" dirty="0"/>
              <a:t>大纲</a:t>
            </a:r>
            <a:endParaRPr lang="en-US" altLang="zh-CN" sz="2600" dirty="0"/>
          </a:p>
        </p:txBody>
      </p:sp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B9CC8198-DD7B-4129-A176-24FECD5F13E6}" type="slidenum"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2</a:t>
            </a:fld>
            <a:endParaRPr lang="en-GB" altLang="zh-CN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29735" y="2150073"/>
            <a:ext cx="8004699" cy="174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991" tIns="10798" rIns="53991" bIns="10798">
            <a:spAutoFit/>
          </a:bodyPr>
          <a:lstStyle>
            <a:lvl1pPr marL="177800" indent="-1778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ea typeface="黑体" panose="02010609060101010101" pitchFamily="2" charset="-122"/>
              </a:rPr>
              <a:t>背景</a:t>
            </a:r>
            <a:endParaRPr lang="en-US" altLang="zh-CN" sz="2800" dirty="0"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JSON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网表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+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计算图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讨论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: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建模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 &amp;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优化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7514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B9CC8198-DD7B-4129-A176-24FECD5F13E6}" type="slidenum"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20</a:t>
            </a:fld>
            <a:endParaRPr lang="en-GB" altLang="zh-CN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17901" y="2510865"/>
            <a:ext cx="2969693" cy="870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072" tIns="40039" rIns="80072" bIns="40039" numCol="1" anchor="ctr" anchorCtr="0" compatLnSpc="1"/>
          <a:lstStyle>
            <a:lvl1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2pPr>
            <a:lvl3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3pPr>
            <a:lvl4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4pPr>
            <a:lvl5pPr algn="l" defTabSz="80073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5pPr>
            <a:lvl6pPr marL="417195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6pPr>
            <a:lvl7pPr marL="833755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7pPr>
            <a:lvl8pPr marL="1250950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8pPr>
            <a:lvl9pPr marL="1667510" algn="l" defTabSz="800735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zh-CN" altLang="en-US" sz="4000" kern="0" dirty="0"/>
              <a:t>谢谢大家！</a:t>
            </a:r>
            <a:endParaRPr lang="en-US" altLang="zh-CN" sz="4000" kern="0" dirty="0"/>
          </a:p>
        </p:txBody>
      </p:sp>
    </p:spTree>
    <p:extLst>
      <p:ext uri="{BB962C8B-B14F-4D97-AF65-F5344CB8AC3E}">
        <p14:creationId xmlns:p14="http://schemas.microsoft.com/office/powerpoint/2010/main" val="26024812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模拟电路设计 </a:t>
            </a:r>
            <a:r>
              <a:rPr lang="en-US" altLang="zh-CN" sz="3200" dirty="0">
                <a:ea typeface="黑体" panose="02010609060101010101" pitchFamily="2" charset="-122"/>
              </a:rPr>
              <a:t>&amp; </a:t>
            </a:r>
            <a:r>
              <a:rPr lang="zh-CN" altLang="en-US" sz="3200" dirty="0">
                <a:ea typeface="黑体" panose="02010609060101010101" pitchFamily="2" charset="-122"/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3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3" name="直接箭头连接符 2"/>
          <p:cNvCxnSpPr>
            <a:stCxn id="232" idx="3"/>
            <a:endCxn id="348" idx="0"/>
          </p:cNvCxnSpPr>
          <p:nvPr/>
        </p:nvCxnSpPr>
        <p:spPr bwMode="auto">
          <a:xfrm flipH="1">
            <a:off x="6490935" y="2285924"/>
            <a:ext cx="4029130" cy="2346758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</p:spPr>
      </p:cxnSp>
      <p:grpSp>
        <p:nvGrpSpPr>
          <p:cNvPr id="27" name="组合 26"/>
          <p:cNvGrpSpPr/>
          <p:nvPr/>
        </p:nvGrpSpPr>
        <p:grpSpPr>
          <a:xfrm>
            <a:off x="5733390" y="4525573"/>
            <a:ext cx="6209954" cy="1731331"/>
            <a:chOff x="5754414" y="3694490"/>
            <a:chExt cx="6209954" cy="1731331"/>
          </a:xfrm>
        </p:grpSpPr>
        <p:sp>
          <p:nvSpPr>
            <p:cNvPr id="15" name="文本框 14"/>
            <p:cNvSpPr txBox="1"/>
            <p:nvPr/>
          </p:nvSpPr>
          <p:spPr>
            <a:xfrm>
              <a:off x="6154557" y="4964156"/>
              <a:ext cx="5225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仿真技术</a:t>
              </a:r>
              <a:r>
                <a:rPr lang="en-US" altLang="zh-CN" sz="2400" dirty="0"/>
                <a:t>: </a:t>
              </a:r>
              <a:r>
                <a:rPr lang="zh-CN" altLang="en-US" dirty="0"/>
                <a:t>器件模型</a:t>
              </a:r>
              <a:r>
                <a:rPr lang="en-US" altLang="zh-CN" dirty="0"/>
                <a:t>+</a:t>
              </a:r>
              <a:r>
                <a:rPr lang="zh-CN" altLang="en-US" dirty="0"/>
                <a:t>构建方程组</a:t>
              </a:r>
              <a:r>
                <a:rPr lang="en-US" altLang="zh-CN" dirty="0"/>
                <a:t>+</a:t>
              </a:r>
              <a:r>
                <a:rPr lang="zh-CN" altLang="en-US" dirty="0"/>
                <a:t>求解方程组</a:t>
              </a: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5754414" y="3694490"/>
              <a:ext cx="6209954" cy="1295352"/>
              <a:chOff x="5587439" y="4746219"/>
              <a:chExt cx="6209954" cy="1295352"/>
            </a:xfrm>
          </p:grpSpPr>
          <p:grpSp>
            <p:nvGrpSpPr>
              <p:cNvPr id="37951" name="组合 37950"/>
              <p:cNvGrpSpPr/>
              <p:nvPr/>
            </p:nvGrpSpPr>
            <p:grpSpPr>
              <a:xfrm>
                <a:off x="5690624" y="4853328"/>
                <a:ext cx="5990833" cy="1100455"/>
                <a:chOff x="4965220" y="4873866"/>
                <a:chExt cx="5990833" cy="11004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8" name="矩形 347"/>
                    <p:cNvSpPr/>
                    <p:nvPr/>
                  </p:nvSpPr>
                  <p:spPr>
                    <a:xfrm>
                      <a:off x="5000357" y="4873866"/>
                      <a:ext cx="1238445" cy="440573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网表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:r>
                        <a: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器件参数</a:t>
                      </a:r>
                      <a14:m>
                        <m:oMath xmlns:m="http://schemas.openxmlformats.org/officeDocument/2006/math">
                          <m:r>
                            <a:rPr kumimoji="0" lang="en-US" altLang="zh-CN" sz="12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𝒑</m:t>
                          </m:r>
                        </m:oMath>
                      </a14:m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器件连接关系</a:t>
                      </a:r>
                    </a:p>
                  </p:txBody>
                </p:sp>
              </mc:Choice>
              <mc:Fallback xmlns="">
                <p:sp>
                  <p:nvSpPr>
                    <p:cNvPr id="348" name="矩形 3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0357" y="4873866"/>
                      <a:ext cx="1238445" cy="44057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7805" t="-9459" r="-6341" b="-13514"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9" name="直接箭头连接符 348"/>
                <p:cNvCxnSpPr>
                  <a:stCxn id="354" idx="6"/>
                  <a:endCxn id="350" idx="1"/>
                </p:cNvCxnSpPr>
                <p:nvPr/>
              </p:nvCxnSpPr>
              <p:spPr>
                <a:xfrm>
                  <a:off x="9884821" y="5360451"/>
                  <a:ext cx="301028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0" name="矩形 349"/>
                    <p:cNvSpPr/>
                    <p:nvPr/>
                  </p:nvSpPr>
                  <p:spPr>
                    <a:xfrm>
                      <a:off x="10185849" y="5221269"/>
                      <a:ext cx="770204" cy="27836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zh-CN" sz="1400" b="1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400" b="1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14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𝑆𝑜𝑙𝑢𝑡𝑖𝑜𝑛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50" name="矩形 3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5849" y="5221269"/>
                      <a:ext cx="770204" cy="27836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1" name="圆角矩形 350"/>
                <p:cNvSpPr/>
                <p:nvPr/>
              </p:nvSpPr>
              <p:spPr>
                <a:xfrm>
                  <a:off x="9732070" y="5570523"/>
                  <a:ext cx="580131" cy="211453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Dot"/>
                  <a:miter lim="800000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604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If Converge</a:t>
                  </a:r>
                  <a:endPara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2" name="直接箭头连接符 351"/>
                <p:cNvCxnSpPr>
                  <a:stCxn id="365" idx="6"/>
                  <a:endCxn id="353" idx="2"/>
                </p:cNvCxnSpPr>
                <p:nvPr/>
              </p:nvCxnSpPr>
              <p:spPr>
                <a:xfrm flipV="1">
                  <a:off x="6273940" y="5379071"/>
                  <a:ext cx="232141" cy="32975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3" name="椭圆 352"/>
                    <p:cNvSpPr/>
                    <p:nvPr/>
                  </p:nvSpPr>
                  <p:spPr>
                    <a:xfrm>
                      <a:off x="6506081" y="5081892"/>
                      <a:ext cx="1603778" cy="594358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rgbClr val="FF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none"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方程组</a:t>
                      </a:r>
                      <a:r>
                        <a:rPr lang="zh-CN" altLang="en-US" sz="1400" kern="0" dirty="0">
                          <a:solidFill>
                            <a:prstClr val="black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构建器</a:t>
                      </a:r>
                      <a:b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</a:b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𝒇</m:t>
                            </m:r>
                            <m:r>
                              <a:rPr kumimoji="0" lang="en-US" altLang="zh-CN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 </m:t>
                            </m:r>
                            <m:r>
                              <a:rPr kumimoji="0" lang="en-US" altLang="zh-CN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r>
                              <a:rPr kumimoji="0" lang="en-US" altLang="zh-CN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𝑬𝒒</m:t>
                            </m:r>
                          </m:oMath>
                        </m:oMathPara>
                      </a14:m>
                      <a:endPara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53" name="椭圆 3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6081" y="5081892"/>
                      <a:ext cx="1603778" cy="594358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12700" cap="flat" cmpd="sng" algn="ctr">
                      <a:solidFill>
                        <a:srgbClr val="FF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4" name="椭圆 353"/>
                <p:cNvSpPr/>
                <p:nvPr/>
              </p:nvSpPr>
              <p:spPr>
                <a:xfrm>
                  <a:off x="8970436" y="5134544"/>
                  <a:ext cx="914385" cy="45181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604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方程组</a:t>
                  </a:r>
                  <a:b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求解器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矩形 354"/>
                    <p:cNvSpPr/>
                    <p:nvPr/>
                  </p:nvSpPr>
                  <p:spPr>
                    <a:xfrm>
                      <a:off x="8363160" y="5456701"/>
                      <a:ext cx="232141" cy="278364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oMath>
                        </m:oMathPara>
                      </a14:m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55" name="矩形 3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3160" y="5456701"/>
                      <a:ext cx="232141" cy="27836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6" name="矩形 355"/>
                    <p:cNvSpPr/>
                    <p:nvPr/>
                  </p:nvSpPr>
                  <p:spPr>
                    <a:xfrm>
                      <a:off x="8170346" y="5018420"/>
                      <a:ext cx="617768" cy="274321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𝒇</m:t>
                            </m:r>
                            <m:r>
                              <a:rPr kumimoji="0" lang="en-US" altLang="zh-CN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14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400" b="0" i="0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kumimoji="0" lang="en-US" altLang="zh-CN" sz="1400" b="1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kumimoji="0" lang="en-US" altLang="zh-CN" sz="1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𝒇</m:t>
                            </m:r>
                          </m:oMath>
                        </m:oMathPara>
                      </a14:m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56" name="矩形 3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0346" y="5018420"/>
                      <a:ext cx="617768" cy="27432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2766"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7" name="直接箭头连接符 356"/>
                <p:cNvCxnSpPr>
                  <a:stCxn id="348" idx="3"/>
                  <a:endCxn id="353" idx="2"/>
                </p:cNvCxnSpPr>
                <p:nvPr/>
              </p:nvCxnSpPr>
              <p:spPr>
                <a:xfrm>
                  <a:off x="6238802" y="5094153"/>
                  <a:ext cx="267279" cy="284918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8" name="直接箭头连接符 357"/>
                <p:cNvCxnSpPr>
                  <a:stCxn id="353" idx="7"/>
                  <a:endCxn id="356" idx="1"/>
                </p:cNvCxnSpPr>
                <p:nvPr/>
              </p:nvCxnSpPr>
              <p:spPr>
                <a:xfrm flipV="1">
                  <a:off x="7874991" y="5155581"/>
                  <a:ext cx="295355" cy="1335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9" name="直接箭头连接符 358"/>
                <p:cNvCxnSpPr>
                  <a:stCxn id="356" idx="3"/>
                  <a:endCxn id="354" idx="1"/>
                </p:cNvCxnSpPr>
                <p:nvPr/>
              </p:nvCxnSpPr>
              <p:spPr>
                <a:xfrm>
                  <a:off x="8788114" y="5155581"/>
                  <a:ext cx="316231" cy="4513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60" name="直接箭头连接符 359"/>
                <p:cNvCxnSpPr>
                  <a:stCxn id="354" idx="3"/>
                  <a:endCxn id="355" idx="3"/>
                </p:cNvCxnSpPr>
                <p:nvPr/>
              </p:nvCxnSpPr>
              <p:spPr>
                <a:xfrm flipH="1">
                  <a:off x="8595301" y="5520191"/>
                  <a:ext cx="509044" cy="7569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61" name="直接箭头连接符 360"/>
                <p:cNvCxnSpPr>
                  <a:stCxn id="355" idx="1"/>
                  <a:endCxn id="353" idx="5"/>
                </p:cNvCxnSpPr>
                <p:nvPr/>
              </p:nvCxnSpPr>
              <p:spPr>
                <a:xfrm flipH="1" flipV="1">
                  <a:off x="7874991" y="5589208"/>
                  <a:ext cx="488169" cy="667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62" name="圆角矩形 361"/>
                <p:cNvSpPr/>
                <p:nvPr/>
              </p:nvSpPr>
              <p:spPr>
                <a:xfrm>
                  <a:off x="8696400" y="5630063"/>
                  <a:ext cx="512020" cy="33736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Dot"/>
                  <a:miter lim="800000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604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If not</a:t>
                  </a:r>
                  <a:br>
                    <a:rPr kumimoji="0" lang="en-US" altLang="zh-C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en-US" altLang="zh-C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Converge</a:t>
                  </a:r>
                  <a:endPara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椭圆 364"/>
                    <p:cNvSpPr/>
                    <p:nvPr/>
                  </p:nvSpPr>
                  <p:spPr>
                    <a:xfrm>
                      <a:off x="4965220" y="5443320"/>
                      <a:ext cx="1308720" cy="531001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none" lIns="0" tIns="0" rIns="0" bIns="0" rtlCol="0" anchor="ctr"/>
                    <a:lstStyle/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d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evice </a:t>
                      </a: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模型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60478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𝑬𝒒</m:t>
                                </m:r>
                              </m:e>
                              <m:sup>
                                <m:r>
                                  <a:rPr kumimoji="0" lang="en-US" altLang="zh-CN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椭圆 3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5220" y="5443320"/>
                      <a:ext cx="1308720" cy="531001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 t="-2247" b="-2247"/>
                      </a:stretch>
                    </a:blip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7" name="圆角矩形 266"/>
              <p:cNvSpPr/>
              <p:nvPr/>
            </p:nvSpPr>
            <p:spPr bwMode="auto">
              <a:xfrm>
                <a:off x="5587439" y="4746219"/>
                <a:ext cx="6209954" cy="129535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100191" tIns="50095" rIns="100191" bIns="50095" numCol="1" rtlCol="0" anchor="ctr" anchorCtr="0" compatLnSpc="1"/>
              <a:lstStyle/>
              <a:p>
                <a:pPr marL="0" marR="0" indent="0" algn="ctr" defTabSz="100203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6" name="组合 3"/>
          <p:cNvGrpSpPr/>
          <p:nvPr/>
        </p:nvGrpSpPr>
        <p:grpSpPr>
          <a:xfrm>
            <a:off x="0" y="3569069"/>
            <a:ext cx="5556571" cy="2484538"/>
            <a:chOff x="0" y="3569069"/>
            <a:chExt cx="5556571" cy="2484538"/>
          </a:xfrm>
        </p:grpSpPr>
        <p:sp>
          <p:nvSpPr>
            <p:cNvPr id="275" name="文本框 5"/>
            <p:cNvSpPr txBox="1"/>
            <p:nvPr/>
          </p:nvSpPr>
          <p:spPr>
            <a:xfrm>
              <a:off x="349789" y="4206948"/>
              <a:ext cx="520678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buFont typeface="+mj-lt"/>
                <a:buAutoNum type="arabicPeriod"/>
              </a:pPr>
              <a:r>
                <a:rPr lang="zh-CN" altLang="en-US" dirty="0"/>
                <a:t>高维采样及优化性能</a:t>
              </a:r>
              <a:br>
                <a:rPr lang="en-US" altLang="zh-CN" dirty="0"/>
              </a:br>
              <a:r>
                <a:rPr lang="zh-CN" altLang="en-US" sz="1600" dirty="0"/>
                <a:t>仿真白盒化</a:t>
              </a:r>
              <a:r>
                <a:rPr lang="en-US" altLang="zh-CN" sz="1600" dirty="0"/>
                <a:t>: </a:t>
              </a:r>
              <a:r>
                <a:rPr lang="zh-CN" altLang="en-US" sz="1600" dirty="0"/>
                <a:t>加速优化算法收敛，允许更多设计变量</a:t>
              </a:r>
              <a:endParaRPr lang="en-US" altLang="zh-CN" sz="1600" dirty="0"/>
            </a:p>
            <a:p>
              <a:pPr marL="342900" indent="-342900">
                <a:spcBef>
                  <a:spcPts val="600"/>
                </a:spcBef>
                <a:buFont typeface="+mj-lt"/>
                <a:buAutoNum type="arabicPeriod"/>
              </a:pPr>
              <a:r>
                <a:rPr lang="zh-CN" altLang="en-US" dirty="0"/>
                <a:t>设计目标多</a:t>
              </a:r>
              <a:r>
                <a:rPr lang="en-US" altLang="zh-CN" dirty="0"/>
                <a:t>(&gt;10)</a:t>
              </a:r>
              <a:br>
                <a:rPr lang="en-US" altLang="zh-CN" dirty="0"/>
              </a:br>
              <a:r>
                <a:rPr lang="zh-CN" altLang="en-US" sz="1600" dirty="0"/>
                <a:t>仿真白盒化</a:t>
              </a:r>
              <a:r>
                <a:rPr lang="en-US" altLang="zh-CN" sz="1600" dirty="0"/>
                <a:t>: </a:t>
              </a:r>
              <a:r>
                <a:rPr lang="zh-CN" altLang="en-US" sz="1600" dirty="0"/>
                <a:t>更好的目标相关性分析、敏感度分析</a:t>
              </a:r>
              <a:endParaRPr lang="en-US" altLang="zh-CN" sz="1400" dirty="0"/>
            </a:p>
            <a:p>
              <a:pPr marL="342900" indent="-342900">
                <a:spcBef>
                  <a:spcPts val="600"/>
                </a:spcBef>
                <a:buFont typeface="+mj-lt"/>
                <a:buAutoNum type="arabicPeriod"/>
              </a:pPr>
              <a:r>
                <a:rPr lang="zh-CN" altLang="en-US" dirty="0"/>
                <a:t>各设计师、器件模型开发者自行开发小工具</a:t>
              </a:r>
              <a:br>
                <a:rPr lang="en-US" altLang="zh-CN" dirty="0"/>
              </a:br>
              <a:r>
                <a:rPr lang="zh-CN" altLang="en-US" sz="1600" dirty="0"/>
                <a:t>公式、查找表</a:t>
              </a:r>
              <a:r>
                <a:rPr lang="en-US" altLang="zh-CN" sz="1600" dirty="0"/>
                <a:t>…,</a:t>
              </a:r>
              <a:r>
                <a:rPr lang="zh-CN" altLang="en-US" sz="1600" dirty="0"/>
                <a:t>需要更</a:t>
              </a:r>
              <a:r>
                <a:rPr lang="zh-CN" altLang="en-US" sz="1600" dirty="0">
                  <a:solidFill>
                    <a:srgbClr val="C00000"/>
                  </a:solidFill>
                </a:rPr>
                <a:t>轻量解耦</a:t>
              </a:r>
              <a:r>
                <a:rPr lang="zh-CN" altLang="en-US" sz="1600" dirty="0"/>
                <a:t>的仿真工具</a:t>
              </a:r>
              <a:endParaRPr lang="en-US" altLang="zh-CN" sz="1600" dirty="0"/>
            </a:p>
          </p:txBody>
        </p:sp>
        <p:sp>
          <p:nvSpPr>
            <p:cNvPr id="404" name="Rectangle 2"/>
            <p:cNvSpPr txBox="1">
              <a:spLocks noChangeArrowheads="1"/>
            </p:cNvSpPr>
            <p:nvPr/>
          </p:nvSpPr>
          <p:spPr bwMode="auto">
            <a:xfrm>
              <a:off x="0" y="3569069"/>
              <a:ext cx="3517557" cy="559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80072" tIns="40039" rIns="80072" bIns="40039" numCol="1" anchor="ctr" anchorCtr="0" compatLnSpc="1"/>
            <a:lstStyle>
              <a:lvl1pPr algn="l" defTabSz="800735" rtl="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+mj-lt"/>
                  <a:ea typeface="+mj-ea"/>
                  <a:cs typeface="+mj-cs"/>
                </a:defRPr>
              </a:lvl1pPr>
              <a:lvl2pPr algn="l" defTabSz="800735" rtl="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2pPr>
              <a:lvl3pPr algn="l" defTabSz="800735" rtl="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3pPr>
              <a:lvl4pPr algn="l" defTabSz="800735" rtl="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4pPr>
              <a:lvl5pPr algn="l" defTabSz="800735" rtl="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5pPr>
              <a:lvl6pPr marL="417195" algn="l" defTabSz="800735" rtl="0" fontAlgn="base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6pPr>
              <a:lvl7pPr marL="833755" algn="l" defTabSz="800735" rtl="0" fontAlgn="base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7pPr>
              <a:lvl8pPr marL="1250950" algn="l" defTabSz="800735" rtl="0" fontAlgn="base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8pPr>
              <a:lvl9pPr marL="1667510" algn="l" defTabSz="800735" rtl="0" fontAlgn="base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990000"/>
                  </a:solidFill>
                  <a:latin typeface="FrutigerNext LT Medium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r>
                <a:rPr lang="zh-CN" altLang="en-US" sz="2800" kern="0" dirty="0">
                  <a:ea typeface="黑体" panose="02010609060101010101" pitchFamily="2" charset="-122"/>
                </a:rPr>
                <a:t>为什么研究仿真技术</a:t>
              </a:r>
              <a:endParaRPr lang="zh-CN" altLang="en-US" sz="28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29422" y="635155"/>
            <a:ext cx="9905933" cy="2799506"/>
            <a:chOff x="2329422" y="635155"/>
            <a:chExt cx="9905933" cy="2799506"/>
          </a:xfrm>
        </p:grpSpPr>
        <p:grpSp>
          <p:nvGrpSpPr>
            <p:cNvPr id="201" name="组合 200"/>
            <p:cNvGrpSpPr/>
            <p:nvPr/>
          </p:nvGrpSpPr>
          <p:grpSpPr>
            <a:xfrm>
              <a:off x="2329422" y="853772"/>
              <a:ext cx="9406458" cy="1840325"/>
              <a:chOff x="337905" y="858982"/>
              <a:chExt cx="9406458" cy="1840325"/>
            </a:xfrm>
          </p:grpSpPr>
          <p:sp>
            <p:nvSpPr>
              <p:cNvPr id="209" name="矩形 208"/>
              <p:cNvSpPr/>
              <p:nvPr/>
            </p:nvSpPr>
            <p:spPr>
              <a:xfrm>
                <a:off x="2405838" y="1177734"/>
                <a:ext cx="897775" cy="27432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设计变量</a:t>
                </a: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37905" y="1265913"/>
                <a:ext cx="944875" cy="326274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设计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11" name="直接箭头连接符 210"/>
              <p:cNvCxnSpPr>
                <a:stCxn id="209" idx="3"/>
                <a:endCxn id="234" idx="2"/>
              </p:cNvCxnSpPr>
              <p:nvPr/>
            </p:nvCxnSpPr>
            <p:spPr>
              <a:xfrm>
                <a:off x="3303613" y="1314894"/>
                <a:ext cx="497889" cy="257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12" name="矩形 211"/>
              <p:cNvSpPr/>
              <p:nvPr/>
            </p:nvSpPr>
            <p:spPr>
              <a:xfrm>
                <a:off x="2410872" y="1961716"/>
                <a:ext cx="905747" cy="421638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电路规格</a:t>
                </a:r>
                <a:b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</a:b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SPEC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13" name="直接箭头连接符 212"/>
              <p:cNvCxnSpPr>
                <a:stCxn id="230" idx="2"/>
                <a:endCxn id="212" idx="3"/>
              </p:cNvCxnSpPr>
              <p:nvPr/>
            </p:nvCxnSpPr>
            <p:spPr>
              <a:xfrm flipH="1">
                <a:off x="3316619" y="2168471"/>
                <a:ext cx="1199177" cy="406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14" name="直接箭头连接符 213"/>
              <p:cNvCxnSpPr>
                <a:stCxn id="210" idx="7"/>
                <a:endCxn id="209" idx="1"/>
              </p:cNvCxnSpPr>
              <p:nvPr/>
            </p:nvCxnSpPr>
            <p:spPr>
              <a:xfrm>
                <a:off x="1144406" y="1313695"/>
                <a:ext cx="1261432" cy="119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15" name="直接箭头连接符 214"/>
              <p:cNvCxnSpPr>
                <a:stCxn id="212" idx="1"/>
                <a:endCxn id="210" idx="5"/>
              </p:cNvCxnSpPr>
              <p:nvPr/>
            </p:nvCxnSpPr>
            <p:spPr>
              <a:xfrm flipH="1" flipV="1">
                <a:off x="1144406" y="1544405"/>
                <a:ext cx="1266466" cy="62813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16" name="圆角矩形 215"/>
              <p:cNvSpPr/>
              <p:nvPr/>
            </p:nvSpPr>
            <p:spPr>
              <a:xfrm>
                <a:off x="1348079" y="1021304"/>
                <a:ext cx="760543" cy="226227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If 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目标未达成</a:t>
                </a:r>
                <a:endPara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7" name="圆角矩形 216"/>
              <p:cNvSpPr/>
              <p:nvPr/>
            </p:nvSpPr>
            <p:spPr>
              <a:xfrm rot="16200000">
                <a:off x="282494" y="1863322"/>
                <a:ext cx="647357" cy="250516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If 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目标达成</a:t>
                </a:r>
                <a:endPara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34925" y="2424987"/>
                <a:ext cx="550834" cy="27432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交付</a:t>
                </a:r>
              </a:p>
            </p:txBody>
          </p:sp>
          <p:cxnSp>
            <p:nvCxnSpPr>
              <p:cNvPr id="219" name="直接箭头连接符 218"/>
              <p:cNvCxnSpPr>
                <a:stCxn id="210" idx="4"/>
                <a:endCxn id="218" idx="0"/>
              </p:cNvCxnSpPr>
              <p:nvPr/>
            </p:nvCxnSpPr>
            <p:spPr>
              <a:xfrm flipH="1">
                <a:off x="810342" y="1592187"/>
                <a:ext cx="1" cy="83280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220" name="组合 219"/>
              <p:cNvGrpSpPr/>
              <p:nvPr/>
            </p:nvGrpSpPr>
            <p:grpSpPr>
              <a:xfrm>
                <a:off x="3537527" y="858982"/>
                <a:ext cx="6206836" cy="1611841"/>
                <a:chOff x="3537527" y="858982"/>
                <a:chExt cx="6206836" cy="1611841"/>
              </a:xfrm>
            </p:grpSpPr>
            <p:grpSp>
              <p:nvGrpSpPr>
                <p:cNvPr id="221" name="组合 220"/>
                <p:cNvGrpSpPr/>
                <p:nvPr/>
              </p:nvGrpSpPr>
              <p:grpSpPr>
                <a:xfrm>
                  <a:off x="3801502" y="1104048"/>
                  <a:ext cx="5796231" cy="1237895"/>
                  <a:chOff x="3644484" y="360425"/>
                  <a:chExt cx="5796231" cy="12378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4" name="矩形 223"/>
                      <p:cNvSpPr/>
                      <p:nvPr/>
                    </p:nvSpPr>
                    <p:spPr>
                      <a:xfrm>
                        <a:off x="7901346" y="360425"/>
                        <a:ext cx="1539369" cy="440573"/>
                      </a:xfrm>
                      <a:prstGeom prst="rect">
                        <a:avLst/>
                      </a:prstGeom>
                      <a:noFill/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rPr>
                          <a:t>网表</a:t>
                        </a:r>
                        <a:r>
                          <a:rPr kumimoji="0" lang="en-US" altLang="zh-CN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rPr>
                          <a:t>: </a:t>
                        </a:r>
                        <a:r>
                          <a:rPr kumimoji="0" lang="zh-CN" alt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rPr>
                          <a:t>器件参数</a:t>
                        </a:r>
                        <a14:m>
                          <m:oMath xmlns:m="http://schemas.openxmlformats.org/officeDocument/2006/math">
                            <m:r>
                              <a:rPr kumimoji="0" lang="en-US" altLang="zh-CN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𝒑</m:t>
                            </m:r>
                          </m:oMath>
                        </a14:m>
                        <a:r>
                          <a:rPr kumimoji="0" lang="en-US" altLang="zh-CN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rPr>
                          <a:t>+</a:t>
                        </a:r>
                        <a:r>
                          <a:rPr kumimoji="0" lang="zh-CN" alt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rPr>
                          <a:t>器件连接关系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5" name="矩形 1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01346" y="360425"/>
                        <a:ext cx="1539369" cy="440573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784" t="-12000" b="-17333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3644484" y="370651"/>
                    <a:ext cx="3864900" cy="406377"/>
                    <a:chOff x="5127904" y="860726"/>
                    <a:chExt cx="3864900" cy="406377"/>
                  </a:xfrm>
                </p:grpSpPr>
                <p:sp>
                  <p:nvSpPr>
                    <p:cNvPr id="233" name="矩形 232"/>
                    <p:cNvSpPr/>
                    <p:nvPr/>
                  </p:nvSpPr>
                  <p:spPr>
                    <a:xfrm>
                      <a:off x="6688550" y="860726"/>
                      <a:ext cx="720437" cy="406377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Start:</a:t>
                      </a: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原理图</a:t>
                      </a:r>
                    </a:p>
                  </p:txBody>
                </p:sp>
                <p:sp>
                  <p:nvSpPr>
                    <p:cNvPr id="234" name="椭圆 233"/>
                    <p:cNvSpPr/>
                    <p:nvPr/>
                  </p:nvSpPr>
                  <p:spPr>
                    <a:xfrm>
                      <a:off x="5127904" y="880870"/>
                      <a:ext cx="1149002" cy="366091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none"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刷新原理图</a:t>
                      </a:r>
                    </a:p>
                  </p:txBody>
                </p:sp>
                <p:sp>
                  <p:nvSpPr>
                    <p:cNvPr id="235" name="椭圆 234"/>
                    <p:cNvSpPr/>
                    <p:nvPr/>
                  </p:nvSpPr>
                  <p:spPr>
                    <a:xfrm>
                      <a:off x="8047929" y="897861"/>
                      <a:ext cx="944875" cy="326274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none"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网表生成</a:t>
                      </a:r>
                      <a:endPara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cxnSp>
                  <p:nvCxnSpPr>
                    <p:cNvPr id="236" name="直接箭头连接符 235"/>
                    <p:cNvCxnSpPr>
                      <a:stCxn id="234" idx="6"/>
                      <a:endCxn id="233" idx="1"/>
                    </p:cNvCxnSpPr>
                    <p:nvPr/>
                  </p:nvCxnSpPr>
                  <p:spPr>
                    <a:xfrm flipV="1">
                      <a:off x="6276906" y="1063915"/>
                      <a:ext cx="411644" cy="1"/>
                    </a:xfrm>
                    <a:prstGeom prst="straightConnector1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cxnSp>
                  <p:nvCxnSpPr>
                    <p:cNvPr id="237" name="直接箭头连接符 236"/>
                    <p:cNvCxnSpPr>
                      <a:stCxn id="233" idx="3"/>
                      <a:endCxn id="235" idx="2"/>
                    </p:cNvCxnSpPr>
                    <p:nvPr/>
                  </p:nvCxnSpPr>
                  <p:spPr>
                    <a:xfrm flipV="1">
                      <a:off x="7408987" y="1060998"/>
                      <a:ext cx="638942" cy="2917"/>
                    </a:xfrm>
                    <a:prstGeom prst="straightConnector1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</p:grpSp>
              <p:cxnSp>
                <p:nvCxnSpPr>
                  <p:cNvPr id="226" name="直接箭头连接符 225"/>
                  <p:cNvCxnSpPr>
                    <a:stCxn id="235" idx="6"/>
                    <a:endCxn id="224" idx="1"/>
                  </p:cNvCxnSpPr>
                  <p:nvPr/>
                </p:nvCxnSpPr>
                <p:spPr>
                  <a:xfrm>
                    <a:off x="7509384" y="570923"/>
                    <a:ext cx="391962" cy="9789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27" name="直接箭头连接符 226"/>
                  <p:cNvCxnSpPr>
                    <a:stCxn id="224" idx="2"/>
                    <a:endCxn id="232" idx="0"/>
                  </p:cNvCxnSpPr>
                  <p:nvPr/>
                </p:nvCxnSpPr>
                <p:spPr>
                  <a:xfrm>
                    <a:off x="8671031" y="800998"/>
                    <a:ext cx="1" cy="450379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28" name="直接箭头连接符 227"/>
                  <p:cNvCxnSpPr>
                    <a:stCxn id="232" idx="2"/>
                    <a:endCxn id="229" idx="3"/>
                  </p:cNvCxnSpPr>
                  <p:nvPr/>
                </p:nvCxnSpPr>
                <p:spPr>
                  <a:xfrm flipH="1" flipV="1">
                    <a:off x="7184054" y="1424847"/>
                    <a:ext cx="1063419" cy="2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矩形 228"/>
                      <p:cNvSpPr/>
                      <p:nvPr/>
                    </p:nvSpPr>
                    <p:spPr>
                      <a:xfrm>
                        <a:off x="6413850" y="1285665"/>
                        <a:ext cx="770204" cy="278364"/>
                      </a:xfrm>
                      <a:prstGeom prst="rect">
                        <a:avLst/>
                      </a:prstGeom>
                      <a:noFill/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400" b="1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400" b="1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CN" sz="14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𝑆𝑜𝑙𝑢𝑡𝑖𝑜𝑛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矩形 1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13850" y="1285665"/>
                        <a:ext cx="770204" cy="278364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0" name="椭圆 229"/>
                  <p:cNvSpPr/>
                  <p:nvPr/>
                </p:nvSpPr>
                <p:spPr>
                  <a:xfrm>
                    <a:off x="4358778" y="1251376"/>
                    <a:ext cx="1048039" cy="346943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规格计算器</a:t>
                    </a:r>
                    <a:endPara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231" name="直接箭头连接符 230"/>
                  <p:cNvCxnSpPr>
                    <a:stCxn id="229" idx="1"/>
                    <a:endCxn id="230" idx="6"/>
                  </p:cNvCxnSpPr>
                  <p:nvPr/>
                </p:nvCxnSpPr>
                <p:spPr>
                  <a:xfrm flipH="1">
                    <a:off x="5406817" y="1424847"/>
                    <a:ext cx="1007033" cy="1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232" name="椭圆 231"/>
                  <p:cNvSpPr/>
                  <p:nvPr/>
                </p:nvSpPr>
                <p:spPr>
                  <a:xfrm>
                    <a:off x="8247473" y="1251377"/>
                    <a:ext cx="847117" cy="346943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仿真器</a:t>
                    </a:r>
                    <a:endPara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22" name="对角圆角矩形 221"/>
                <p:cNvSpPr/>
                <p:nvPr/>
              </p:nvSpPr>
              <p:spPr>
                <a:xfrm>
                  <a:off x="3537527" y="858982"/>
                  <a:ext cx="6206836" cy="1611841"/>
                </a:xfrm>
                <a:prstGeom prst="round2DiagRect">
                  <a:avLst/>
                </a:prstGeom>
                <a:noFill/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3" name="对角圆角矩形 222"/>
                <p:cNvSpPr/>
                <p:nvPr/>
              </p:nvSpPr>
              <p:spPr>
                <a:xfrm>
                  <a:off x="6206836" y="1556552"/>
                  <a:ext cx="1134236" cy="278492"/>
                </a:xfrm>
                <a:prstGeom prst="round2DiagRect">
                  <a:avLst/>
                </a:prstGeom>
                <a:noFill/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设计平台</a:t>
                  </a:r>
                </a:p>
              </p:txBody>
            </p:sp>
          </p:grpSp>
        </p:grpSp>
        <p:cxnSp>
          <p:nvCxnSpPr>
            <p:cNvPr id="202" name="曲线连接符 201"/>
            <p:cNvCxnSpPr>
              <a:stCxn id="209" idx="0"/>
              <a:endCxn id="224" idx="0"/>
            </p:cNvCxnSpPr>
            <p:nvPr/>
          </p:nvCxnSpPr>
          <p:spPr>
            <a:xfrm rot="5400000" flipH="1" flipV="1">
              <a:off x="7796061" y="-1850980"/>
              <a:ext cx="73686" cy="5973323"/>
            </a:xfrm>
            <a:prstGeom prst="curvedConnector3">
              <a:avLst>
                <a:gd name="adj1" fmla="val 327131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3" name="文本框 202"/>
            <p:cNvSpPr txBox="1"/>
            <p:nvPr/>
          </p:nvSpPr>
          <p:spPr>
            <a:xfrm>
              <a:off x="6571744" y="635155"/>
              <a:ext cx="3041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1.PDK: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黑盒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,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刷新原理图速度慢</a:t>
              </a:r>
            </a:p>
          </p:txBody>
        </p:sp>
        <p:cxnSp>
          <p:nvCxnSpPr>
            <p:cNvPr id="204" name="曲线连接符 203"/>
            <p:cNvCxnSpPr>
              <a:stCxn id="224" idx="3"/>
              <a:endCxn id="229" idx="2"/>
            </p:cNvCxnSpPr>
            <p:nvPr/>
          </p:nvCxnSpPr>
          <p:spPr>
            <a:xfrm flipH="1">
              <a:off x="8947487" y="1319125"/>
              <a:ext cx="2641763" cy="983317"/>
            </a:xfrm>
            <a:prstGeom prst="curvedConnector4">
              <a:avLst>
                <a:gd name="adj1" fmla="val -3193"/>
                <a:gd name="adj2" fmla="val 132243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/>
                <p:cNvSpPr txBox="1"/>
                <p:nvPr/>
              </p:nvSpPr>
              <p:spPr>
                <a:xfrm>
                  <a:off x="10005003" y="2406687"/>
                  <a:ext cx="2230352" cy="1027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Try </a:t>
                  </a:r>
                  <a14:m>
                    <m:oMath xmlns:m="http://schemas.openxmlformats.org/officeDocument/2006/math">
                      <m:r>
                        <a:rPr kumimoji="0" lang="en-US" altLang="zh-CN" sz="1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, </a:t>
                  </a:r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使得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1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kumimoji="0" lang="en-US" altLang="zh-CN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br>
                    <a:rPr kumimoji="0" lang="en-US" altLang="zh-CN" sz="11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宋体" panose="02010600030101010101" pitchFamily="2" charset="-122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kumimoji="0" lang="en-US" altLang="zh-CN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kumimoji="0" lang="en-US" altLang="zh-CN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altLang="zh-CN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altLang="zh-CN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𝑠𝑜𝑙𝑢𝑡𝑖𝑜𝑛</m:t>
                            </m:r>
                          </m:sup>
                        </m:sSup>
                        <m:r>
                          <a:rPr kumimoji="0" lang="en-US" altLang="zh-CN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0" lang="en-US" altLang="zh-CN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kumimoji="0" lang="en-US" altLang="zh-CN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kumimoji="0" lang="en-US" altLang="zh-CN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kumimoji="0" lang="en-US" altLang="zh-CN" sz="1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kumimoji="0" lang="en-US" altLang="zh-CN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kumimoji="0" lang="en-US" altLang="zh-CN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kumimoji="0" lang="en-US" altLang="zh-CN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100" kern="0" dirty="0">
                      <a:solidFill>
                        <a:srgbClr val="FF0000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2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sup>
                      </m:sSup>
                    </m:oMath>
                  </a14:m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计算速度慢</a:t>
                  </a:r>
                  <a:endPara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100" kern="0" dirty="0">
                      <a:solidFill>
                        <a:srgbClr val="FF0000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3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. </a:t>
                  </a:r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商用产品对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sup>
                      </m:sSup>
                    </m:oMath>
                  </a14:m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开放度低</a:t>
                  </a:r>
                  <a:endPara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100" kern="0" dirty="0">
                      <a:solidFill>
                        <a:srgbClr val="FF0000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4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. </a:t>
                  </a:r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有些仿真类型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(</a:t>
                  </a:r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如</a:t>
                  </a:r>
                  <a:r>
                    <a:rPr kumimoji="0" lang="en-US" altLang="zh-CN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TRAN)</a:t>
                  </a:r>
                  <a:r>
                    <a:rPr kumimoji="0" lang="zh-CN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求解慢</a:t>
                  </a:r>
                </a:p>
              </p:txBody>
            </p:sp>
          </mc:Choice>
          <mc:Fallback xmlns="">
            <p:sp>
              <p:nvSpPr>
                <p:cNvPr id="205" name="文本框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003" y="2406687"/>
                  <a:ext cx="2230352" cy="102797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190" b="-23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文本框 207"/>
            <p:cNvSpPr txBox="1"/>
            <p:nvPr/>
          </p:nvSpPr>
          <p:spPr>
            <a:xfrm>
              <a:off x="2884121" y="1758563"/>
              <a:ext cx="13942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5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.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无法达成所有目标时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,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如何为设计师提供有效信息</a:t>
              </a:r>
            </a:p>
          </p:txBody>
        </p:sp>
        <p:cxnSp>
          <p:nvCxnSpPr>
            <p:cNvPr id="63" name="曲线连接符 62"/>
            <p:cNvCxnSpPr>
              <a:stCxn id="229" idx="2"/>
              <a:endCxn id="212" idx="2"/>
            </p:cNvCxnSpPr>
            <p:nvPr/>
          </p:nvCxnSpPr>
          <p:spPr>
            <a:xfrm rot="5400000">
              <a:off x="6863524" y="294181"/>
              <a:ext cx="75702" cy="4092224"/>
            </a:xfrm>
            <a:prstGeom prst="curvedConnector3">
              <a:avLst>
                <a:gd name="adj1" fmla="val 445114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曲线连接符 75"/>
            <p:cNvCxnSpPr>
              <a:stCxn id="212" idx="1"/>
              <a:endCxn id="209" idx="1"/>
            </p:cNvCxnSpPr>
            <p:nvPr/>
          </p:nvCxnSpPr>
          <p:spPr>
            <a:xfrm rot="10800000">
              <a:off x="4397355" y="1309685"/>
              <a:ext cx="5034" cy="857641"/>
            </a:xfrm>
            <a:prstGeom prst="curvedConnector3">
              <a:avLst>
                <a:gd name="adj1" fmla="val 464112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473039" y="805611"/>
            <a:ext cx="1727236" cy="2715297"/>
            <a:chOff x="473039" y="805611"/>
            <a:chExt cx="1727236" cy="2715297"/>
          </a:xfrm>
        </p:grpSpPr>
        <p:grpSp>
          <p:nvGrpSpPr>
            <p:cNvPr id="25" name="组合 24"/>
            <p:cNvGrpSpPr/>
            <p:nvPr/>
          </p:nvGrpSpPr>
          <p:grpSpPr>
            <a:xfrm>
              <a:off x="666022" y="1151441"/>
              <a:ext cx="1139618" cy="2037675"/>
              <a:chOff x="666022" y="1151441"/>
              <a:chExt cx="1139618" cy="2037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666022" y="1151441"/>
                    <a:ext cx="113961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/>
                      <a:t>设计变量</a:t>
                    </a:r>
                    <a:endParaRPr lang="en-US" altLang="zh-CN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↓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00B0F0"/>
                      </a:solidFill>
                      <a:sym typeface="Wingdings" panose="05000000000000000000" pitchFamily="2" charset="2"/>
                    </a:endParaRPr>
                  </a:p>
                  <a:p>
                    <a:r>
                      <a:rPr lang="zh-CN" altLang="en-US" dirty="0">
                        <a:sym typeface="Wingdings" panose="05000000000000000000" pitchFamily="2" charset="2"/>
                      </a:rPr>
                      <a:t>网表参数</a:t>
                    </a:r>
                    <a:endParaRPr lang="en-US" altLang="zh-CN" dirty="0">
                      <a:sym typeface="Wingdings" panose="05000000000000000000" pitchFamily="2" charset="2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↓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00B0F0"/>
                      </a:solidFill>
                      <a:sym typeface="Wingdings" panose="05000000000000000000" pitchFamily="2" charset="2"/>
                    </a:endParaRPr>
                  </a:p>
                  <a:p>
                    <a:r>
                      <a:rPr lang="zh-CN" altLang="en-US" dirty="0">
                        <a:sym typeface="Wingdings" panose="05000000000000000000" pitchFamily="2" charset="2"/>
                      </a:rPr>
                      <a:t>仿真信号</a:t>
                    </a:r>
                    <a:endParaRPr lang="en-US" altLang="zh-CN" dirty="0">
                      <a:sym typeface="Wingdings" panose="05000000000000000000" pitchFamily="2" charset="2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↓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00B0F0"/>
                      </a:solidFill>
                      <a:sym typeface="Wingdings" panose="05000000000000000000" pitchFamily="2" charset="2"/>
                    </a:endParaRPr>
                  </a:p>
                  <a:p>
                    <a:r>
                      <a:rPr lang="zh-CN" altLang="en-US" dirty="0">
                        <a:sym typeface="Wingdings" panose="05000000000000000000" pitchFamily="2" charset="2"/>
                      </a:rPr>
                      <a:t>电路规格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22" y="1151441"/>
                    <a:ext cx="1139618" cy="203132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278" t="-1502" r="-2139" b="-42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曲线连接符 8"/>
              <p:cNvCxnSpPr>
                <a:stCxn id="7" idx="2"/>
                <a:endCxn id="7" idx="0"/>
              </p:cNvCxnSpPr>
              <p:nvPr/>
            </p:nvCxnSpPr>
            <p:spPr bwMode="auto">
              <a:xfrm rot="5400000" flipH="1">
                <a:off x="220168" y="2167104"/>
                <a:ext cx="2031325" cy="12700"/>
              </a:xfrm>
              <a:prstGeom prst="curvedConnector5">
                <a:avLst>
                  <a:gd name="adj1" fmla="val -11254"/>
                  <a:gd name="adj2" fmla="val -6570472"/>
                  <a:gd name="adj3" fmla="val 111254"/>
                </a:avLst>
              </a:prstGeom>
              <a:solidFill>
                <a:srgbClr val="F8F8F8"/>
              </a:solidFill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sp>
          <p:nvSpPr>
            <p:cNvPr id="2" name="圆角矩形 1"/>
            <p:cNvSpPr/>
            <p:nvPr/>
          </p:nvSpPr>
          <p:spPr bwMode="auto">
            <a:xfrm>
              <a:off x="473039" y="805611"/>
              <a:ext cx="1727236" cy="2715297"/>
            </a:xfrm>
            <a:prstGeom prst="roundRect">
              <a:avLst>
                <a:gd name="adj" fmla="val 537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74" name="直接箭头连接符 73"/>
          <p:cNvCxnSpPr>
            <a:stCxn id="232" idx="4"/>
            <a:endCxn id="350" idx="0"/>
          </p:cNvCxnSpPr>
          <p:nvPr/>
        </p:nvCxnSpPr>
        <p:spPr bwMode="auto">
          <a:xfrm>
            <a:off x="10819567" y="2336733"/>
            <a:ext cx="622739" cy="2643352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</p:spPr>
      </p:cxnSp>
      <p:grpSp>
        <p:nvGrpSpPr>
          <p:cNvPr id="91" name="组合 90"/>
          <p:cNvGrpSpPr/>
          <p:nvPr/>
        </p:nvGrpSpPr>
        <p:grpSpPr>
          <a:xfrm>
            <a:off x="5838095" y="3396437"/>
            <a:ext cx="5187726" cy="1076117"/>
            <a:chOff x="6860588" y="727984"/>
            <a:chExt cx="5187726" cy="1076117"/>
          </a:xfrm>
        </p:grpSpPr>
        <p:sp>
          <p:nvSpPr>
            <p:cNvPr id="92" name="矩形 91"/>
            <p:cNvSpPr/>
            <p:nvPr/>
          </p:nvSpPr>
          <p:spPr>
            <a:xfrm>
              <a:off x="6943743" y="727984"/>
              <a:ext cx="5021108" cy="106227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8672580" y="755819"/>
              <a:ext cx="3375734" cy="1048282"/>
              <a:chOff x="8650926" y="758915"/>
              <a:chExt cx="3375734" cy="10482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8650926" y="758915"/>
                    <a:ext cx="2504023" cy="1031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b="0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altLang="zh-CN" sz="1000" b="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0926" y="758915"/>
                    <a:ext cx="2504023" cy="103118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1037844" y="822312"/>
                    <a:ext cx="988816" cy="984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1200" dirty="0"/>
                      <a:t>电流和</a:t>
                    </a:r>
                    <a:endParaRPr lang="en-US" altLang="zh-CN" sz="1200" dirty="0"/>
                  </a:p>
                  <a:p>
                    <a:pPr>
                      <a:spcBef>
                        <a:spcPts val="600"/>
                      </a:spcBef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zh-CN" altLang="en-US" sz="1200" dirty="0"/>
                      <a:t>电流和</a:t>
                    </a:r>
                    <a:endParaRPr lang="en-US" altLang="zh-CN" sz="1200" dirty="0"/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1200" dirty="0"/>
                      <a:t>电压源</a:t>
                    </a:r>
                    <a:endParaRPr lang="en-US" altLang="zh-CN" sz="1200" dirty="0"/>
                  </a:p>
                  <a:p>
                    <a:r>
                      <a:rPr lang="zh-CN" altLang="en-US" sz="1200" dirty="0"/>
                      <a:t>唯一接地点</a:t>
                    </a:r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7844" y="822312"/>
                    <a:ext cx="988816" cy="98488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组合 94"/>
            <p:cNvGrpSpPr>
              <a:grpSpLocks noChangeAspect="1"/>
            </p:cNvGrpSpPr>
            <p:nvPr/>
          </p:nvGrpSpPr>
          <p:grpSpPr>
            <a:xfrm>
              <a:off x="6860588" y="727984"/>
              <a:ext cx="2047488" cy="1014889"/>
              <a:chOff x="6214551" y="607465"/>
              <a:chExt cx="2559359" cy="1268611"/>
            </a:xfrm>
          </p:grpSpPr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9438" y="607465"/>
                <a:ext cx="1945204" cy="1268611"/>
              </a:xfrm>
              <a:prstGeom prst="rect">
                <a:avLst/>
              </a:prstGeom>
            </p:spPr>
          </p:pic>
          <p:sp>
            <p:nvSpPr>
              <p:cNvPr id="97" name="文本框 96"/>
              <p:cNvSpPr txBox="1"/>
              <p:nvPr/>
            </p:nvSpPr>
            <p:spPr>
              <a:xfrm>
                <a:off x="6214551" y="1054620"/>
                <a:ext cx="457200" cy="32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FrutigerNext LT Regular"/>
                    <a:ea typeface="华文细黑"/>
                  </a:rPr>
                  <a:t>1v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rutigerNext LT Regular"/>
                  <a:ea typeface="华文细黑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6941427" y="1265073"/>
                    <a:ext cx="1832483" cy="2885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=200(1+</m:t>
                          </m:r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kumimoji="0" lang="en-US" altLang="zh-CN" sz="9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9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altLang="zh-CN" sz="9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900" b="0" i="1" u="none" strike="noStrike" kern="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zh-CN" sz="9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9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1427" y="1265073"/>
                    <a:ext cx="1832483" cy="28854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7403691" y="630105"/>
                    <a:ext cx="474570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3691" y="630105"/>
                    <a:ext cx="474570" cy="22554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9677" t="-3448" r="-19355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43357" y="1619644"/>
                    <a:ext cx="479057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3357" y="1619644"/>
                    <a:ext cx="479057" cy="22554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9524" t="-6897" r="-19048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6737185" y="1627339"/>
                    <a:ext cx="479057" cy="225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kumimoji="0" lang="zh-CN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电压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185" y="1627339"/>
                    <a:ext cx="479057" cy="22554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1111" t="-6897" r="-19048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182978" y="1496535"/>
                    <a:ext cx="813231" cy="307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0" lang="en-US" altLang="zh-CN" sz="1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=200</m:t>
                          </m:r>
                        </m:oMath>
                      </m:oMathPara>
                    </a14:m>
                    <a:endParaRPr kumimoji="0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FrutigerNext LT Regular"/>
                      <a:ea typeface="华文细黑"/>
                    </a:endParaRPr>
                  </a:p>
                </p:txBody>
              </p:sp>
            </mc:Choice>
            <mc:Fallback xmlns=""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978" y="1496535"/>
                    <a:ext cx="813231" cy="30777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6928928" y="950150"/>
                    <a:ext cx="558165" cy="2631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kumimoji="0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rutigerNext LT Regular"/>
                        <a:ea typeface="华文细黑"/>
                      </a:rPr>
                      <a:t>电流</a:t>
                    </a:r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8928" y="950150"/>
                    <a:ext cx="558165" cy="26313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0959" r="-15068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直接箭头连接符 103"/>
              <p:cNvCxnSpPr/>
              <p:nvPr/>
            </p:nvCxnSpPr>
            <p:spPr bwMode="auto">
              <a:xfrm flipV="1">
                <a:off x="6879957" y="1103864"/>
                <a:ext cx="0" cy="209289"/>
              </a:xfrm>
              <a:prstGeom prst="straightConnector1">
                <a:avLst/>
              </a:prstGeom>
              <a:solidFill>
                <a:srgbClr val="F8F8F8"/>
              </a:solidFill>
              <a:ln w="28575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8784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585191" y="4029265"/>
            <a:ext cx="2673547" cy="1405326"/>
            <a:chOff x="4403325" y="3979954"/>
            <a:chExt cx="2673547" cy="140532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325" y="3979954"/>
              <a:ext cx="2673547" cy="140532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4764064" y="4089647"/>
              <a:ext cx="1980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MOS </a:t>
              </a:r>
              <a:r>
                <a:rPr lang="zh-CN" altLang="en-US" sz="1100" dirty="0"/>
                <a:t>管 </a:t>
              </a:r>
              <a:r>
                <a:rPr lang="en-US" altLang="zh-CN" sz="1100" dirty="0"/>
                <a:t>BSIM4 </a:t>
              </a:r>
              <a:r>
                <a:rPr lang="zh-CN" altLang="en-US" sz="1100" dirty="0"/>
                <a:t>模型等效电路</a:t>
              </a:r>
            </a:p>
          </p:txBody>
        </p:sp>
      </p:grp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模拟电路仿真器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模型开发流程现状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4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22" y="868505"/>
            <a:ext cx="604224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现状一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难以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借助外部程序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建立粗粒度行为模型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借助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HDL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或网表表示行为模型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如神经网络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Volterra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多项式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Meijer, Peter BL. "Neural networks for device and circuit modelling." 2001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Zhang, Lining, and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Mansun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Chan. "Artificial neural network design for compact modeling of generic transistors." 2017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Zhang,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Moning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, Yang Tang, and </a:t>
            </a:r>
            <a:r>
              <a:rPr lang="en-US" altLang="zh-CN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Zuochang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 Ye. "Large-signal MOSFET modeling using frequency-domain nonlinear system identification." 2014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SystemVerilog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Interface with C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Verilog-AMS Procedural Interface</a:t>
            </a:r>
            <a:b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(analog 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部分也支持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?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defining-a-veriloga-function-in-c-code-referring-to-several-shared-libraries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);</a:t>
            </a:r>
            <a:endParaRPr lang="en-US" altLang="zh-CN" sz="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4715" y="81638"/>
            <a:ext cx="5924005" cy="5299295"/>
            <a:chOff x="5584964" y="681394"/>
            <a:chExt cx="5924005" cy="529929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344" y="1188745"/>
              <a:ext cx="4352625" cy="47919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558536" y="681394"/>
              <a:ext cx="362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B0F0"/>
                  </a:solidFill>
                </a:rPr>
                <a:t>例</a:t>
              </a:r>
              <a:r>
                <a:rPr lang="en-US" altLang="zh-CN" sz="1600" dirty="0">
                  <a:solidFill>
                    <a:srgbClr val="00B0F0"/>
                  </a:solidFill>
                </a:rPr>
                <a:t>: </a:t>
              </a:r>
              <a:r>
                <a:rPr lang="en-US" altLang="zh-CN" sz="1600" dirty="0"/>
                <a:t>Verilog-AMS: </a:t>
              </a:r>
              <a:r>
                <a:rPr lang="zh-CN" altLang="en-US" sz="1600" dirty="0"/>
                <a:t>二极管电路模块</a:t>
              </a:r>
              <a:r>
                <a:rPr lang="en-US" altLang="zh-CN" sz="1600" dirty="0">
                  <a:solidFill>
                    <a:srgbClr val="FF0000"/>
                  </a:solidFill>
                </a:rPr>
                <a:t>[3]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832052" y="5531274"/>
              <a:ext cx="1257747" cy="21001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762541" y="4728536"/>
              <a:ext cx="993884" cy="14880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43671" y="4242757"/>
              <a:ext cx="95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静态电流</a:t>
              </a:r>
            </a:p>
          </p:txBody>
        </p:sp>
        <p:cxnSp>
          <p:nvCxnSpPr>
            <p:cNvPr id="24" name="直接箭头连接符 23"/>
            <p:cNvCxnSpPr>
              <a:stCxn id="23" idx="3"/>
              <a:endCxn id="22" idx="1"/>
            </p:cNvCxnSpPr>
            <p:nvPr/>
          </p:nvCxnSpPr>
          <p:spPr bwMode="auto">
            <a:xfrm>
              <a:off x="7102000" y="4396646"/>
              <a:ext cx="660541" cy="406293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5" name="文本框 24"/>
            <p:cNvSpPr txBox="1"/>
            <p:nvPr/>
          </p:nvSpPr>
          <p:spPr>
            <a:xfrm>
              <a:off x="6108819" y="5638620"/>
              <a:ext cx="9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动态电荷</a:t>
              </a:r>
            </a:p>
          </p:txBody>
        </p:sp>
        <p:cxnSp>
          <p:nvCxnSpPr>
            <p:cNvPr id="26" name="直接箭头连接符 25"/>
            <p:cNvCxnSpPr>
              <a:stCxn id="25" idx="3"/>
              <a:endCxn id="21" idx="1"/>
            </p:cNvCxnSpPr>
            <p:nvPr/>
          </p:nvCxnSpPr>
          <p:spPr bwMode="auto">
            <a:xfrm flipV="1">
              <a:off x="7102000" y="5636283"/>
              <a:ext cx="730052" cy="156226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7" name="矩形 26"/>
            <p:cNvSpPr/>
            <p:nvPr/>
          </p:nvSpPr>
          <p:spPr bwMode="auto">
            <a:xfrm>
              <a:off x="7558536" y="1350661"/>
              <a:ext cx="1061703" cy="22300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63087" y="1218067"/>
              <a:ext cx="929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外接端口</a:t>
              </a:r>
              <a:endParaRPr lang="en-US" altLang="zh-CN" sz="1400" dirty="0"/>
            </a:p>
          </p:txBody>
        </p:sp>
        <p:cxnSp>
          <p:nvCxnSpPr>
            <p:cNvPr id="29" name="直接箭头连接符 28"/>
            <p:cNvCxnSpPr>
              <a:stCxn id="28" idx="3"/>
              <a:endCxn id="27" idx="1"/>
            </p:cNvCxnSpPr>
            <p:nvPr/>
          </p:nvCxnSpPr>
          <p:spPr bwMode="auto">
            <a:xfrm>
              <a:off x="6892656" y="1371956"/>
              <a:ext cx="665880" cy="90207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4964" y="1619133"/>
              <a:ext cx="1552792" cy="609685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 bwMode="auto">
            <a:xfrm>
              <a:off x="7558536" y="1583684"/>
              <a:ext cx="974689" cy="24929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52485" y="2315743"/>
              <a:ext cx="965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电路参数</a:t>
              </a:r>
              <a:endParaRPr lang="en-US" altLang="zh-CN" sz="1400" dirty="0"/>
            </a:p>
          </p:txBody>
        </p:sp>
        <p:cxnSp>
          <p:nvCxnSpPr>
            <p:cNvPr id="35" name="直接箭头连接符 34"/>
            <p:cNvCxnSpPr>
              <a:stCxn id="34" idx="3"/>
              <a:endCxn id="31" idx="1"/>
            </p:cNvCxnSpPr>
            <p:nvPr/>
          </p:nvCxnSpPr>
          <p:spPr bwMode="auto">
            <a:xfrm flipV="1">
              <a:off x="6918016" y="1708334"/>
              <a:ext cx="640520" cy="761298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6" name="矩形 35"/>
            <p:cNvSpPr/>
            <p:nvPr/>
          </p:nvSpPr>
          <p:spPr bwMode="auto">
            <a:xfrm>
              <a:off x="7530089" y="4116454"/>
              <a:ext cx="1861675" cy="1538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20118" y="3758923"/>
              <a:ext cx="617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变量</a:t>
              </a:r>
              <a:endParaRPr lang="en-US" altLang="zh-CN" sz="1400" dirty="0"/>
            </a:p>
          </p:txBody>
        </p:sp>
        <p:cxnSp>
          <p:nvCxnSpPr>
            <p:cNvPr id="41" name="直接箭头连接符 40"/>
            <p:cNvCxnSpPr>
              <a:stCxn id="40" idx="3"/>
              <a:endCxn id="36" idx="1"/>
            </p:cNvCxnSpPr>
            <p:nvPr/>
          </p:nvCxnSpPr>
          <p:spPr bwMode="auto">
            <a:xfrm>
              <a:off x="6937553" y="3912812"/>
              <a:ext cx="592536" cy="280542"/>
            </a:xfrm>
            <a:prstGeom prst="straightConnector1">
              <a:avLst/>
            </a:prstGeom>
            <a:solidFill>
              <a:srgbClr val="F8F8F8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23627" y="4275741"/>
            <a:ext cx="6145292" cy="1729484"/>
            <a:chOff x="130105" y="3930027"/>
            <a:chExt cx="6145292" cy="1729484"/>
          </a:xfrm>
        </p:grpSpPr>
        <p:sp>
          <p:nvSpPr>
            <p:cNvPr id="2" name="文本框 1"/>
            <p:cNvSpPr txBox="1"/>
            <p:nvPr/>
          </p:nvSpPr>
          <p:spPr>
            <a:xfrm>
              <a:off x="137176" y="3930027"/>
              <a:ext cx="5836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现状三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zh-CN" altLang="en-US" sz="1400" dirty="0"/>
                <a:t>器件</a:t>
              </a:r>
              <a:r>
                <a:rPr lang="en-US" altLang="zh-CN" sz="1400" dirty="0"/>
                <a:t>(</a:t>
              </a:r>
              <a:r>
                <a:rPr lang="en-US" altLang="zh-CN" sz="1400" dirty="0" err="1"/>
                <a:t>e.g.BSIM</a:t>
              </a:r>
              <a:r>
                <a:rPr lang="en-US" altLang="zh-CN" sz="1400" dirty="0">
                  <a:solidFill>
                    <a:srgbClr val="FF0000"/>
                  </a:solidFill>
                </a:rPr>
                <a:t>[1,2]</a:t>
              </a:r>
              <a:r>
                <a:rPr lang="en-US" altLang="zh-CN" sz="1400" dirty="0"/>
                <a:t>)</a:t>
              </a:r>
              <a:r>
                <a:rPr lang="zh-CN" altLang="en-US" sz="1400" dirty="0"/>
                <a:t>等效电路模型难以复用小模型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30105" y="4366256"/>
              <a:ext cx="6145292" cy="1293255"/>
              <a:chOff x="5670742" y="424167"/>
              <a:chExt cx="6145292" cy="1293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670742" y="424167"/>
                    <a:ext cx="2349069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/>
                      <a:t>原因之一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电路物理效应取决于参数值</a:t>
                    </a:r>
                    <a:r>
                      <a:rPr lang="en-US" altLang="zh-CN" sz="1200" dirty="0"/>
                      <a:t>, </a:t>
                    </a:r>
                    <a:r>
                      <a:rPr lang="zh-CN" altLang="en-US" sz="1200" dirty="0"/>
                      <a:t>但</a:t>
                    </a:r>
                    <a:r>
                      <a:rPr lang="zh-CN" altLang="en-US" sz="1200" b="1" dirty="0">
                        <a:solidFill>
                          <a:srgbClr val="FF0000"/>
                        </a:solidFill>
                      </a:rPr>
                      <a:t>参数不可动态修改</a:t>
                    </a:r>
                    <a:r>
                      <a:rPr lang="en-US" altLang="zh-CN" sz="1200" b="1" dirty="0">
                        <a:solidFill>
                          <a:srgbClr val="FF0000"/>
                        </a:solidFill>
                      </a:rPr>
                      <a:t>.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↓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742" y="424167"/>
                    <a:ext cx="2349069" cy="6463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矩形 36"/>
              <p:cNvSpPr/>
              <p:nvPr/>
            </p:nvSpPr>
            <p:spPr>
              <a:xfrm>
                <a:off x="5671738" y="978758"/>
                <a:ext cx="614429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FF0000"/>
                    </a:solidFill>
                  </a:rPr>
                  <a:t>[3,Sec 3.4, A.1.2; 4, Sec 4.10] </a:t>
                </a:r>
                <a:r>
                  <a:rPr lang="en-US" altLang="zh-CN" sz="1050" b="1" dirty="0"/>
                  <a:t>Parameters represent constants</a:t>
                </a:r>
                <a:r>
                  <a:rPr lang="en-US" altLang="zh-CN" sz="1050" dirty="0"/>
                  <a:t>, hence it is </a:t>
                </a:r>
                <a:r>
                  <a:rPr lang="en-US" altLang="zh-CN" sz="1050" b="1" dirty="0"/>
                  <a:t>illegal to modify their value at runtime</a:t>
                </a:r>
                <a:r>
                  <a:rPr lang="en-US" altLang="zh-CN" sz="1050" dirty="0"/>
                  <a:t>. However, parameters can be modified at compilation time to have values which are different from those specified in the declaration assignment. This allows customization of module instances. …</a:t>
                </a:r>
                <a:endParaRPr lang="en-US" altLang="zh-CN" sz="105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479175" y="4281723"/>
                  <a:ext cx="2491912" cy="6077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200" b="0" dirty="0"/>
                    <a:t>e.g. </a:t>
                  </a:r>
                  <a:r>
                    <a:rPr lang="zh-CN" altLang="en-US" sz="1200" b="0" dirty="0"/>
                    <a:t>简单二极管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200" dirty="0"/>
                </a:p>
                <a:p>
                  <a:r>
                    <a:rPr lang="zh-CN" altLang="en-US" sz="1100" dirty="0"/>
                    <a:t>阈值电压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动态依赖于</a:t>
                  </a:r>
                  <a:r>
                    <a:rPr lang="en-US" altLang="zh-CN" sz="1100" dirty="0"/>
                    <a:t>MOS</a:t>
                  </a:r>
                  <a:r>
                    <a:rPr lang="zh-CN" altLang="en-US" sz="1100" dirty="0"/>
                    <a:t>管衬底电压信号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,</a:t>
                  </a:r>
                  <a:r>
                    <a:rPr lang="zh-CN" altLang="en-US" sz="1100" dirty="0"/>
                    <a:t>不能作为参数传给二极管</a:t>
                  </a:r>
                  <a:r>
                    <a:rPr lang="en-US" altLang="zh-CN" sz="1100" dirty="0"/>
                    <a:t>.</a:t>
                  </a:r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75" y="4281723"/>
                  <a:ext cx="2491912" cy="6077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667" r="-1956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矩形 38"/>
          <p:cNvSpPr/>
          <p:nvPr/>
        </p:nvSpPr>
        <p:spPr>
          <a:xfrm>
            <a:off x="6105639" y="5522663"/>
            <a:ext cx="6023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  <a:hlinkClick r:id="rId11"/>
              </a:rPr>
              <a:t>http://bsim.berkeley.edu/models/bsimcmg/</a:t>
            </a:r>
            <a:endParaRPr lang="en-US" altLang="zh-CN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  <a:hlinkClick r:id="rId12"/>
              </a:rPr>
              <a:t>https://github.com/cogenda/VA-BSIM48/blob/master/bsim4_release.va</a:t>
            </a:r>
            <a:endParaRPr lang="en-US" altLang="zh-CN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[3] Verilog, H. D. L. "Verilog-AMS Language Reference Manual." Eda-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Stds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. Org (2014).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[4] IEEE Standards Association. "IEEE standard for Verilog hardware description language (IEEE 1364-2005).”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0698" y="2999719"/>
                <a:ext cx="603617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现状二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Verilog-A/MS[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通用编程语言子集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自动微分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硬件描述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]</a:t>
                </a:r>
                <a:b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</a:b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常用于定义器件模型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功能复杂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&amp;</a:t>
                </a: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门槛高</a:t>
                </a:r>
                <a:r>
                  <a:rPr lang="en-US" altLang="zh-C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难以借力其他开放工具</a:t>
                </a:r>
                <a:endParaRPr lang="en-US" altLang="zh-CN" sz="1600" dirty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endParaRPr lang="en-US" altLang="zh-CN" sz="6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仿真求解需要符号微分</a:t>
                </a:r>
                <a:r>
                  <a:rPr lang="en-US" altLang="zh-CN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ddx</a:t>
                </a:r>
                <a:r>
                  <a:rPr lang="en-US" altLang="zh-CN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[3,Sec 4.5.6]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插值等各类函数支持</a:t>
                </a:r>
                <a:r>
                  <a:rPr lang="en-US" altLang="zh-CN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: $</a:t>
                </a:r>
                <a:r>
                  <a:rPr lang="en-US" altLang="zh-CN" sz="1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table_model</a:t>
                </a:r>
                <a:r>
                  <a:rPr lang="en-US" altLang="zh-CN" sz="1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[3,Sec 9.21]</a:t>
                </a: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" y="2999719"/>
                <a:ext cx="6036171" cy="1138773"/>
              </a:xfrm>
              <a:prstGeom prst="rect">
                <a:avLst/>
              </a:prstGeom>
              <a:blipFill rotWithShape="0">
                <a:blip r:embed="rId13"/>
                <a:stretch>
                  <a:fillRect l="-808" t="-2674" b="-4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83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模拟电路仿真器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设计流程现状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5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508764" y="1247887"/>
            <a:ext cx="2600332" cy="2896716"/>
            <a:chOff x="8228974" y="775294"/>
            <a:chExt cx="2600332" cy="2896716"/>
          </a:xfrm>
        </p:grpSpPr>
        <p:sp>
          <p:nvSpPr>
            <p:cNvPr id="33" name="文本框 32"/>
            <p:cNvSpPr txBox="1"/>
            <p:nvPr/>
          </p:nvSpPr>
          <p:spPr>
            <a:xfrm>
              <a:off x="8518280" y="775294"/>
              <a:ext cx="2021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原理图</a:t>
              </a:r>
              <a:r>
                <a:rPr lang="en-US" altLang="zh-CN" sz="1200" dirty="0"/>
                <a:t>(schematic)</a:t>
              </a:r>
              <a:r>
                <a:rPr lang="zh-CN" altLang="en-US" sz="1200" dirty="0"/>
                <a:t>编辑器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228974" y="2841013"/>
                  <a:ext cx="260033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刷新原理图设计变量</a:t>
                  </a:r>
                  <a:r>
                    <a:rPr lang="en-US" altLang="zh-CN" sz="1200" dirty="0"/>
                    <a:t>(</a:t>
                  </a:r>
                  <a:r>
                    <a:rPr lang="zh-CN" altLang="en-US" sz="1200" dirty="0"/>
                    <a:t>沟道长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sz="1200" dirty="0"/>
                    <a:t> 宽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r>
                        <a:rPr lang="en-US" altLang="zh-CN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𝐹𝐼𝑁</m:t>
                      </m:r>
                      <m:r>
                        <a:rPr lang="en-US" altLang="zh-CN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𝑀𝑈𝐿𝑇𝐼</m:t>
                      </m:r>
                    </m:oMath>
                  </a14:m>
                  <a:r>
                    <a:rPr lang="en-US" altLang="zh-CN" sz="1200" dirty="0"/>
                    <a:t>), Virtuoso </a:t>
                  </a:r>
                  <a:r>
                    <a:rPr lang="zh-CN" altLang="en-US" sz="1200" dirty="0"/>
                    <a:t>内部</a:t>
                  </a:r>
                  <a:r>
                    <a:rPr lang="en-US" altLang="zh-CN" sz="1200" dirty="0"/>
                    <a:t>Callback(</a:t>
                  </a:r>
                  <a:r>
                    <a:rPr lang="en-US" altLang="zh-CN" sz="1200" dirty="0" err="1"/>
                    <a:t>pdk</a:t>
                  </a:r>
                  <a:r>
                    <a:rPr lang="en-US" altLang="zh-CN" sz="1200" dirty="0"/>
                    <a:t>)</a:t>
                  </a:r>
                  <a:r>
                    <a:rPr lang="zh-CN" altLang="en-US" sz="1200" dirty="0"/>
                    <a:t>修改网表及器件</a:t>
                  </a:r>
                  <a:r>
                    <a:rPr lang="en-US" altLang="zh-CN" sz="1200" dirty="0"/>
                    <a:t>CDF</a:t>
                  </a:r>
                  <a:r>
                    <a:rPr lang="zh-CN" altLang="en-US" sz="1200" dirty="0"/>
                    <a:t>参数</a:t>
                  </a:r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974" y="2841013"/>
                  <a:ext cx="2600332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/>
            <p:cNvGrpSpPr/>
            <p:nvPr/>
          </p:nvGrpSpPr>
          <p:grpSpPr>
            <a:xfrm>
              <a:off x="8521464" y="1144626"/>
              <a:ext cx="2060984" cy="1696387"/>
              <a:chOff x="8521464" y="1144626"/>
              <a:chExt cx="2060984" cy="1696387"/>
            </a:xfrm>
          </p:grpSpPr>
          <p:pic>
            <p:nvPicPr>
              <p:cNvPr id="39" name="Picture 4" descr="EE4321-VLSI CIRCUITS : Cadence&amp;#39; Schematic Composer Informati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1464" y="1144626"/>
                <a:ext cx="2060984" cy="1617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矩形 42"/>
              <p:cNvSpPr/>
              <p:nvPr/>
            </p:nvSpPr>
            <p:spPr bwMode="auto">
              <a:xfrm>
                <a:off x="9882913" y="1593398"/>
                <a:ext cx="477079" cy="582817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100191" tIns="50095" rIns="100191" bIns="50095" numCol="1" rtlCol="0" anchor="ctr" anchorCtr="0" compatLnSpc="1"/>
              <a:lstStyle/>
              <a:p>
                <a:pPr marL="0" marR="0" indent="0" algn="ctr" defTabSz="100203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箭头连接符 44"/>
              <p:cNvCxnSpPr>
                <a:stCxn id="37" idx="0"/>
                <a:endCxn id="43" idx="2"/>
              </p:cNvCxnSpPr>
              <p:nvPr/>
            </p:nvCxnSpPr>
            <p:spPr bwMode="auto">
              <a:xfrm flipV="1">
                <a:off x="9529140" y="2176215"/>
                <a:ext cx="592313" cy="664798"/>
              </a:xfrm>
              <a:prstGeom prst="straightConnector1">
                <a:avLst/>
              </a:prstGeom>
              <a:solidFill>
                <a:srgbClr val="F8F8F8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437" y="1554299"/>
            <a:ext cx="2110880" cy="243853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77429" y="3261906"/>
            <a:ext cx="658931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算法演变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梯度优化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早期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Zhan, Yong, and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Sachin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S.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Sapatnekar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 "Optimization of integrated spiral inductors using sequential quadratic programming." Proceedings Design, Automation and Test in Europe Conference and Exhibition. Vol. 1. IEEE, </a:t>
            </a:r>
            <a:r>
              <a:rPr lang="en-US" altLang="zh-CN" sz="800" b="1" dirty="0">
                <a:solidFill>
                  <a:srgbClr val="FF0000"/>
                </a:solidFill>
                <a:latin typeface="Arial" panose="020B0604020202020204" pitchFamily="34" charset="0"/>
              </a:rPr>
              <a:t>2004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Agrawal,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Bhavna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Frank Liu, and Sani Nassif. "Circuit optimization using scale based sensitivities." IEEE Custom Integrated Circuits Conference 2006. IEEE, </a:t>
            </a:r>
            <a:r>
              <a:rPr lang="en-US" altLang="zh-CN" sz="800" b="1" dirty="0">
                <a:solidFill>
                  <a:srgbClr val="FF0000"/>
                </a:solidFill>
                <a:latin typeface="Arial" panose="020B0604020202020204" pitchFamily="34" charset="0"/>
              </a:rPr>
              <a:t>2006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altLang="zh-CN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局部采样重构梯度</a:t>
            </a:r>
            <a:endParaRPr lang="en-US" altLang="zh-CN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Guanming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Huang,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Liuxi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Qian,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Siwat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Saibua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Dian Zhou, and Xuan Zeng. An efficient optimization based method to evaluate the DRV of SRAM cells. IEEE Transactions on Circuits and Systems I: Regular Papers, 60(6):1511–1520, 2013.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Nieuwoudt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Arthur, and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Yehia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 "Multi-level approach for integrated spiral inductor optimization.“ Proceedings of the 42nd annual Design Automation Conference. </a:t>
            </a:r>
            <a:r>
              <a:rPr lang="en-US" altLang="zh-CN" sz="800" dirty="0">
                <a:solidFill>
                  <a:srgbClr val="FF0000"/>
                </a:solidFill>
                <a:latin typeface="Arial" panose="020B0604020202020204" pitchFamily="34" charset="0"/>
              </a:rPr>
              <a:t>2005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Peng, Bo, et al. "Efficient multiple starting point optimization for automated analog circuit optimization via recycling simulation data." 2016 Design, Automation &amp; Test in Europe Conference &amp; Exhibition (DATE). IEEE, 2016.</a:t>
            </a:r>
          </a:p>
          <a:p>
            <a:r>
              <a:rPr lang="zh-CN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代理模型</a:t>
            </a:r>
            <a:endParaRPr lang="en-US" altLang="zh-CN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Girardi, Alessandro, and Lucas C.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Severo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. "Analog CMOS Design Automation Methodologies for Low-Power Applications." Advances in Analog Circuits (2011): 1.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Lyu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Wenlong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et al. "Batch Bayesian optimization via multi-objective acquisition ensemble for automated analog circuit design." International conference on machine learning. PMLR, 2018.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Lyu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Wenlong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, et al. "An efficient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bayesian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optimization approach for automated optimization of analog circuits.“ IEEE Transactions on Circuits and Systems I: Regular Papers 65.6 (2017): 1954-1967.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308068" y="4277906"/>
            <a:ext cx="4645715" cy="1548447"/>
            <a:chOff x="356094" y="1866297"/>
            <a:chExt cx="4645715" cy="154844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1914" y="1866297"/>
              <a:ext cx="3769895" cy="1548447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356094" y="2132690"/>
              <a:ext cx="12464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F0"/>
                  </a:solidFill>
                </a:rPr>
                <a:t>例</a:t>
              </a:r>
              <a:r>
                <a:rPr lang="en-US" altLang="zh-CN" sz="1200" dirty="0">
                  <a:solidFill>
                    <a:srgbClr val="00B0F0"/>
                  </a:solidFill>
                </a:rPr>
                <a:t>: </a:t>
              </a:r>
              <a:r>
                <a:rPr lang="en-US" altLang="zh-CN" sz="1200" dirty="0" err="1"/>
                <a:t>Spectre</a:t>
              </a:r>
              <a:r>
                <a:rPr lang="en-US" altLang="zh-CN" sz="1200" dirty="0"/>
                <a:t> </a:t>
              </a:r>
              <a:r>
                <a:rPr lang="zh-CN" altLang="en-US" sz="1200" dirty="0"/>
                <a:t>网表定义子电路</a:t>
              </a:r>
              <a:r>
                <a:rPr lang="en-US" altLang="zh-CN" sz="1200" dirty="0"/>
                <a:t>: </a:t>
              </a:r>
              <a:r>
                <a:rPr lang="zh-CN" altLang="en-US" sz="1200" dirty="0"/>
                <a:t>可有限支持在网表中使用表达式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0" y="981734"/>
            <a:ext cx="7308068" cy="2027446"/>
            <a:chOff x="325482" y="4125592"/>
            <a:chExt cx="7308068" cy="2027446"/>
          </a:xfrm>
        </p:grpSpPr>
        <p:grpSp>
          <p:nvGrpSpPr>
            <p:cNvPr id="35" name="组合 34"/>
            <p:cNvGrpSpPr/>
            <p:nvPr/>
          </p:nvGrpSpPr>
          <p:grpSpPr>
            <a:xfrm>
              <a:off x="325482" y="4125592"/>
              <a:ext cx="7308068" cy="1605063"/>
              <a:chOff x="325482" y="4125592"/>
              <a:chExt cx="7308068" cy="1605063"/>
            </a:xfrm>
          </p:grpSpPr>
          <p:sp>
            <p:nvSpPr>
              <p:cNvPr id="40" name="圆角矩形 39"/>
              <p:cNvSpPr/>
              <p:nvPr/>
            </p:nvSpPr>
            <p:spPr bwMode="auto">
              <a:xfrm>
                <a:off x="461293" y="4874380"/>
                <a:ext cx="1080000" cy="44954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100191" tIns="50095" rIns="100191" bIns="50095" numCol="1" rtlCol="0" anchor="ctr" anchorCtr="0" compatLnSpc="1"/>
              <a:lstStyle/>
              <a:p>
                <a:pPr marL="0" marR="0" indent="0" algn="ctr" defTabSz="100203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Next LT Regular" pitchFamily="34" charset="0"/>
                    <a:ea typeface="宋体" panose="02010600030101010101" pitchFamily="2" charset="-122"/>
                  </a:rPr>
                  <a:t>设计变量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圆角矩形 40"/>
                  <p:cNvSpPr/>
                  <p:nvPr/>
                </p:nvSpPr>
                <p:spPr bwMode="auto">
                  <a:xfrm>
                    <a:off x="2530245" y="4877670"/>
                    <a:ext cx="1167325" cy="449541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100191" tIns="50095" rIns="100191" bIns="50095" numCol="1" rtlCol="0" anchor="ctr" anchorCtr="0" compatLnSpc="1"/>
                  <a:lstStyle/>
                  <a:p>
                    <a:pPr marL="0" marR="0" indent="0" algn="ctr" defTabSz="1002030" rtl="0" eaLnBrk="1" fontAlgn="base" latinLnBrk="0" hangingPunct="1">
                      <a:lnSpc>
                        <a:spcPct val="14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0000"/>
                      <a:buFont typeface="Wingdings" panose="05000000000000000000" pitchFamily="2" charset="2"/>
                      <a:buNone/>
                    </a:pPr>
                    <a:r>
                      <a:rPr lang="zh-CN" altLang="en-US" dirty="0">
                        <a:latin typeface="FrutigerNext LT Regular" pitchFamily="34" charset="0"/>
                        <a:ea typeface="宋体" panose="02010600030101010101" pitchFamily="2" charset="-122"/>
                      </a:rPr>
                      <a:t>网表参数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oMath>
                    </a14:m>
                    <a:endParaRPr kumimoji="0" lang="zh-CN" alt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FrutigerNext LT Regular" pitchFamily="34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5" name="圆角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30245" y="4877670"/>
                    <a:ext cx="1167325" cy="449541"/>
                  </a:xfrm>
                  <a:prstGeom prst="roundRect">
                    <a:avLst/>
                  </a:prstGeom>
                  <a:blipFill rotWithShape="0">
                    <a:blip r:embed="rId19"/>
                    <a:stretch>
                      <a:fillRect l="-6599" r="-1523" b="-6329"/>
                    </a:stretch>
                  </a:blipFill>
                  <a:ln w="285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接箭头连接符 41"/>
              <p:cNvCxnSpPr>
                <a:stCxn id="40" idx="3"/>
                <a:endCxn id="41" idx="1"/>
              </p:cNvCxnSpPr>
              <p:nvPr/>
            </p:nvCxnSpPr>
            <p:spPr bwMode="auto">
              <a:xfrm>
                <a:off x="1541293" y="5099151"/>
                <a:ext cx="988952" cy="3290"/>
              </a:xfrm>
              <a:prstGeom prst="straightConnector1">
                <a:avLst/>
              </a:prstGeom>
              <a:solidFill>
                <a:srgbClr val="F8F8F8"/>
              </a:solidFill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4" name="直接箭头连接符 43"/>
              <p:cNvCxnSpPr>
                <a:stCxn id="41" idx="3"/>
                <a:endCxn id="61" idx="1"/>
              </p:cNvCxnSpPr>
              <p:nvPr/>
            </p:nvCxnSpPr>
            <p:spPr bwMode="auto">
              <a:xfrm flipV="1">
                <a:off x="3697570" y="5098921"/>
                <a:ext cx="1514219" cy="3520"/>
              </a:xfrm>
              <a:prstGeom prst="straightConnector1">
                <a:avLst/>
              </a:prstGeom>
              <a:solidFill>
                <a:srgbClr val="F8F8F8"/>
              </a:solidFill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0" name="矩形 49"/>
              <p:cNvSpPr/>
              <p:nvPr/>
            </p:nvSpPr>
            <p:spPr>
              <a:xfrm>
                <a:off x="1571977" y="4658746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/>
                  <a:t>Callback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753594" y="5156579"/>
                <a:ext cx="5950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黑盒</a:t>
                </a:r>
                <a:endParaRPr lang="zh-CN" altLang="en-US" sz="16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001085" y="4629112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仿真器</a:t>
                </a:r>
              </a:p>
            </p:txBody>
          </p:sp>
          <p:cxnSp>
            <p:nvCxnSpPr>
              <p:cNvPr id="54" name="曲线连接符 53"/>
              <p:cNvCxnSpPr>
                <a:stCxn id="61" idx="3"/>
                <a:endCxn id="61" idx="0"/>
              </p:cNvCxnSpPr>
              <p:nvPr/>
            </p:nvCxnSpPr>
            <p:spPr bwMode="auto">
              <a:xfrm flipH="1" flipV="1">
                <a:off x="5991569" y="4873921"/>
                <a:ext cx="779779" cy="225000"/>
              </a:xfrm>
              <a:prstGeom prst="curvedConnector4">
                <a:avLst>
                  <a:gd name="adj1" fmla="val -29316"/>
                  <a:gd name="adj2" fmla="val 201600"/>
                </a:avLst>
              </a:prstGeom>
              <a:solidFill>
                <a:srgbClr val="F8F8F8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grpSp>
            <p:nvGrpSpPr>
              <p:cNvPr id="55" name="组合 54"/>
              <p:cNvGrpSpPr/>
              <p:nvPr/>
            </p:nvGrpSpPr>
            <p:grpSpPr>
              <a:xfrm>
                <a:off x="5211789" y="4130135"/>
                <a:ext cx="2421761" cy="1193786"/>
                <a:chOff x="6392205" y="4440733"/>
                <a:chExt cx="2421761" cy="11937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圆角矩形 60"/>
                    <p:cNvSpPr/>
                    <p:nvPr/>
                  </p:nvSpPr>
                  <p:spPr bwMode="auto">
                    <a:xfrm>
                      <a:off x="6392205" y="5184519"/>
                      <a:ext cx="1559559" cy="450000"/>
                    </a:xfrm>
                    <a:prstGeom prst="roundRect">
                      <a:avLst/>
                    </a:prstGeom>
                    <a:noFill/>
                    <a:ln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100191" tIns="50095" rIns="100191" bIns="50095" numCol="1" rtlCol="0" anchor="ctr" anchorCtr="0" compatLnSpc="1"/>
                    <a:lstStyle/>
                    <a:p>
                      <a:pPr marL="0" marR="0" indent="0" algn="ctr" defTabSz="100203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latin typeface="FrutigerNext LT Regular" pitchFamily="34" charset="0"/>
                          <a:ea typeface="宋体" panose="02010600030101010101" pitchFamily="2" charset="-122"/>
                        </a:rPr>
                        <a:t>方程组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oMath>
                      </a14:m>
                      <a:endParaRPr kumimoji="0" lang="zh-CN" altLang="en-US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圆角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205" y="5184519"/>
                      <a:ext cx="1559559" cy="450000"/>
                    </a:xfrm>
                    <a:prstGeom prst="roundRect">
                      <a:avLst/>
                    </a:prstGeom>
                    <a:blipFill rotWithShape="0">
                      <a:blip r:embed="rId20"/>
                      <a:stretch>
                        <a:fillRect l="-2308" r="-769" b="-6329"/>
                      </a:stretch>
                    </a:blipFill>
                    <a:ln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6706454" y="4440733"/>
                      <a:ext cx="210751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0" dirty="0"/>
                        <a:t>仿真求解</a:t>
                      </a:r>
                      <a:r>
                        <a:rPr lang="en-US" altLang="zh-CN" sz="1400" b="0" dirty="0"/>
                        <a:t>: </a:t>
                      </a:r>
                    </a:p>
                    <a:p>
                      <a:r>
                        <a:rPr lang="en-US" altLang="zh-CN" sz="1400" b="0" dirty="0"/>
                        <a:t>Try </a:t>
                      </a:r>
                      <a14:m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a14:m>
                      <a:r>
                        <a:rPr lang="en-US" altLang="zh-CN" sz="1400" b="0" dirty="0"/>
                        <a:t>,</a:t>
                      </a:r>
                      <a:r>
                        <a:rPr lang="zh-CN" altLang="en-US" sz="1400" b="0" dirty="0"/>
                        <a:t>使得</a:t>
                      </a:r>
                      <a:r>
                        <a:rPr lang="en-US" altLang="zh-CN" sz="1400" b="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6454" y="4440733"/>
                      <a:ext cx="2107512" cy="5232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867" t="-3488" b="-116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文本框 58"/>
              <p:cNvSpPr txBox="1"/>
              <p:nvPr/>
            </p:nvSpPr>
            <p:spPr>
              <a:xfrm>
                <a:off x="3258794" y="5207435"/>
                <a:ext cx="24385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</a:rPr>
                  <a:t>有限支持敏感性分析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:</a:t>
                </a:r>
                <a:br>
                  <a:rPr lang="en-US" altLang="zh-CN" sz="1400" dirty="0">
                    <a:solidFill>
                      <a:srgbClr val="FF0000"/>
                    </a:solidFill>
                  </a:rPr>
                </a:br>
                <a:r>
                  <a:rPr lang="zh-CN" altLang="en-US" sz="1400" dirty="0">
                    <a:solidFill>
                      <a:srgbClr val="FF0000"/>
                    </a:solidFill>
                  </a:rPr>
                  <a:t>效率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&amp;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精度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商用产品不透明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25482" y="41255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工具链流程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402911" y="5783706"/>
                  <a:ext cx="4940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难以快速准确的获得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</a:rPr>
                    <a:t>关于设计变量的梯度</a:t>
                  </a: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11" y="5783706"/>
                  <a:ext cx="4940236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111" t="-6557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文本框 62"/>
          <p:cNvSpPr txBox="1"/>
          <p:nvPr/>
        </p:nvSpPr>
        <p:spPr>
          <a:xfrm>
            <a:off x="7305080" y="9165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例</a:t>
            </a:r>
            <a:r>
              <a:rPr lang="en-US" altLang="zh-CN" b="1" dirty="0">
                <a:solidFill>
                  <a:srgbClr val="C00000"/>
                </a:solidFill>
              </a:rPr>
              <a:t>: Virtuoso</a:t>
            </a:r>
            <a:r>
              <a:rPr lang="zh-CN" altLang="en-US" b="1" dirty="0">
                <a:solidFill>
                  <a:srgbClr val="C00000"/>
                </a:solidFill>
              </a:rPr>
              <a:t>设计平台</a:t>
            </a:r>
          </a:p>
        </p:txBody>
      </p:sp>
    </p:spTree>
    <p:extLst>
      <p:ext uri="{BB962C8B-B14F-4D97-AF65-F5344CB8AC3E}">
        <p14:creationId xmlns:p14="http://schemas.microsoft.com/office/powerpoint/2010/main" val="392800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31669" cy="87085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2" charset="-122"/>
              </a:rPr>
              <a:t>层次化电路方程组构建器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2400" dirty="0">
                <a:ea typeface="黑体" panose="02010609060101010101" pitchFamily="2" charset="-122"/>
              </a:rPr>
              <a:t>计算图</a:t>
            </a:r>
            <a:r>
              <a:rPr lang="en-US" altLang="zh-CN" sz="2400" dirty="0">
                <a:ea typeface="黑体" panose="02010609060101010101" pitchFamily="2" charset="-122"/>
              </a:rPr>
              <a:t>---</a:t>
            </a:r>
            <a:r>
              <a:rPr lang="zh-CN" altLang="en-US" sz="2400" dirty="0">
                <a:ea typeface="黑体" panose="02010609060101010101" pitchFamily="2" charset="-122"/>
              </a:rPr>
              <a:t>电路模块嵌套调用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6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125" y="1281530"/>
            <a:ext cx="5743451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C00000"/>
                </a:solidFill>
                <a:latin typeface="+mj-ea"/>
              </a:rPr>
              <a:t>目标</a:t>
            </a:r>
            <a:r>
              <a:rPr lang="en-US" altLang="zh-CN" sz="2000" dirty="0">
                <a:solidFill>
                  <a:srgbClr val="C00000"/>
                </a:solidFill>
                <a:latin typeface="+mj-ea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+mj-ea"/>
              </a:rPr>
              <a:t>优势</a:t>
            </a:r>
            <a:r>
              <a:rPr lang="en-US" altLang="zh-CN" sz="2000" dirty="0">
                <a:latin typeface="+mj-ea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/>
              <a:t>端到端快速获取梯度</a:t>
            </a:r>
            <a:br>
              <a:rPr lang="en-US" altLang="zh-CN" dirty="0"/>
            </a:br>
            <a:r>
              <a:rPr lang="zh-CN" altLang="en-US" sz="1600" dirty="0"/>
              <a:t>用</a:t>
            </a:r>
            <a:r>
              <a:rPr lang="zh-CN" altLang="en-US" sz="1600" dirty="0">
                <a:solidFill>
                  <a:srgbClr val="C00000"/>
                </a:solidFill>
              </a:rPr>
              <a:t>计算图</a:t>
            </a:r>
            <a:r>
              <a:rPr lang="en-US" altLang="zh-CN" sz="1600" baseline="30000" dirty="0">
                <a:solidFill>
                  <a:srgbClr val="C00000"/>
                </a:solidFill>
              </a:rPr>
              <a:t>[1]</a:t>
            </a:r>
            <a:r>
              <a:rPr lang="zh-CN" altLang="en-US" sz="1600" dirty="0"/>
              <a:t>表示层次方程组构建器</a:t>
            </a:r>
            <a:endParaRPr lang="en-US" altLang="zh-CN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/>
              <a:t>简化模型开发</a:t>
            </a:r>
            <a:br>
              <a:rPr lang="en-US" altLang="zh-CN" dirty="0"/>
            </a:br>
            <a:r>
              <a:rPr lang="zh-CN" altLang="en-US" sz="1600" dirty="0"/>
              <a:t>静态参数变量化</a:t>
            </a:r>
            <a:r>
              <a:rPr lang="en-US" altLang="zh-CN" sz="1600" dirty="0"/>
              <a:t>, </a:t>
            </a:r>
            <a:r>
              <a:rPr lang="zh-CN" altLang="en-US" sz="1600" dirty="0"/>
              <a:t>器件</a:t>
            </a:r>
            <a:r>
              <a:rPr lang="en-US" altLang="zh-CN" sz="1600" dirty="0"/>
              <a:t>/</a:t>
            </a:r>
            <a:r>
              <a:rPr lang="zh-CN" altLang="en-US" sz="1600" dirty="0"/>
              <a:t>电路模块模型</a:t>
            </a:r>
            <a:r>
              <a:rPr lang="zh-CN" altLang="en-US" sz="1600" b="1" dirty="0"/>
              <a:t>解耦</a:t>
            </a:r>
            <a:r>
              <a:rPr lang="zh-CN" altLang="en-US" sz="1600" dirty="0"/>
              <a:t>表示为</a:t>
            </a:r>
            <a:endParaRPr lang="en-US" altLang="zh-CN" sz="1600" dirty="0"/>
          </a:p>
          <a:p>
            <a:pPr>
              <a:spcBef>
                <a:spcPts val="600"/>
              </a:spcBef>
              <a:defRPr/>
            </a:pPr>
            <a:r>
              <a:rPr lang="zh-CN" altLang="en-US" sz="1600" dirty="0"/>
              <a:t> “</a:t>
            </a:r>
            <a:r>
              <a:rPr lang="en-US" altLang="zh-CN" sz="1600" dirty="0">
                <a:solidFill>
                  <a:srgbClr val="C00000"/>
                </a:solidFill>
              </a:rPr>
              <a:t>JSON</a:t>
            </a:r>
            <a:r>
              <a:rPr lang="zh-CN" altLang="en-US" sz="1600" dirty="0">
                <a:solidFill>
                  <a:srgbClr val="C00000"/>
                </a:solidFill>
              </a:rPr>
              <a:t>网表</a:t>
            </a:r>
            <a:r>
              <a:rPr lang="en-US" altLang="zh-CN" sz="1600" baseline="30000" dirty="0">
                <a:solidFill>
                  <a:srgbClr val="C00000"/>
                </a:solidFill>
              </a:rPr>
              <a:t>[2]</a:t>
            </a:r>
            <a:r>
              <a:rPr lang="zh-CN" altLang="en-US" sz="1600" dirty="0"/>
              <a:t>表示等效电路分解</a:t>
            </a:r>
            <a:r>
              <a:rPr lang="en-US" altLang="zh-CN" sz="1600" dirty="0"/>
              <a:t>+</a:t>
            </a:r>
            <a:r>
              <a:rPr lang="en-US" altLang="zh-CN" sz="1600" dirty="0" err="1">
                <a:solidFill>
                  <a:srgbClr val="C00000"/>
                </a:solidFill>
              </a:rPr>
              <a:t>SubModel</a:t>
            </a:r>
            <a:r>
              <a:rPr lang="en-US" altLang="zh-CN" sz="1600" baseline="30000" dirty="0">
                <a:solidFill>
                  <a:srgbClr val="C00000"/>
                </a:solidFill>
              </a:rPr>
              <a:t>[3]</a:t>
            </a:r>
            <a:r>
              <a:rPr lang="zh-CN" altLang="en-US" sz="1600" dirty="0"/>
              <a:t>计算</a:t>
            </a:r>
            <a:r>
              <a:rPr lang="zh-CN" altLang="en-US" sz="1600" dirty="0">
                <a:solidFill>
                  <a:srgbClr val="00B0F0"/>
                </a:solidFill>
              </a:rPr>
              <a:t>动态参数</a:t>
            </a:r>
            <a:r>
              <a:rPr lang="zh-CN" altLang="en-US" sz="1600" dirty="0"/>
              <a:t>”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400" dirty="0"/>
          </a:p>
          <a:p>
            <a:pPr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C00000"/>
                </a:solidFill>
              </a:rPr>
              <a:t>[1,2,3] </a:t>
            </a:r>
            <a:r>
              <a:rPr lang="zh-CN" altLang="en-US" sz="1400" dirty="0"/>
              <a:t>只做一件事</a:t>
            </a:r>
            <a:r>
              <a:rPr lang="en-US" altLang="zh-CN" sz="1400" dirty="0"/>
              <a:t>, </a:t>
            </a:r>
            <a:r>
              <a:rPr lang="zh-CN" altLang="en-US" sz="1400" dirty="0"/>
              <a:t>并且把它做好</a:t>
            </a:r>
            <a:r>
              <a:rPr lang="en-US" altLang="zh-CN" sz="1400" dirty="0"/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847327" y="1417940"/>
            <a:ext cx="6209954" cy="1295352"/>
            <a:chOff x="5587439" y="4746219"/>
            <a:chExt cx="6209954" cy="1295352"/>
          </a:xfrm>
        </p:grpSpPr>
        <p:grpSp>
          <p:nvGrpSpPr>
            <p:cNvPr id="89" name="组合 88"/>
            <p:cNvGrpSpPr/>
            <p:nvPr/>
          </p:nvGrpSpPr>
          <p:grpSpPr>
            <a:xfrm>
              <a:off x="5690624" y="4853328"/>
              <a:ext cx="5990833" cy="1100455"/>
              <a:chOff x="4965220" y="4873866"/>
              <a:chExt cx="5990833" cy="11004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5000357" y="4873866"/>
                    <a:ext cx="1238445" cy="440573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网表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: </a:t>
                    </a:r>
                    <a:r>
                      <a: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器件参数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oMath>
                    </a14:m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+</a:t>
                    </a:r>
                    <a:r>
                      <a: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器件连接关系</a:t>
                    </a:r>
                  </a:p>
                </p:txBody>
              </p:sp>
            </mc:Choice>
            <mc:Fallback xmlns="">
              <p:sp>
                <p:nvSpPr>
                  <p:cNvPr id="348" name="矩形 3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0357" y="4873866"/>
                    <a:ext cx="1238445" cy="4405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805" t="-9459" r="-6341" b="-13514"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直接箭头连接符 91"/>
              <p:cNvCxnSpPr>
                <a:stCxn id="97" idx="6"/>
                <a:endCxn id="93" idx="1"/>
              </p:cNvCxnSpPr>
              <p:nvPr/>
            </p:nvCxnSpPr>
            <p:spPr>
              <a:xfrm>
                <a:off x="9884821" y="5360451"/>
                <a:ext cx="30102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10185849" y="5221269"/>
                    <a:ext cx="770204" cy="27836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CN" sz="1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zh-CN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𝑆𝑜𝑙𝑢𝑡𝑖𝑜𝑛</m:t>
                              </m:r>
                            </m:sup>
                          </m:sSup>
                        </m:oMath>
                      </m:oMathPara>
                    </a14:m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0" name="矩形 3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5849" y="5221269"/>
                    <a:ext cx="770204" cy="27836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圆角矩形 93"/>
              <p:cNvSpPr/>
              <p:nvPr/>
            </p:nvSpPr>
            <p:spPr>
              <a:xfrm>
                <a:off x="9732070" y="5570523"/>
                <a:ext cx="580131" cy="211453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6047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If Converge</a:t>
                </a:r>
                <a:endPara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5" name="直接箭头连接符 94"/>
              <p:cNvCxnSpPr>
                <a:stCxn id="106" idx="6"/>
                <a:endCxn id="96" idx="2"/>
              </p:cNvCxnSpPr>
              <p:nvPr/>
            </p:nvCxnSpPr>
            <p:spPr>
              <a:xfrm flipV="1">
                <a:off x="6273940" y="5379071"/>
                <a:ext cx="232141" cy="32975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椭圆 95"/>
                  <p:cNvSpPr/>
                  <p:nvPr/>
                </p:nvSpPr>
                <p:spPr>
                  <a:xfrm>
                    <a:off x="6506081" y="5081892"/>
                    <a:ext cx="1603778" cy="594358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方程组</a:t>
                    </a:r>
                    <a:r>
                      <a:rPr lang="zh-CN" altLang="en-US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构建器</a:t>
                    </a:r>
                    <a:b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  <m:r>
                            <a:rPr kumimoji="0" lang="en-US" altLang="zh-CN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: </m:t>
                          </m:r>
                          <m:r>
                            <a:rPr kumimoji="0" lang="en-US" altLang="zh-CN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→</m:t>
                          </m:r>
                          <m:r>
                            <a:rPr kumimoji="0" lang="en-US" altLang="zh-CN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𝑬𝒒</m:t>
                          </m:r>
                        </m:oMath>
                      </m:oMathPara>
                    </a14:m>
                    <a:endPara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6" name="椭圆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6081" y="5081892"/>
                    <a:ext cx="1603778" cy="59435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椭圆 96"/>
              <p:cNvSpPr/>
              <p:nvPr/>
            </p:nvSpPr>
            <p:spPr>
              <a:xfrm>
                <a:off x="8970436" y="5134544"/>
                <a:ext cx="914385" cy="45181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6047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方程组</a:t>
                </a:r>
                <a:b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</a:b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求解器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矩形 97"/>
                  <p:cNvSpPr/>
                  <p:nvPr/>
                </p:nvSpPr>
                <p:spPr>
                  <a:xfrm>
                    <a:off x="8363160" y="5456701"/>
                    <a:ext cx="232141" cy="27836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oMath>
                      </m:oMathPara>
                    </a14:m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5" name="矩形 3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160" y="5456701"/>
                    <a:ext cx="232141" cy="27836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矩形 98"/>
                  <p:cNvSpPr/>
                  <p:nvPr/>
                </p:nvSpPr>
                <p:spPr>
                  <a:xfrm>
                    <a:off x="8170346" y="5018420"/>
                    <a:ext cx="617768" cy="274321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  <m:r>
                            <a:rPr kumimoji="0" lang="en-US" altLang="zh-CN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sub>
                          </m:sSub>
                          <m:r>
                            <a:rPr kumimoji="0" lang="en-US" altLang="zh-CN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oMath>
                      </m:oMathPara>
                    </a14:m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6" name="矩形 3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346" y="5018420"/>
                    <a:ext cx="617768" cy="2743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766"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/>
              <p:cNvCxnSpPr>
                <a:stCxn id="91" idx="3"/>
                <a:endCxn id="96" idx="2"/>
              </p:cNvCxnSpPr>
              <p:nvPr/>
            </p:nvCxnSpPr>
            <p:spPr>
              <a:xfrm>
                <a:off x="6238802" y="5094153"/>
                <a:ext cx="267279" cy="284918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1" name="直接箭头连接符 100"/>
              <p:cNvCxnSpPr>
                <a:stCxn id="96" idx="7"/>
                <a:endCxn id="99" idx="1"/>
              </p:cNvCxnSpPr>
              <p:nvPr/>
            </p:nvCxnSpPr>
            <p:spPr>
              <a:xfrm flipV="1">
                <a:off x="7874991" y="5155581"/>
                <a:ext cx="295355" cy="1335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2" name="直接箭头连接符 101"/>
              <p:cNvCxnSpPr>
                <a:stCxn id="99" idx="3"/>
                <a:endCxn id="97" idx="1"/>
              </p:cNvCxnSpPr>
              <p:nvPr/>
            </p:nvCxnSpPr>
            <p:spPr>
              <a:xfrm>
                <a:off x="8788114" y="5155581"/>
                <a:ext cx="316231" cy="45130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bg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3" name="直接箭头连接符 102"/>
              <p:cNvCxnSpPr>
                <a:stCxn id="97" idx="3"/>
                <a:endCxn id="98" idx="3"/>
              </p:cNvCxnSpPr>
              <p:nvPr/>
            </p:nvCxnSpPr>
            <p:spPr>
              <a:xfrm flipH="1">
                <a:off x="8595301" y="5520191"/>
                <a:ext cx="509044" cy="75692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bg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4" name="直接箭头连接符 103"/>
              <p:cNvCxnSpPr>
                <a:stCxn id="98" idx="1"/>
                <a:endCxn id="96" idx="5"/>
              </p:cNvCxnSpPr>
              <p:nvPr/>
            </p:nvCxnSpPr>
            <p:spPr>
              <a:xfrm flipH="1" flipV="1">
                <a:off x="7874991" y="5589208"/>
                <a:ext cx="488169" cy="667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05" name="圆角矩形 104"/>
              <p:cNvSpPr/>
              <p:nvPr/>
            </p:nvSpPr>
            <p:spPr>
              <a:xfrm>
                <a:off x="8696400" y="5630063"/>
                <a:ext cx="512020" cy="337360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6047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If not</a:t>
                </a:r>
                <a:b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</a:b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Converge</a:t>
                </a:r>
                <a:endPara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椭圆 105"/>
                  <p:cNvSpPr/>
                  <p:nvPr/>
                </p:nvSpPr>
                <p:spPr>
                  <a:xfrm>
                    <a:off x="4965220" y="5443320"/>
                    <a:ext cx="1308720" cy="53100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lIns="0" tIns="0" rIns="0" bIns="0" rtlCol="0" anchor="ctr"/>
                  <a:lstStyle/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d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evice 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模型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:</a:t>
                    </a:r>
                  </a:p>
                  <a:p>
                    <a:pPr marL="0" marR="0" lvl="0" indent="0" algn="ctr" defTabSz="60478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→</m:t>
                          </m:r>
                          <m:sSup>
                            <m:s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𝑬𝒒</m:t>
                              </m:r>
                            </m:e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65" name="椭圆 3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220" y="5443320"/>
                    <a:ext cx="1308720" cy="531001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t="-2247" b="-2247"/>
                    </a:stretch>
                  </a:blip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圆角矩形 89"/>
            <p:cNvSpPr/>
            <p:nvPr/>
          </p:nvSpPr>
          <p:spPr bwMode="auto">
            <a:xfrm>
              <a:off x="5587439" y="4746219"/>
              <a:ext cx="6209954" cy="1295352"/>
            </a:xfrm>
            <a:prstGeom prst="round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12311" y="5119562"/>
            <a:ext cx="4886653" cy="369332"/>
            <a:chOff x="6649483" y="4672438"/>
            <a:chExt cx="4886653" cy="369332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8481398" y="4726846"/>
              <a:ext cx="910154" cy="297380"/>
            </a:xfrm>
            <a:prstGeom prst="round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9476443" y="4726846"/>
              <a:ext cx="941185" cy="274330"/>
            </a:xfrm>
            <a:prstGeom prst="round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6649483" y="4672438"/>
                  <a:ext cx="4886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动态参数计算图</a:t>
                  </a:r>
                  <a:r>
                    <a:rPr lang="en-US" altLang="zh-CN" dirty="0"/>
                    <a:t>[JSON</a:t>
                  </a:r>
                  <a:r>
                    <a:rPr lang="zh-CN" altLang="en-US" dirty="0"/>
                    <a:t>网表</a:t>
                  </a:r>
                  <a:r>
                    <a:rPr lang="en-US" altLang="zh-CN" dirty="0"/>
                    <a:t>+</a:t>
                  </a:r>
                  <a:r>
                    <a:rPr lang="en-US" altLang="zh-CN" dirty="0" err="1"/>
                    <a:t>SubModel</a:t>
                  </a:r>
                  <a:r>
                    <a:rPr lang="en-US" altLang="zh-CN" dirty="0"/>
                    <a:t>]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a14:m>
                  <a:r>
                    <a:rPr lang="zh-CN" altLang="en-US" dirty="0">
                      <a:solidFill>
                        <a:schemeClr val="bg2"/>
                      </a:solidFill>
                    </a:rPr>
                    <a:t>求解器</a:t>
                  </a:r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83" y="4672438"/>
                  <a:ext cx="488665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24" t="-11475" r="-749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组合 138"/>
          <p:cNvGrpSpPr/>
          <p:nvPr/>
        </p:nvGrpSpPr>
        <p:grpSpPr>
          <a:xfrm>
            <a:off x="419434" y="4558832"/>
            <a:ext cx="5427893" cy="1304925"/>
            <a:chOff x="1001482" y="4371975"/>
            <a:chExt cx="5427893" cy="1304925"/>
          </a:xfrm>
        </p:grpSpPr>
        <p:sp>
          <p:nvSpPr>
            <p:cNvPr id="108" name="矩形 107"/>
            <p:cNvSpPr/>
            <p:nvPr/>
          </p:nvSpPr>
          <p:spPr>
            <a:xfrm>
              <a:off x="1213133" y="4569405"/>
              <a:ext cx="1439502" cy="383082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197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JSON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网表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: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参数引用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器件连接关系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/>
                <p:cNvSpPr/>
                <p:nvPr/>
              </p:nvSpPr>
              <p:spPr>
                <a:xfrm>
                  <a:off x="2950645" y="4747471"/>
                  <a:ext cx="1603778" cy="59435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419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方程组</a:t>
                  </a:r>
                  <a:r>
                    <a:rPr lang="zh-CN" altLang="en-US" sz="1400" kern="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构建器</a:t>
                  </a:r>
                  <a:b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</a:b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计算图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altLang="zh-CN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CN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𝒑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CN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𝑬𝒒</m:t>
                      </m:r>
                    </m:oMath>
                  </a14:m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9" name="椭圆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645" y="4747471"/>
                  <a:ext cx="1603778" cy="594358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b="-4000"/>
                  </a:stretch>
                </a:blip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4779625" y="5129609"/>
                  <a:ext cx="325580" cy="2783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19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0" lang="en-US" altLang="zh-CN" sz="1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1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oMath>
                    </m:oMathPara>
                  </a14:m>
                  <a:endParaRPr kumimoji="0" lang="zh-CN" altLang="en-US" sz="1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625" y="5129609"/>
                  <a:ext cx="325580" cy="27836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714" r="-3571" b="-4167"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/>
                <p:cNvSpPr/>
                <p:nvPr/>
              </p:nvSpPr>
              <p:spPr>
                <a:xfrm>
                  <a:off x="4649130" y="4671771"/>
                  <a:ext cx="596021" cy="27432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1978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r>
                          <a:rPr kumimoji="0" lang="en-US" altLang="zh-CN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𝛻</m:t>
                            </m:r>
                          </m:e>
                          <m:sub>
                            <m:r>
                              <a:rPr kumimoji="0" lang="en-US" altLang="zh-CN" sz="1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sub>
                        </m:sSub>
                        <m:r>
                          <a:rPr kumimoji="0" lang="en-US" altLang="zh-CN" sz="1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oMath>
                    </m:oMathPara>
                  </a14:m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130" y="4671771"/>
                  <a:ext cx="596021" cy="2743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" b="-10638"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接箭头连接符 111"/>
            <p:cNvCxnSpPr>
              <a:stCxn id="108" idx="3"/>
              <a:endCxn id="109" idx="2"/>
            </p:cNvCxnSpPr>
            <p:nvPr/>
          </p:nvCxnSpPr>
          <p:spPr>
            <a:xfrm>
              <a:off x="2652635" y="4760946"/>
              <a:ext cx="298010" cy="2837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9" idx="7"/>
              <a:endCxn id="111" idx="1"/>
            </p:cNvCxnSpPr>
            <p:nvPr/>
          </p:nvCxnSpPr>
          <p:spPr>
            <a:xfrm flipV="1">
              <a:off x="4319555" y="4808932"/>
              <a:ext cx="329575" cy="2558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10" idx="1"/>
              <a:endCxn id="109" idx="5"/>
            </p:cNvCxnSpPr>
            <p:nvPr/>
          </p:nvCxnSpPr>
          <p:spPr>
            <a:xfrm flipH="1" flipV="1">
              <a:off x="4319555" y="5254787"/>
              <a:ext cx="460070" cy="140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椭圆 122"/>
            <p:cNvSpPr/>
            <p:nvPr/>
          </p:nvSpPr>
          <p:spPr>
            <a:xfrm>
              <a:off x="1325138" y="5098920"/>
              <a:ext cx="1215491" cy="485817"/>
            </a:xfrm>
            <a:prstGeom prst="ellips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197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SubModel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: </a:t>
              </a:r>
            </a:p>
            <a:p>
              <a:pPr marL="0" marR="0" lvl="0" indent="0" algn="ctr" defTabSz="4197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插值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拟合程序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4" name="直接箭头连接符 123"/>
            <p:cNvCxnSpPr>
              <a:stCxn id="123" idx="6"/>
              <a:endCxn id="109" idx="2"/>
            </p:cNvCxnSpPr>
            <p:nvPr/>
          </p:nvCxnSpPr>
          <p:spPr>
            <a:xfrm flipV="1">
              <a:off x="2540629" y="5044650"/>
              <a:ext cx="410016" cy="29717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5" name="椭圆 124"/>
            <p:cNvSpPr/>
            <p:nvPr/>
          </p:nvSpPr>
          <p:spPr>
            <a:xfrm>
              <a:off x="5414221" y="4816977"/>
              <a:ext cx="914385" cy="451814"/>
            </a:xfrm>
            <a:prstGeom prst="ellipse">
              <a:avLst/>
            </a:prstGeom>
            <a:noFill/>
            <a:ln w="12700" cap="flat" cmpd="sng" algn="ctr">
              <a:solidFill>
                <a:schemeClr val="bg2"/>
              </a:solidFill>
              <a:prstDash val="dashDot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6047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方程组</a:t>
              </a:r>
              <a:b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</a:b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求解器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6" name="直接箭头连接符 125"/>
            <p:cNvCxnSpPr>
              <a:stCxn id="111" idx="3"/>
              <a:endCxn id="125" idx="1"/>
            </p:cNvCxnSpPr>
            <p:nvPr/>
          </p:nvCxnSpPr>
          <p:spPr>
            <a:xfrm>
              <a:off x="5245151" y="4808932"/>
              <a:ext cx="302979" cy="74212"/>
            </a:xfrm>
            <a:prstGeom prst="straightConnector1">
              <a:avLst/>
            </a:prstGeom>
            <a:noFill/>
            <a:ln w="6350" cap="flat" cmpd="sng" algn="ctr">
              <a:solidFill>
                <a:schemeClr val="bg2"/>
              </a:solidFill>
              <a:prstDash val="dashDot"/>
              <a:miter lim="800000"/>
              <a:tailEnd type="triangle"/>
            </a:ln>
            <a:effectLst/>
          </p:spPr>
        </p:cxnSp>
        <p:cxnSp>
          <p:nvCxnSpPr>
            <p:cNvPr id="127" name="直接箭头连接符 126"/>
            <p:cNvCxnSpPr>
              <a:stCxn id="125" idx="3"/>
              <a:endCxn id="110" idx="3"/>
            </p:cNvCxnSpPr>
            <p:nvPr/>
          </p:nvCxnSpPr>
          <p:spPr>
            <a:xfrm flipH="1">
              <a:off x="5105205" y="5202624"/>
              <a:ext cx="442925" cy="66167"/>
            </a:xfrm>
            <a:prstGeom prst="straightConnector1">
              <a:avLst/>
            </a:prstGeom>
            <a:noFill/>
            <a:ln w="6350" cap="flat" cmpd="sng" algn="ctr">
              <a:solidFill>
                <a:schemeClr val="bg2"/>
              </a:solidFill>
              <a:prstDash val="dashDot"/>
              <a:miter lim="800000"/>
              <a:tailEnd type="triangle"/>
            </a:ln>
            <a:effectLst/>
          </p:spPr>
        </p:cxnSp>
        <p:sp>
          <p:nvSpPr>
            <p:cNvPr id="129" name="圆角矩形 128"/>
            <p:cNvSpPr/>
            <p:nvPr/>
          </p:nvSpPr>
          <p:spPr bwMode="auto">
            <a:xfrm>
              <a:off x="1001482" y="4371975"/>
              <a:ext cx="5427893" cy="1304925"/>
            </a:xfrm>
            <a:prstGeom prst="round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右弧形箭头 11"/>
          <p:cNvSpPr/>
          <p:nvPr/>
        </p:nvSpPr>
        <p:spPr bwMode="auto">
          <a:xfrm>
            <a:off x="11509536" y="3844457"/>
            <a:ext cx="301028" cy="714375"/>
          </a:xfrm>
          <a:prstGeom prst="curvedLeftArrow">
            <a:avLst/>
          </a:prstGeom>
          <a:solidFill>
            <a:srgbClr val="F8F8F8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00191" tIns="50095" rIns="100191" bIns="50095" numCol="1" rtlCol="0" anchor="ctr" anchorCtr="0" compatLnSpc="1"/>
          <a:lstStyle/>
          <a:p>
            <a:pPr marL="0" marR="0" indent="0" algn="ctr" defTabSz="100203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42" name="文本框 58"/>
          <p:cNvSpPr txBox="1">
            <a:spLocks noChangeArrowheads="1"/>
          </p:cNvSpPr>
          <p:nvPr/>
        </p:nvSpPr>
        <p:spPr bwMode="auto">
          <a:xfrm>
            <a:off x="7164449" y="3865663"/>
            <a:ext cx="180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</a:rPr>
              <a:t>HDL</a:t>
            </a:r>
            <a:r>
              <a:rPr lang="zh-CN" altLang="en-US" sz="1800" dirty="0">
                <a:solidFill>
                  <a:srgbClr val="C00000"/>
                </a:solidFill>
              </a:rPr>
              <a:t>结构信息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---</a:t>
            </a:r>
            <a:r>
              <a:rPr lang="zh-CN" altLang="en-US" sz="1800" dirty="0">
                <a:solidFill>
                  <a:srgbClr val="C00000"/>
                </a:solidFill>
              </a:rPr>
              <a:t>连接关系</a:t>
            </a:r>
            <a:endParaRPr lang="en-US" altLang="zh-CN" sz="1800" dirty="0"/>
          </a:p>
        </p:txBody>
      </p:sp>
      <p:sp>
        <p:nvSpPr>
          <p:cNvPr id="43" name="文本框 58"/>
          <p:cNvSpPr txBox="1">
            <a:spLocks noChangeArrowheads="1"/>
          </p:cNvSpPr>
          <p:nvPr/>
        </p:nvSpPr>
        <p:spPr bwMode="auto">
          <a:xfrm>
            <a:off x="9223566" y="3866088"/>
            <a:ext cx="1645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</a:rPr>
              <a:t>HDL</a:t>
            </a:r>
            <a:r>
              <a:rPr lang="zh-CN" altLang="en-US" sz="1800" dirty="0">
                <a:solidFill>
                  <a:srgbClr val="C00000"/>
                </a:solidFill>
              </a:rPr>
              <a:t>行为信息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---</a:t>
            </a:r>
            <a:r>
              <a:rPr lang="zh-CN" altLang="en-US" sz="1800" dirty="0">
                <a:solidFill>
                  <a:srgbClr val="C00000"/>
                </a:solidFill>
              </a:rPr>
              <a:t>函数拟合</a:t>
            </a:r>
            <a:r>
              <a:rPr lang="en-US" altLang="zh-CN" sz="1800" dirty="0">
                <a:solidFill>
                  <a:srgbClr val="C00000"/>
                </a:solidFill>
              </a:rPr>
              <a:t>+</a:t>
            </a:r>
            <a:r>
              <a:rPr lang="zh-CN" altLang="en-US" sz="1800" dirty="0">
                <a:solidFill>
                  <a:srgbClr val="C00000"/>
                </a:solidFill>
              </a:rPr>
              <a:t>自动微分</a:t>
            </a:r>
            <a:endParaRPr lang="en-US" altLang="zh-CN" sz="1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52360" y="2883618"/>
            <a:ext cx="6195117" cy="400110"/>
            <a:chOff x="5746228" y="2883618"/>
            <a:chExt cx="6195117" cy="400110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9258300" y="2965495"/>
              <a:ext cx="489858" cy="257518"/>
            </a:xfrm>
            <a:prstGeom prst="round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9846129" y="2961384"/>
              <a:ext cx="938891" cy="271673"/>
            </a:xfrm>
            <a:prstGeom prst="round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100191" tIns="50095" rIns="100191" bIns="50095" numCol="1" rtlCol="0" anchor="ctr" anchorCtr="0" compatLnSpc="1"/>
            <a:lstStyle/>
            <a:p>
              <a:pPr marL="0" marR="0" indent="0" algn="ctr" defTabSz="100203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746228" y="2883618"/>
                  <a:ext cx="61951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现有技术</a:t>
                  </a:r>
                  <a:r>
                    <a:rPr lang="en-US" altLang="zh-CN" sz="2000" dirty="0"/>
                    <a:t>: </a:t>
                  </a:r>
                  <a:r>
                    <a:rPr lang="zh-CN" altLang="en-US" dirty="0"/>
                    <a:t>构建静态参数方程组</a:t>
                  </a:r>
                  <a:r>
                    <a:rPr lang="en-US" altLang="zh-CN" dirty="0"/>
                    <a:t>[</a:t>
                  </a:r>
                  <a:r>
                    <a:rPr lang="zh-CN" altLang="en-US" dirty="0"/>
                    <a:t>网表</a:t>
                  </a:r>
                  <a:r>
                    <a:rPr lang="en-US" altLang="zh-CN" dirty="0"/>
                    <a:t>+</a:t>
                  </a:r>
                  <a:r>
                    <a:rPr lang="zh-CN" altLang="en-US" dirty="0"/>
                    <a:t>器件模型</a:t>
                  </a:r>
                  <a:r>
                    <a:rPr lang="en-US" altLang="zh-CN" dirty="0"/>
                    <a:t>]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a14:m>
                  <a:r>
                    <a:rPr lang="zh-CN" altLang="en-US" dirty="0">
                      <a:solidFill>
                        <a:schemeClr val="bg2"/>
                      </a:solidFill>
                    </a:rPr>
                    <a:t>求解器</a:t>
                  </a:r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228" y="2883618"/>
                  <a:ext cx="619511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84" t="-10606" r="-98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直接箭头连接符 7"/>
          <p:cNvCxnSpPr>
            <a:stCxn id="42" idx="0"/>
            <a:endCxn id="3" idx="2"/>
          </p:cNvCxnSpPr>
          <p:nvPr/>
        </p:nvCxnSpPr>
        <p:spPr bwMode="auto">
          <a:xfrm flipV="1">
            <a:off x="8064449" y="3223013"/>
            <a:ext cx="1544912" cy="642650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/>
          </a:ln>
        </p:spPr>
      </p:cxnSp>
      <p:cxnSp>
        <p:nvCxnSpPr>
          <p:cNvPr id="54" name="直接箭头连接符 53"/>
          <p:cNvCxnSpPr>
            <a:stCxn id="43" idx="0"/>
            <a:endCxn id="45" idx="2"/>
          </p:cNvCxnSpPr>
          <p:nvPr/>
        </p:nvCxnSpPr>
        <p:spPr bwMode="auto">
          <a:xfrm flipV="1">
            <a:off x="10046158" y="3233057"/>
            <a:ext cx="375549" cy="633031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/>
          </a:ln>
        </p:spPr>
      </p:cxnSp>
      <p:cxnSp>
        <p:nvCxnSpPr>
          <p:cNvPr id="57" name="直接箭头连接符 56"/>
          <p:cNvCxnSpPr>
            <a:stCxn id="42" idx="0"/>
            <a:endCxn id="45" idx="2"/>
          </p:cNvCxnSpPr>
          <p:nvPr/>
        </p:nvCxnSpPr>
        <p:spPr bwMode="auto">
          <a:xfrm flipV="1">
            <a:off x="8064449" y="3233057"/>
            <a:ext cx="2357258" cy="632606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</p:spPr>
      </p:cxnSp>
      <p:cxnSp>
        <p:nvCxnSpPr>
          <p:cNvPr id="61" name="直接箭头连接符 60"/>
          <p:cNvCxnSpPr>
            <a:stCxn id="42" idx="2"/>
            <a:endCxn id="47" idx="0"/>
          </p:cNvCxnSpPr>
          <p:nvPr/>
        </p:nvCxnSpPr>
        <p:spPr bwMode="auto">
          <a:xfrm>
            <a:off x="8064449" y="4511994"/>
            <a:ext cx="934854" cy="661976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/>
          </a:ln>
        </p:spPr>
      </p:cxnSp>
      <p:cxnSp>
        <p:nvCxnSpPr>
          <p:cNvPr id="65" name="直接箭头连接符 64"/>
          <p:cNvCxnSpPr>
            <a:stCxn id="43" idx="2"/>
            <a:endCxn id="48" idx="0"/>
          </p:cNvCxnSpPr>
          <p:nvPr/>
        </p:nvCxnSpPr>
        <p:spPr bwMode="auto">
          <a:xfrm flipH="1">
            <a:off x="10009864" y="4789418"/>
            <a:ext cx="36294" cy="384552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/>
          </a:ln>
        </p:spPr>
      </p:cxnSp>
      <p:cxnSp>
        <p:nvCxnSpPr>
          <p:cNvPr id="55" name="直接箭头连接符 54"/>
          <p:cNvCxnSpPr>
            <a:stCxn id="43" idx="0"/>
            <a:endCxn id="3" idx="2"/>
          </p:cNvCxnSpPr>
          <p:nvPr/>
        </p:nvCxnSpPr>
        <p:spPr bwMode="auto">
          <a:xfrm flipH="1" flipV="1">
            <a:off x="9609361" y="3223013"/>
            <a:ext cx="436797" cy="643075"/>
          </a:xfrm>
          <a:prstGeom prst="straightConnector1">
            <a:avLst/>
          </a:prstGeom>
          <a:solidFill>
            <a:srgbClr val="F8F8F8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med" len="med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229512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  <p:bldP spid="12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2" charset="-122"/>
              </a:rPr>
              <a:t>FYI: </a:t>
            </a:r>
            <a:r>
              <a:rPr lang="zh-CN" altLang="en-US" sz="3200" dirty="0">
                <a:ea typeface="黑体" panose="02010609060101010101" pitchFamily="2" charset="-122"/>
              </a:rPr>
              <a:t>数模混合硬件描述语言简介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7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7689" y="4182920"/>
            <a:ext cx="4918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Verilog-AMS</a:t>
            </a:r>
            <a:r>
              <a:rPr lang="en-US" altLang="zh-CN" sz="1200" dirty="0"/>
              <a:t> provides some kind of </a:t>
            </a:r>
            <a:r>
              <a:rPr lang="en-US" altLang="zh-CN" sz="1200" b="1" dirty="0"/>
              <a:t>compatibility</a:t>
            </a:r>
            <a:r>
              <a:rPr lang="en-US" altLang="zh-CN" sz="1200" dirty="0"/>
              <a:t> with the </a:t>
            </a:r>
            <a:r>
              <a:rPr lang="en-US" altLang="zh-CN" sz="1200" b="1" dirty="0"/>
              <a:t>SPICE netlist </a:t>
            </a:r>
            <a:r>
              <a:rPr lang="en-US" altLang="zh-CN" sz="1200" dirty="0"/>
              <a:t>format by defining so-called preferred primitive names, parameter names and port names for a limited number of SPICE elements.</a:t>
            </a:r>
          </a:p>
          <a:p>
            <a:r>
              <a:rPr lang="en-US" altLang="zh-CN" sz="1200" b="1" dirty="0"/>
              <a:t>VHDL-AMS</a:t>
            </a:r>
            <a:r>
              <a:rPr lang="en-US" altLang="zh-CN" sz="1200" dirty="0"/>
              <a:t> </a:t>
            </a:r>
            <a:r>
              <a:rPr lang="en-US" altLang="zh-CN" sz="1200" b="1" dirty="0"/>
              <a:t>does not </a:t>
            </a:r>
            <a:r>
              <a:rPr lang="en-US" altLang="zh-CN" sz="1200" dirty="0"/>
              <a:t>provide such kind of </a:t>
            </a:r>
            <a:r>
              <a:rPr lang="en-US" altLang="zh-CN" sz="1200" b="1" dirty="0"/>
              <a:t>compatibility</a:t>
            </a:r>
            <a:r>
              <a:rPr lang="en-US" altLang="zh-CN" sz="1200" dirty="0"/>
              <a:t> neither in the language definition, nor in some standard library, although it has all the necessary language constructs to build a library of SPICE element models. </a:t>
            </a:r>
            <a:r>
              <a:rPr lang="en-US" altLang="zh-CN" sz="1200" dirty="0">
                <a:solidFill>
                  <a:srgbClr val="FF0000"/>
                </a:solidFill>
              </a:rPr>
              <a:t>[2]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8888" y="2086810"/>
            <a:ext cx="4967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Modern HDL’s support the description of both </a:t>
            </a:r>
            <a:r>
              <a:rPr lang="en-US" altLang="zh-CN" sz="1200" b="1" dirty="0"/>
              <a:t>behavior</a:t>
            </a:r>
            <a:r>
              <a:rPr lang="en-US" altLang="zh-CN" sz="1200" dirty="0"/>
              <a:t> and </a:t>
            </a:r>
            <a:r>
              <a:rPr lang="en-US" altLang="zh-CN" sz="1200" b="1" dirty="0"/>
              <a:t>structure</a:t>
            </a:r>
            <a:r>
              <a:rPr lang="en-US" altLang="zh-CN" sz="1200" dirty="0"/>
              <a:t>. The structural mechanisms of an HDL allow a user to </a:t>
            </a:r>
            <a:r>
              <a:rPr lang="en-US" altLang="zh-CN" sz="1200" b="1" dirty="0"/>
              <a:t>compose the model of a complete system from reusable model components</a:t>
            </a:r>
            <a:r>
              <a:rPr lang="en-US" altLang="zh-CN" sz="1200" dirty="0"/>
              <a:t> stored in a library. Stored components are assembled into a </a:t>
            </a:r>
            <a:r>
              <a:rPr lang="en-US" altLang="zh-CN" sz="1200" b="1" dirty="0"/>
              <a:t>design hierarchy </a:t>
            </a:r>
            <a:r>
              <a:rPr lang="en-US" altLang="zh-CN" sz="1200" dirty="0"/>
              <a:t>that often closely resembles the decomposition of the system into subsystems and sub-subsystems. The behavioral mechanisms of an HDL allow a user to </a:t>
            </a:r>
            <a:r>
              <a:rPr lang="en-US" altLang="zh-CN" sz="1200" b="1" dirty="0"/>
              <a:t>express the operation of a subsystem </a:t>
            </a:r>
            <a:r>
              <a:rPr lang="en-US" altLang="zh-CN" sz="1200" dirty="0"/>
              <a:t>at various levels of abstraction: very detailed, highly abstract, or anything in between. </a:t>
            </a:r>
            <a:r>
              <a:rPr lang="en-US" altLang="zh-CN" sz="1200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4" name="矩形 3"/>
          <p:cNvSpPr/>
          <p:nvPr/>
        </p:nvSpPr>
        <p:spPr>
          <a:xfrm>
            <a:off x="165270" y="5350985"/>
            <a:ext cx="6920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Christen, Ernst, and Kenneth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Bakalar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. "VHDL-AMS-a hardware description language for analog and mixed-signal applications." 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Circuits and Systems II: Analog and Digital Signal Processing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46.10 (1999): 1263-1272.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Pêcheux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François, Christophe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Lallement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and Alain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Vachoux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. "VHDL-AMS and Verilog-AMS as alternative hardware description languages for efficient modeling of multidiscipline systems." 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Computer-Aided design of integrated Circuits and Systems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 24.2 (2005): 204-225.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CN" sz="900" dirty="0">
                <a:solidFill>
                  <a:srgbClr val="1A0DAB"/>
                </a:solidFill>
                <a:latin typeface="arial" panose="020B0604020202020204" pitchFamily="34" charset="0"/>
              </a:rPr>
              <a:t>Netlist Translator for SPICE and </a:t>
            </a:r>
            <a:r>
              <a:rPr lang="en-US" altLang="zh-CN" sz="900" dirty="0" err="1">
                <a:solidFill>
                  <a:srgbClr val="1A0DAB"/>
                </a:solidFill>
                <a:latin typeface="arial" panose="020B0604020202020204" pitchFamily="34" charset="0"/>
              </a:rPr>
              <a:t>Spectre</a:t>
            </a:r>
            <a:endParaRPr lang="en-US" altLang="zh-CN" sz="900" dirty="0">
              <a:solidFill>
                <a:srgbClr val="1A0DAB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85" y="1032541"/>
            <a:ext cx="6877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/>
              <a:t>MAST(Analogy,1986), HDL-A(Mentor Graphics,1992), VHDL-AMS(IEEE,1999), Verilog-AMS(Open Verilog International),</a:t>
            </a:r>
            <a:br>
              <a:rPr lang="en-US" altLang="zh-CN" dirty="0"/>
            </a:br>
            <a:r>
              <a:rPr lang="en-US" altLang="zh-CN" dirty="0"/>
              <a:t>…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/>
              <a:t>语言构成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  <a:r>
              <a:rPr lang="en-US" altLang="zh-CN" dirty="0"/>
              <a:t>: </a:t>
            </a:r>
            <a:r>
              <a:rPr lang="zh-CN" altLang="en-US" dirty="0"/>
              <a:t>结构</a:t>
            </a:r>
            <a:r>
              <a:rPr lang="en-US" altLang="zh-CN" dirty="0"/>
              <a:t>(structural,</a:t>
            </a:r>
            <a:r>
              <a:rPr lang="zh-CN" altLang="en-US" dirty="0"/>
              <a:t>网表</a:t>
            </a:r>
            <a:r>
              <a:rPr lang="en-US" altLang="zh-CN" dirty="0"/>
              <a:t>)+</a:t>
            </a:r>
            <a:r>
              <a:rPr lang="zh-CN" altLang="en-US" dirty="0"/>
              <a:t>行为</a:t>
            </a:r>
            <a:r>
              <a:rPr lang="en-US" altLang="zh-CN" dirty="0"/>
              <a:t>(behavior,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生态混乱封闭</a:t>
            </a:r>
            <a:r>
              <a:rPr lang="en-US" altLang="zh-CN" dirty="0"/>
              <a:t>: Verilog-AMS,VHDL-AMS </a:t>
            </a:r>
            <a:r>
              <a:rPr lang="zh-CN" altLang="en-US" dirty="0"/>
              <a:t>对 </a:t>
            </a:r>
            <a:r>
              <a:rPr lang="en-US" altLang="zh-CN" dirty="0"/>
              <a:t>SPICE </a:t>
            </a:r>
            <a:r>
              <a:rPr lang="zh-CN" altLang="en-US" dirty="0"/>
              <a:t>网表有不同的兼容性</a:t>
            </a:r>
            <a:r>
              <a:rPr lang="en-US" altLang="zh-CN" dirty="0">
                <a:solidFill>
                  <a:srgbClr val="FF0000"/>
                </a:solidFill>
              </a:rPr>
              <a:t>[2]</a:t>
            </a:r>
            <a:r>
              <a:rPr lang="en-US" altLang="zh-CN" dirty="0"/>
              <a:t>, </a:t>
            </a:r>
            <a:r>
              <a:rPr lang="zh-CN" altLang="en-US" dirty="0"/>
              <a:t>网表方言举例</a:t>
            </a:r>
            <a:r>
              <a:rPr lang="en-US" altLang="zh-CN" dirty="0">
                <a:solidFill>
                  <a:srgbClr val="FF0000"/>
                </a:solidFill>
              </a:rPr>
              <a:t>[3]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34" y="3238075"/>
            <a:ext cx="4556289" cy="19580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28888" y="518068"/>
            <a:ext cx="4628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202122"/>
                </a:solidFill>
                <a:hlinkClick r:id="rId4"/>
              </a:rPr>
              <a:t>Wiki</a:t>
            </a:r>
            <a:r>
              <a:rPr lang="en-US" altLang="zh-CN" sz="1200" b="1" dirty="0">
                <a:solidFill>
                  <a:srgbClr val="202122"/>
                </a:solidFill>
              </a:rPr>
              <a:t>: </a:t>
            </a:r>
            <a:r>
              <a:rPr lang="en-US" altLang="zh-CN" sz="1200" b="1" dirty="0">
                <a:solidFill>
                  <a:srgbClr val="202122"/>
                </a:solidFill>
                <a:hlinkClick r:id="rId5"/>
              </a:rPr>
              <a:t>Verilog-AMS</a:t>
            </a:r>
            <a:r>
              <a:rPr lang="en-US" altLang="zh-CN" sz="1200" dirty="0">
                <a:solidFill>
                  <a:srgbClr val="202122"/>
                </a:solidFill>
              </a:rPr>
              <a:t> is a derivative of the </a:t>
            </a:r>
            <a:r>
              <a:rPr lang="en-US" altLang="zh-CN" sz="1200" dirty="0">
                <a:solidFill>
                  <a:srgbClr val="0645AD"/>
                </a:solidFill>
                <a:hlinkClick r:id="rId6" tooltip="Verilog"/>
              </a:rPr>
              <a:t>Verilog</a:t>
            </a:r>
            <a:r>
              <a:rPr lang="en-US" altLang="zh-CN" sz="1200" dirty="0">
                <a:solidFill>
                  <a:srgbClr val="202122"/>
                </a:solidFill>
              </a:rPr>
              <a:t> </a:t>
            </a:r>
            <a:r>
              <a:rPr lang="en-US" altLang="zh-CN" sz="1200" dirty="0">
                <a:solidFill>
                  <a:srgbClr val="0645AD"/>
                </a:solidFill>
                <a:hlinkClick r:id="rId7" tooltip="Hardware description language"/>
              </a:rPr>
              <a:t>hardware description language</a:t>
            </a:r>
            <a:r>
              <a:rPr lang="en-US" altLang="zh-CN" sz="1200" dirty="0">
                <a:solidFill>
                  <a:srgbClr val="202122"/>
                </a:solidFill>
              </a:rPr>
              <a:t> that includes analog and mixed-signal extensions (AMS) in order to define the behavior of analog and mixed-signal systems.</a:t>
            </a:r>
          </a:p>
        </p:txBody>
      </p:sp>
      <p:sp>
        <p:nvSpPr>
          <p:cNvPr id="11" name="矩形 10"/>
          <p:cNvSpPr/>
          <p:nvPr/>
        </p:nvSpPr>
        <p:spPr>
          <a:xfrm>
            <a:off x="7128888" y="1368812"/>
            <a:ext cx="4876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hlinkClick r:id="rId8"/>
              </a:rPr>
              <a:t>ADMS</a:t>
            </a:r>
            <a:r>
              <a:rPr lang="en-US" altLang="zh-CN" sz="1200" dirty="0">
                <a:solidFill>
                  <a:srgbClr val="000000"/>
                </a:solidFill>
              </a:rPr>
              <a:t> is a </a:t>
            </a:r>
            <a:r>
              <a:rPr lang="en-US" altLang="zh-CN" sz="1200" b="1" dirty="0">
                <a:solidFill>
                  <a:srgbClr val="000000"/>
                </a:solidFill>
              </a:rPr>
              <a:t>code generator </a:t>
            </a:r>
            <a:r>
              <a:rPr lang="en-US" altLang="zh-CN" sz="1200" dirty="0">
                <a:solidFill>
                  <a:srgbClr val="000000"/>
                </a:solidFill>
              </a:rPr>
              <a:t>that converts electrical models written in Verilog-AMS into C code conforming to the API of spice simulators, e.g. </a:t>
            </a:r>
            <a:r>
              <a:rPr lang="en-US" altLang="zh-CN" sz="1200" dirty="0">
                <a:solidFill>
                  <a:srgbClr val="000000"/>
                </a:solidFill>
                <a:hlinkClick r:id="rId9"/>
              </a:rPr>
              <a:t>ngspice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hlinkClick r:id="rId10"/>
              </a:rPr>
              <a:t>xyce</a:t>
            </a:r>
            <a:r>
              <a:rPr lang="en-US" altLang="zh-CN" sz="1200" dirty="0">
                <a:solidFill>
                  <a:srgbClr val="000000"/>
                </a:solidFill>
              </a:rPr>
              <a:t>.</a:t>
            </a:r>
            <a:endParaRPr lang="zh-CN" altLang="en-US" sz="1200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7107689" y="110877"/>
            <a:ext cx="0" cy="5641703"/>
          </a:xfrm>
          <a:prstGeom prst="line">
            <a:avLst/>
          </a:prstGeom>
          <a:solidFill>
            <a:srgbClr val="F8F8F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7129306" y="40922"/>
            <a:ext cx="13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原文信息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38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77"/>
            <a:ext cx="10328267" cy="8708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2" charset="-122"/>
              </a:rPr>
              <a:t>FYI: </a:t>
            </a:r>
            <a:r>
              <a:rPr lang="zh-CN" altLang="en-US" sz="3200" dirty="0">
                <a:ea typeface="黑体" panose="02010609060101010101" pitchFamily="2" charset="-122"/>
              </a:rPr>
              <a:t>数模混合硬件描述语言简介</a:t>
            </a:r>
            <a:r>
              <a:rPr lang="en-US" altLang="zh-CN" sz="3200" dirty="0">
                <a:ea typeface="黑体" panose="02010609060101010101" pitchFamily="2" charset="-122"/>
              </a:rPr>
              <a:t>: </a:t>
            </a:r>
            <a:r>
              <a:rPr lang="zh-CN" altLang="en-US" sz="3200" dirty="0">
                <a:ea typeface="黑体" panose="02010609060101010101" pitchFamily="2" charset="-122"/>
              </a:rPr>
              <a:t>网表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672BD2E8-5823-4361-A303-DF88BF920278}" type="slidenum">
              <a:rPr lang="de-DE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8</a:t>
            </a:fld>
            <a:endParaRPr lang="en-GB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9057" y="2956588"/>
            <a:ext cx="3769895" cy="2249455"/>
            <a:chOff x="435851" y="1444005"/>
            <a:chExt cx="3769895" cy="22494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851" y="2145013"/>
              <a:ext cx="3769895" cy="154844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01765" y="1444005"/>
              <a:ext cx="2521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F0"/>
                  </a:solidFill>
                </a:rPr>
                <a:t>例</a:t>
              </a:r>
              <a:r>
                <a:rPr lang="en-US" altLang="zh-CN" sz="1200" dirty="0">
                  <a:solidFill>
                    <a:srgbClr val="00B0F0"/>
                  </a:solidFill>
                </a:rPr>
                <a:t>1: </a:t>
              </a:r>
              <a:r>
                <a:rPr lang="en-US" altLang="zh-CN" sz="1200" dirty="0" err="1"/>
                <a:t>Spectre</a:t>
              </a:r>
              <a:r>
                <a:rPr lang="en-US" altLang="zh-CN" sz="1200" dirty="0"/>
                <a:t> </a:t>
              </a:r>
              <a:r>
                <a:rPr lang="zh-CN" altLang="en-US" sz="1200" dirty="0"/>
                <a:t>网表定义子电路</a:t>
              </a:r>
              <a:r>
                <a:rPr lang="en-US" altLang="zh-CN" sz="1200" dirty="0"/>
                <a:t>: </a:t>
              </a:r>
              <a:r>
                <a:rPr lang="zh-CN" altLang="en-US" sz="1200" dirty="0"/>
                <a:t>可有限支持在网表中使用表达式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297" y="2720900"/>
            <a:ext cx="2644309" cy="2588149"/>
            <a:chOff x="7868860" y="1384389"/>
            <a:chExt cx="2644309" cy="258814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8860" y="1781060"/>
              <a:ext cx="2644309" cy="2191478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8006387" y="1384389"/>
              <a:ext cx="2239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F0"/>
                  </a:solidFill>
                </a:rPr>
                <a:t>例</a:t>
              </a:r>
              <a:r>
                <a:rPr lang="en-US" altLang="zh-CN" sz="1200" dirty="0">
                  <a:solidFill>
                    <a:srgbClr val="00B0F0"/>
                  </a:solidFill>
                </a:rPr>
                <a:t>2: </a:t>
              </a:r>
              <a:r>
                <a:rPr lang="en-US" altLang="zh-CN" sz="1200" dirty="0"/>
                <a:t>SPICE </a:t>
              </a:r>
              <a:r>
                <a:rPr lang="zh-CN" altLang="en-US" sz="1200" dirty="0"/>
                <a:t>网表定义子电路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0" y="887856"/>
            <a:ext cx="73082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常用仿真器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SPICE </a:t>
            </a:r>
            <a:r>
              <a:rPr lang="zh-CN" altLang="en-US" dirty="0"/>
              <a:t>网表</a:t>
            </a:r>
            <a:r>
              <a:rPr lang="en-US" altLang="zh-CN" dirty="0"/>
              <a:t>: HSPICE(Synopsys), PSPICE(Cadence), </a:t>
            </a:r>
            <a:r>
              <a:rPr lang="en-US" altLang="zh-CN" dirty="0" err="1"/>
              <a:t>Ngspice</a:t>
            </a:r>
            <a:r>
              <a:rPr lang="en-US" altLang="zh-CN" dirty="0"/>
              <a:t>(</a:t>
            </a:r>
            <a:r>
              <a:rPr lang="zh-CN" altLang="en-US" dirty="0"/>
              <a:t>开源</a:t>
            </a:r>
            <a:r>
              <a:rPr lang="en-US" altLang="zh-CN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兼容 </a:t>
            </a:r>
            <a:r>
              <a:rPr lang="en-US" altLang="zh-CN" dirty="0"/>
              <a:t>SPICE </a:t>
            </a:r>
            <a:r>
              <a:rPr lang="zh-CN" altLang="en-US" dirty="0"/>
              <a:t>网表 </a:t>
            </a:r>
            <a:r>
              <a:rPr lang="en-US" altLang="zh-CN" dirty="0"/>
              <a:t>+ </a:t>
            </a:r>
            <a:r>
              <a:rPr lang="en-US" altLang="zh-CN" dirty="0" err="1"/>
              <a:t>Spectre</a:t>
            </a:r>
            <a:r>
              <a:rPr lang="en-US" altLang="zh-CN" dirty="0"/>
              <a:t> </a:t>
            </a:r>
            <a:r>
              <a:rPr lang="zh-CN" altLang="en-US" dirty="0"/>
              <a:t>网表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 err="1"/>
              <a:t>Xyce</a:t>
            </a:r>
            <a:r>
              <a:rPr lang="en-US" altLang="zh-CN" dirty="0"/>
              <a:t>(</a:t>
            </a:r>
            <a:r>
              <a:rPr lang="zh-CN" altLang="en-US" dirty="0"/>
              <a:t>开源</a:t>
            </a:r>
            <a:r>
              <a:rPr lang="en-US" altLang="zh-CN" dirty="0"/>
              <a:t>, Sandia </a:t>
            </a:r>
            <a:r>
              <a:rPr lang="zh-CN" altLang="en-US" dirty="0"/>
              <a:t>实验室开发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  <a:r>
              <a:rPr lang="en-US" altLang="zh-CN" dirty="0"/>
              <a:t>), </a:t>
            </a:r>
            <a:r>
              <a:rPr lang="en-US" altLang="zh-CN" dirty="0" err="1"/>
              <a:t>Spectre</a:t>
            </a:r>
            <a:r>
              <a:rPr lang="en-US" altLang="zh-CN" dirty="0"/>
              <a:t>(Cadence,</a:t>
            </a:r>
            <a:r>
              <a:rPr lang="en-US" altLang="zh-CN" dirty="0">
                <a:solidFill>
                  <a:srgbClr val="FF0000"/>
                </a:solidFill>
              </a:rPr>
              <a:t>[2]</a:t>
            </a:r>
            <a:r>
              <a:rPr lang="en-US" altLang="zh-CN" dirty="0"/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253300" y="5701289"/>
            <a:ext cx="42505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[1] Hutchinson, S., et al. "The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Xyce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™ parallel electronic simulator–an overview." Parallel Computing: Advances and Current Issues (2002): 165-172.</a:t>
            </a:r>
          </a:p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[2] Cadence. “Netlist Translator for SPICE and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Spectre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259941" y="447215"/>
            <a:ext cx="6442914" cy="5761905"/>
            <a:chOff x="3323065" y="156339"/>
            <a:chExt cx="6442914" cy="576190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7005" y="156339"/>
              <a:ext cx="4006247" cy="50187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3065" y="5353976"/>
              <a:ext cx="6442914" cy="56426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749734" y="1027196"/>
              <a:ext cx="3567165" cy="99719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 defTabSz="100203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</a:pPr>
              <a:r>
                <a:rPr lang="zh-CN" altLang="en-US" sz="1400" dirty="0">
                  <a:solidFill>
                    <a:srgbClr val="00B0F0"/>
                  </a:solidFill>
                </a:rPr>
                <a:t>例</a:t>
              </a:r>
              <a:r>
                <a:rPr lang="en-US" altLang="zh-CN" sz="1400" dirty="0">
                  <a:solidFill>
                    <a:srgbClr val="00B0F0"/>
                  </a:solidFill>
                </a:rPr>
                <a:t>3:</a:t>
              </a:r>
              <a:r>
                <a:rPr lang="en-US" altLang="zh-CN" sz="1400" dirty="0">
                  <a:solidFill>
                    <a:srgbClr val="FF0000"/>
                  </a:solidFill>
                </a:rPr>
                <a:t> </a:t>
              </a:r>
              <a:r>
                <a:rPr lang="zh-CN" altLang="en-US" sz="1400" dirty="0">
                  <a:solidFill>
                    <a:srgbClr val="FF0000"/>
                  </a:solidFill>
                </a:rPr>
                <a:t>网表翻译工具</a:t>
              </a:r>
              <a:r>
                <a:rPr lang="en-US" altLang="zh-CN" sz="1400" dirty="0">
                  <a:solidFill>
                    <a:srgbClr val="FF0000"/>
                  </a:solidFill>
                </a:rPr>
                <a:t>: XDM (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Xyce</a:t>
              </a:r>
              <a:r>
                <a:rPr lang="en-US" altLang="zh-CN" sz="1400" dirty="0">
                  <a:solidFill>
                    <a:srgbClr val="FF0000"/>
                  </a:solidFill>
                </a:rPr>
                <a:t> Data Model) can translate netlists written in 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PSpice</a:t>
              </a:r>
              <a:r>
                <a:rPr lang="en-US" altLang="zh-CN" sz="1400" dirty="0">
                  <a:solidFill>
                    <a:srgbClr val="FF0000"/>
                  </a:solidFill>
                </a:rPr>
                <a:t>, HSPICE, and 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Spectre</a:t>
              </a:r>
              <a:r>
                <a:rPr lang="en-US" altLang="zh-CN" sz="1400" dirty="0">
                  <a:solidFill>
                    <a:srgbClr val="FF0000"/>
                  </a:solidFill>
                </a:rPr>
                <a:t> formats. </a:t>
              </a:r>
              <a:endParaRPr lang="zh-CN" altLang="en-US" sz="1400" dirty="0">
                <a:solidFill>
                  <a:srgbClr val="FF0000"/>
                </a:solidFill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21554" y="4762427"/>
              <a:ext cx="2438416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Xyce</a:t>
              </a:r>
              <a:r>
                <a:rPr lang="en-US" altLang="zh-CN" sz="1200" dirty="0">
                  <a:solidFill>
                    <a:srgbClr val="FF0000"/>
                  </a:solidFill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</a:rPr>
                <a:t>对 </a:t>
              </a:r>
              <a:r>
                <a:rPr lang="en-US" altLang="zh-CN" sz="1200" dirty="0">
                  <a:solidFill>
                    <a:srgbClr val="FF0000"/>
                  </a:solidFill>
                </a:rPr>
                <a:t>Verilog-A </a:t>
              </a:r>
              <a:r>
                <a:rPr lang="zh-CN" altLang="en-US" sz="1200" dirty="0">
                  <a:solidFill>
                    <a:srgbClr val="FF0000"/>
                  </a:solidFill>
                </a:rPr>
                <a:t>的支持需借助 </a:t>
              </a:r>
              <a:r>
                <a:rPr lang="en-US" altLang="zh-CN" sz="1200" dirty="0">
                  <a:solidFill>
                    <a:srgbClr val="FF0000"/>
                  </a:solidFill>
                </a:rPr>
                <a:t>ADMS, </a:t>
              </a:r>
              <a:r>
                <a:rPr lang="zh-CN" altLang="en-US" sz="1200" dirty="0">
                  <a:solidFill>
                    <a:srgbClr val="FF0000"/>
                  </a:solidFill>
                </a:rPr>
                <a:t>不可在网表中直接支持</a:t>
              </a:r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>
            <a:off x="7299951" y="969528"/>
            <a:ext cx="8314" cy="4626587"/>
          </a:xfrm>
          <a:prstGeom prst="line">
            <a:avLst/>
          </a:prstGeom>
          <a:solidFill>
            <a:srgbClr val="F8F8F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77396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869122" y="430894"/>
            <a:ext cx="4114166" cy="870857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&gt; </a:t>
            </a:r>
            <a:r>
              <a:rPr lang="zh-CN" altLang="en-US" sz="2600" dirty="0"/>
              <a:t>大纲</a:t>
            </a:r>
            <a:endParaRPr lang="en-US" altLang="zh-CN" sz="2600" dirty="0"/>
          </a:p>
        </p:txBody>
      </p:sp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Page </a:t>
            </a:r>
            <a:fld id="{B9CC8198-DD7B-4129-A176-24FECD5F13E6}" type="slidenum">
              <a:rPr lang="de-DE" altLang="zh-CN" b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9</a:t>
            </a:fld>
            <a:endParaRPr lang="en-GB" altLang="zh-CN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29735" y="2150073"/>
            <a:ext cx="8004699" cy="174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991" tIns="10798" rIns="53991" bIns="10798">
            <a:spAutoFit/>
          </a:bodyPr>
          <a:lstStyle>
            <a:lvl1pPr marL="177800" indent="-1778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背景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ea typeface="黑体" panose="02010609060101010101" pitchFamily="2" charset="-122"/>
              </a:rPr>
              <a:t>JSON </a:t>
            </a:r>
            <a:r>
              <a:rPr lang="zh-CN" altLang="en-US" sz="2800" dirty="0">
                <a:ea typeface="黑体" panose="02010609060101010101" pitchFamily="2" charset="-122"/>
              </a:rPr>
              <a:t>网表</a:t>
            </a:r>
            <a:r>
              <a:rPr lang="en-US" altLang="zh-CN" sz="2800" dirty="0">
                <a:ea typeface="黑体" panose="02010609060101010101" pitchFamily="2" charset="-122"/>
              </a:rPr>
              <a:t>+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2" charset="-122"/>
              </a:rPr>
              <a:t>计算图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讨论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: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建模</a:t>
            </a:r>
            <a:r>
              <a:rPr lang="en-US" altLang="zh-CN" sz="2800" dirty="0">
                <a:solidFill>
                  <a:srgbClr val="B3B3B3"/>
                </a:solidFill>
                <a:ea typeface="黑体" panose="02010609060101010101" pitchFamily="2" charset="-122"/>
              </a:rPr>
              <a:t> &amp; </a:t>
            </a:r>
            <a:r>
              <a:rPr lang="zh-CN" altLang="en-US" sz="2800" dirty="0">
                <a:solidFill>
                  <a:srgbClr val="B3B3B3"/>
                </a:solidFill>
                <a:ea typeface="黑体" panose="02010609060101010101" pitchFamily="2" charset="-122"/>
              </a:rPr>
              <a:t>优化</a:t>
            </a:r>
            <a:endParaRPr lang="en-US" altLang="zh-CN" sz="2800" dirty="0">
              <a:solidFill>
                <a:srgbClr val="B3B3B3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684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_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F8F8"/>
        </a:solidFill>
        <a:ln w="285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100191" tIns="50095" rIns="100191" bIns="50095" numCol="1" anchor="ctr" anchorCtr="0" compatLnSpc="1"/>
      <a:lstStyle>
        <a:defPPr marL="0" marR="0" indent="0" algn="ctr" defTabSz="1002030" rtl="0" eaLnBrk="1" fontAlgn="base" latinLnBrk="0" hangingPunct="1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60000"/>
          <a:buFont typeface="Wingdings" panose="05000000000000000000" pitchFamily="2" charset="2"/>
          <a:buNone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F8F8"/>
        </a:solidFill>
        <a:ln w="285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100191" tIns="50095" rIns="100191" bIns="50095" numCol="1" anchor="ctr" anchorCtr="0" compatLnSpc="1"/>
      <a:lstStyle>
        <a:defPPr marL="0" marR="0" indent="0" algn="ctr" defTabSz="1002030" rtl="0" eaLnBrk="1" fontAlgn="base" latinLnBrk="0" hangingPunct="1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60000"/>
          <a:buFont typeface="Wingdings" panose="05000000000000000000" pitchFamily="2" charset="2"/>
          <a:buNone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5424</Words>
  <Application>Microsoft Office PowerPoint</Application>
  <PresentationFormat>宽屏</PresentationFormat>
  <Paragraphs>578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4_default</vt:lpstr>
      <vt:lpstr>层次电路方程组构建器的计算图表示  龙子超 华为海思 灵犀实验室</vt:lpstr>
      <vt:lpstr>&gt; 大纲</vt:lpstr>
      <vt:lpstr>模拟电路设计 &amp; 验证</vt:lpstr>
      <vt:lpstr>模拟电路仿真器: 模型开发流程现状</vt:lpstr>
      <vt:lpstr>模拟电路仿真器: 设计流程现状</vt:lpstr>
      <vt:lpstr>层次化电路方程组构建器: 计算图---电路模块嵌套调用</vt:lpstr>
      <vt:lpstr>FYI: 数模混合硬件描述语言简介</vt:lpstr>
      <vt:lpstr>FYI: 数模混合硬件描述语言简介: 网表</vt:lpstr>
      <vt:lpstr>&gt; 大纲</vt:lpstr>
      <vt:lpstr>层次化电路方程组: 现有技术 V.S. 计算图+SubModel</vt:lpstr>
      <vt:lpstr>HDL V.S. 编程语言: 定义、编译、表示、执行(计算图)</vt:lpstr>
      <vt:lpstr>PowerPoint 演示文稿</vt:lpstr>
      <vt:lpstr>HDL V.S. 编程语言: 定义、编译、表示、执行</vt:lpstr>
      <vt:lpstr>HDL V.S. 编程语言: 定义、编译、表示、执行</vt:lpstr>
      <vt:lpstr>讨论</vt:lpstr>
      <vt:lpstr>&gt; 大纲</vt:lpstr>
      <vt:lpstr>行为模型: SubModel计算内部变量</vt:lpstr>
      <vt:lpstr>模拟电路设计</vt:lpstr>
      <vt:lpstr>模拟电路设计: 问题讨论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龙子超 00580095</dc:title>
  <dc:creator>longzichao</dc:creator>
  <cp:lastModifiedBy>longzichao</cp:lastModifiedBy>
  <cp:revision>1342</cp:revision>
  <dcterms:created xsi:type="dcterms:W3CDTF">2020-12-06T12:57:40Z</dcterms:created>
  <dcterms:modified xsi:type="dcterms:W3CDTF">2023-09-03T04:46:37Z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(3)tMvFtPOXvSo3iAhHNVPWn5fVlkxWDjNCAm3KIwrornvma2fVwDNu2DlcTBt4yAg3M1q/urLm
mM7HWktosU/BKhBXtySk0c6LPGW7E179hxwdU6h+CBNZoGe+BgEtEwG6oN+curg9Hq3b0nbS
7lcyly79hBrMvw0GMWjA77nTHdsUnJlYUUBeX+Ohlmc9jsdaZYOBteuC3A5ToFc/mDKQiyxI
pYwZhWePjUJtXnD6fx</vt:lpwstr>
  </property>
  <property fmtid="{D5CDD505-2E9C-101B-9397-08002B2CF9AE}" pid="3" name="_2015_ms_pID_7253431">
    <vt:lpwstr>oOsveuL8urcQycfWofzNNdeLoitOU0ZtuAiR5iRYDjgBo2IzRrmrfF
Lu5j8AbwYsoarwoiwwUuMR+bG1oFvEH072pE24vcqIXtDigL7XwyvO6OIMn3jBg5tryFh64n
nP/w6BYCr7n6eEvMRvr9oBOXrDEBUBL+PbMShY/qd6wYl72dWF2ZmTS5cO+NvvSkxSHdOMzK
9kAY3UhTRzBqs+yh4N2/IX0RWD8rHd2qKx/8</vt:lpwstr>
  </property>
  <property fmtid="{D5CDD505-2E9C-101B-9397-08002B2CF9AE}" pid="4" name="_2015_ms_pID_7253432">
    <vt:lpwstr>SA==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1692092797</vt:lpwstr>
  </property>
</Properties>
</file>