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F49-9F62-425B-9337-488CD489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63B9-F4AD-449E-9A2B-2722FFC8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2CFE-83BE-47CA-9A21-701958B2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68D8-2860-4EB3-92A0-77CD9E4D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462D-7FFA-4805-B6F0-44E31CC5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3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D26B-8A69-4FE0-9552-3C2A3410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3EFAE-4979-4C3F-8973-CB795E1F9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8B31-CFC6-44FF-81A3-8F37C3D1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D43A-9A8F-48D2-BEFE-60742CA3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D02D-4ABD-455D-A02E-5C4438B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9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C6165-E758-47C0-ADC4-542F8963B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9892-B8D7-4ADA-A067-9CB2EEB6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7793-44A0-42CE-BC51-2AAC8C5D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48CD-B34C-476E-B5FD-53C7D35E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B27F-00BD-4DA7-96A2-6714A129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09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6B0D-EA4A-4F77-AD2A-DEAD5C82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B9D4-28E6-4D77-BDE1-80F2C57C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A202-FDFF-4A6A-90D0-086EE92D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A3BD-1355-4228-96A4-4B897ABA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5E27-A68E-4B58-83B1-3BB6C45D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0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9D5B-F711-4463-9FE7-0ADD038D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F597B-772F-4878-A7BC-DF4230BB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D342-727F-4ACE-8B3F-522B0F94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B32C-A4FF-4563-98AF-E80046D0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E342-4015-4411-BDBB-A23EF0B4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0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578C-5B8B-40B6-8E54-834AB6B2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83F8-39E0-4B6A-9043-771A4D730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492E6-CAEA-4155-A4C2-9A3AB037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0B48-E910-4D18-BE71-D019804E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B190-DB6B-4892-A011-E08E4C98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C40F7-F328-49CB-BF44-F1187F76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5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30B0-FD3A-4155-936D-226AEC8D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70E5-4632-4B1C-B149-7D77A832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90EB-F05D-476D-A90A-9044D2BE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B30A4-9BC8-44CA-B0AC-438763185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FC976-A167-4069-82AB-A7D2461AA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E62D3-C1A8-4FC2-84C1-4624D109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A980D-9722-4657-AD95-1185E33E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D7FF7-2E88-4F19-9074-8A3EE61E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62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F84F-F5CA-4A9C-97CD-81B2D00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5ED2A-EDF4-4167-83F9-E0E8BA0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2C81F-9ACD-42FB-81FE-485B099E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6AF-80BD-4E82-AC8F-9FD0FFA1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8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E2B7C-B4FD-4033-B5AB-49EE2068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900EF-F5B8-4E4C-AABE-0D191993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A1C4-0CD5-414E-965A-AE5E8F0B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87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3005-CBB7-498D-8E6E-AC2F9D5B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AC03-2FB8-4E70-A166-217E3C4E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2431-91EB-4389-9FD6-7D7EA989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313F-773A-4C94-9B0F-08D7EA2E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15248-06FC-4E14-B486-AA7BD324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AF24-1888-49EC-8236-C9E1633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22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5126-92B1-45C8-9D4C-EDA36D8D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86DD3-7899-4A12-A42A-2138257E2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E5461-2568-48C2-9EF8-2A0555B0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D427-BE44-43B9-A9E2-23D7BF6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85C4-5489-4B5D-A2BF-D04A914E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5F98-9A27-40A4-B9A8-1FA759FC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65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E3A8F-121F-42A9-822D-1152084F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DE2C-68D4-4065-9B15-62E0C13C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B87A-E3BF-4807-BC2A-D5AE1D270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21E3-CB5E-4C84-BDD9-BA95C35C6897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7BA1-FEE7-493C-B1E3-CD0F21C9D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03D1-5385-42D5-B772-4ED88F2FC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A419-5E43-4981-AAB3-755DE623D9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0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9495-B469-4500-83AB-B5434BD3E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810"/>
            <a:ext cx="9144000" cy="2387600"/>
          </a:xfrm>
        </p:spPr>
        <p:txBody>
          <a:bodyPr/>
          <a:lstStyle/>
          <a:p>
            <a:r>
              <a:rPr lang="en-CA" dirty="0"/>
              <a:t>Factorial Experiment Design on Key Factors Affecting BMI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C50F-3F34-49A6-B920-1966080B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050"/>
            <a:ext cx="9144000" cy="1655762"/>
          </a:xfrm>
        </p:spPr>
        <p:txBody>
          <a:bodyPr/>
          <a:lstStyle/>
          <a:p>
            <a:r>
              <a:rPr lang="en-CA" dirty="0"/>
              <a:t>Zichen Gong</a:t>
            </a:r>
          </a:p>
          <a:p>
            <a:r>
              <a:rPr lang="en-CA" dirty="0"/>
              <a:t>1005682469</a:t>
            </a:r>
          </a:p>
        </p:txBody>
      </p:sp>
    </p:spTree>
    <p:extLst>
      <p:ext uri="{BB962C8B-B14F-4D97-AF65-F5344CB8AC3E}">
        <p14:creationId xmlns:p14="http://schemas.microsoft.com/office/powerpoint/2010/main" val="81691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9525-6A62-4CC3-B310-0568473C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422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A888E6-71A5-479A-9673-9EBFC9E84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74544"/>
              </p:ext>
            </p:extLst>
          </p:nvPr>
        </p:nvGraphicFramePr>
        <p:xfrm>
          <a:off x="797112" y="1935452"/>
          <a:ext cx="445620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83">
                  <a:extLst>
                    <a:ext uri="{9D8B030D-6E8A-4147-A177-3AD203B41FA5}">
                      <a16:colId xmlns:a16="http://schemas.microsoft.com/office/drawing/2014/main" val="1409100729"/>
                    </a:ext>
                  </a:extLst>
                </a:gridCol>
                <a:gridCol w="3477624">
                  <a:extLst>
                    <a:ext uri="{9D8B030D-6E8A-4147-A177-3AD203B41FA5}">
                      <a16:colId xmlns:a16="http://schemas.microsoft.com/office/drawing/2014/main" val="1642073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27913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r>
                        <a:rPr lang="en-CA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Kidney Disease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4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Smoking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Alcohol Drinking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Physical Activity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Sleep Time (Numerical)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183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905B01-B520-4065-A7F0-113BF68C8842}"/>
                  </a:ext>
                </a:extLst>
              </p:cNvPr>
              <p:cNvSpPr txBox="1"/>
              <p:nvPr/>
            </p:nvSpPr>
            <p:spPr>
              <a:xfrm>
                <a:off x="6938682" y="1241612"/>
                <a:ext cx="3182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CA" sz="2400" dirty="0"/>
                  <a:t>=1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905B01-B520-4065-A7F0-113BF68C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1241612"/>
                <a:ext cx="3182987" cy="369332"/>
              </a:xfrm>
              <a:prstGeom prst="rect">
                <a:avLst/>
              </a:prstGeom>
              <a:blipFill>
                <a:blip r:embed="rId2"/>
                <a:stretch>
                  <a:fillRect l="-2299" t="-26667" r="-4789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4F1969-6682-40B1-90BD-8DB64BA28CE5}"/>
                  </a:ext>
                </a:extLst>
              </p:cNvPr>
              <p:cNvSpPr txBox="1"/>
              <p:nvPr/>
            </p:nvSpPr>
            <p:spPr>
              <a:xfrm>
                <a:off x="6938682" y="1958789"/>
                <a:ext cx="365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A" sz="2400" dirty="0"/>
                  <a:t>=ABCDE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4F1969-6682-40B1-90BD-8DB64BA28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1958789"/>
                <a:ext cx="3655231" cy="369332"/>
              </a:xfrm>
              <a:prstGeom prst="rect">
                <a:avLst/>
              </a:prstGeom>
              <a:blipFill>
                <a:blip r:embed="rId3"/>
                <a:stretch>
                  <a:fillRect l="-2833" t="-24590" r="-4333" b="-491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30D860-DD0E-4D97-BEF9-FB9F64A11D4B}"/>
                  </a:ext>
                </a:extLst>
              </p:cNvPr>
              <p:cNvSpPr txBox="1"/>
              <p:nvPr/>
            </p:nvSpPr>
            <p:spPr>
              <a:xfrm>
                <a:off x="6938682" y="2568388"/>
                <a:ext cx="501618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400" b="0" dirty="0"/>
                  <a:t>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CA" sz="2400" dirty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30D860-DD0E-4D97-BEF9-FB9F64A1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2568388"/>
                <a:ext cx="5016181" cy="738664"/>
              </a:xfrm>
              <a:prstGeom prst="rect">
                <a:avLst/>
              </a:prstGeom>
              <a:blipFill>
                <a:blip r:embed="rId4"/>
                <a:stretch>
                  <a:fillRect l="-1337" t="-12397" r="-243" b="-24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C900C-6A65-41D6-8C4A-881BE43FA9FE}"/>
                  </a:ext>
                </a:extLst>
              </p:cNvPr>
              <p:cNvSpPr txBox="1"/>
              <p:nvPr/>
            </p:nvSpPr>
            <p:spPr>
              <a:xfrm>
                <a:off x="6938682" y="3547319"/>
                <a:ext cx="24460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High Level: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Low Level: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C900C-6A65-41D6-8C4A-881BE43F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547319"/>
                <a:ext cx="2446054" cy="830997"/>
              </a:xfrm>
              <a:prstGeom prst="rect">
                <a:avLst/>
              </a:prstGeom>
              <a:blipFill>
                <a:blip r:embed="rId5"/>
                <a:stretch>
                  <a:fillRect l="-3741" t="-5882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89DAD-CB2F-40F7-9DE4-0A135E9D1CCB}"/>
                  </a:ext>
                </a:extLst>
              </p:cNvPr>
              <p:cNvSpPr txBox="1"/>
              <p:nvPr/>
            </p:nvSpPr>
            <p:spPr>
              <a:xfrm>
                <a:off x="6938682" y="4618583"/>
                <a:ext cx="30700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Block 1: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Block 2: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89DAD-CB2F-40F7-9DE4-0A135E9D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4618583"/>
                <a:ext cx="3070071" cy="830997"/>
              </a:xfrm>
              <a:prstGeom prst="rect">
                <a:avLst/>
              </a:prstGeom>
              <a:blipFill>
                <a:blip r:embed="rId6"/>
                <a:stretch>
                  <a:fillRect l="-2976" t="-5882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45627A7C-B12E-4BF7-A7D1-40E1BF8B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348129"/>
            <a:ext cx="10515600" cy="665815"/>
          </a:xfrm>
        </p:spPr>
        <p:txBody>
          <a:bodyPr>
            <a:normAutofit/>
          </a:bodyPr>
          <a:lstStyle/>
          <a:p>
            <a:r>
              <a:rPr lang="en-CA" sz="3600" dirty="0"/>
              <a:t>Experimental Design and Data</a:t>
            </a:r>
          </a:p>
        </p:txBody>
      </p:sp>
    </p:spTree>
    <p:extLst>
      <p:ext uri="{BB962C8B-B14F-4D97-AF65-F5344CB8AC3E}">
        <p14:creationId xmlns:p14="http://schemas.microsoft.com/office/powerpoint/2010/main" val="3206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2656AD-4CA3-43F8-963A-DA10151A3AB5}"/>
                  </a:ext>
                </a:extLst>
              </p:cNvPr>
              <p:cNvSpPr txBox="1"/>
              <p:nvPr/>
            </p:nvSpPr>
            <p:spPr>
              <a:xfrm>
                <a:off x="1003672" y="2826751"/>
                <a:ext cx="3810001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CA" sz="2400" dirty="0"/>
                  <a:t> factorial experiment design with highest order confounding and 2 blocks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2656AD-4CA3-43F8-963A-DA10151A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2" y="2826751"/>
                <a:ext cx="3810001" cy="1204497"/>
              </a:xfrm>
              <a:prstGeom prst="rect">
                <a:avLst/>
              </a:prstGeom>
              <a:blipFill>
                <a:blip r:embed="rId2"/>
                <a:stretch>
                  <a:fillRect l="-2560" t="-3553" b="-10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77370B3-D134-4AFC-AD34-003F2E596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92" y="408170"/>
            <a:ext cx="4889416" cy="6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6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FA286-631B-4E00-B02B-B4F6302D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6" y="192059"/>
            <a:ext cx="6768149" cy="64738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D4DA8F-2E01-4240-9AD9-677D65F773EA}"/>
              </a:ext>
            </a:extLst>
          </p:cNvPr>
          <p:cNvSpPr/>
          <p:nvPr/>
        </p:nvSpPr>
        <p:spPr>
          <a:xfrm>
            <a:off x="3505201" y="6275294"/>
            <a:ext cx="484094" cy="2779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B89F1C-D72A-4BB8-BA6B-3FF354D7D9A7}"/>
              </a:ext>
            </a:extLst>
          </p:cNvPr>
          <p:cNvCxnSpPr>
            <a:cxnSpLocks/>
          </p:cNvCxnSpPr>
          <p:nvPr/>
        </p:nvCxnSpPr>
        <p:spPr>
          <a:xfrm flipV="1">
            <a:off x="3989295" y="3361765"/>
            <a:ext cx="3935505" cy="3052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68DB5D-7EE4-4292-B664-C5AA14FC8CCD}"/>
                  </a:ext>
                </a:extLst>
              </p:cNvPr>
              <p:cNvSpPr txBox="1"/>
              <p:nvPr/>
            </p:nvSpPr>
            <p:spPr>
              <a:xfrm>
                <a:off x="8104094" y="3016623"/>
                <a:ext cx="342568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</m:oMath>
                </a14:m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=32.41−29.13</m:t>
                      </m:r>
                    </m:oMath>
                  </m:oMathPara>
                </a14:m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=3.28</m:t>
                      </m:r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68DB5D-7EE4-4292-B664-C5AA14FC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094" y="3016623"/>
                <a:ext cx="3425681" cy="1107996"/>
              </a:xfrm>
              <a:prstGeom prst="rect">
                <a:avLst/>
              </a:prstGeom>
              <a:blipFill>
                <a:blip r:embed="rId3"/>
                <a:stretch>
                  <a:fillRect l="-1957" b="-10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126F8E9-946D-4BC0-AFBE-A29EA985DF35}"/>
              </a:ext>
            </a:extLst>
          </p:cNvPr>
          <p:cNvSpPr txBox="1"/>
          <p:nvPr/>
        </p:nvSpPr>
        <p:spPr>
          <a:xfrm>
            <a:off x="7924800" y="299882"/>
            <a:ext cx="3532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Statistical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326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18DDE-C9E4-4D94-A38F-891D4D36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0" lang="en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 and Discussion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30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15677-9595-4193-A377-F97DE716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69737"/>
            <a:ext cx="4307508" cy="4329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C8462-FB77-4101-8475-FDB6591E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2" y="1166643"/>
            <a:ext cx="7280775" cy="45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89C57-6BED-43D8-9FD0-7F85A73A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" y="1064011"/>
            <a:ext cx="4706089" cy="4729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757188-CDFA-4423-A0D6-FFF3AFB1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4011"/>
            <a:ext cx="4706089" cy="47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0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227-5111-4440-AB8D-93F5E75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348129"/>
            <a:ext cx="10515600" cy="665815"/>
          </a:xfrm>
        </p:spPr>
        <p:txBody>
          <a:bodyPr>
            <a:normAutofit/>
          </a:bodyPr>
          <a:lstStyle/>
          <a:p>
            <a:r>
              <a:rPr lang="en-CA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C8AD-DB09-4057-BB2C-A283E316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3" y="1238994"/>
            <a:ext cx="11542059" cy="5146022"/>
          </a:xfrm>
        </p:spPr>
        <p:txBody>
          <a:bodyPr>
            <a:noAutofit/>
          </a:bodyPr>
          <a:lstStyle/>
          <a:p>
            <a:pPr algn="l"/>
            <a:r>
              <a:rPr lang="en-CA" sz="1800" b="0" i="0" u="none" strike="noStrike" baseline="0" dirty="0">
                <a:latin typeface="LMRoman10-Regular"/>
              </a:rPr>
              <a:t>Are BMI charts different for men &amp; women? (2019). Retrieved April 2, 2022, from https://gasparinutrition.com/blogs/fitness-facts/are-bmi-charts-different-for-men-women#:~:text=Recent%20studies%20have%20found%20that,21%20for%20women%20is%20healthy.</a:t>
            </a:r>
          </a:p>
          <a:p>
            <a:pPr algn="l"/>
            <a:r>
              <a:rPr lang="en-CA" sz="1800" b="0" i="0" u="none" strike="noStrike" baseline="0" dirty="0">
                <a:latin typeface="LMRoman10-Regular"/>
              </a:rPr>
              <a:t>Hadley Wickham, Romain Fran</a:t>
            </a:r>
            <a:r>
              <a:rPr lang="zh-CN" altLang="en-US" sz="1800" b="0" i="0" u="none" strike="noStrike" baseline="0" dirty="0">
                <a:latin typeface="LMRoman10-Regular"/>
              </a:rPr>
              <a:t>鏾</a:t>
            </a:r>
            <a:r>
              <a:rPr lang="en-CA" sz="1800" b="0" i="0" u="none" strike="noStrike" baseline="0" dirty="0">
                <a:latin typeface="LMRoman10-Regular"/>
              </a:rPr>
              <a:t>is, Lionel Henry and Kirill Müller (2022). </a:t>
            </a:r>
            <a:r>
              <a:rPr lang="en-CA" sz="1800" b="0" i="0" u="none" strike="noStrike" baseline="0" dirty="0" err="1">
                <a:latin typeface="LMRoman10-Regular"/>
              </a:rPr>
              <a:t>dplyr</a:t>
            </a:r>
            <a:r>
              <a:rPr lang="en-CA" sz="1800" b="0" i="0" u="none" strike="noStrike" baseline="0" dirty="0">
                <a:latin typeface="LMRoman10-Regular"/>
              </a:rPr>
              <a:t>: A Grammar of Data Manipulation. R package version 1.0.8. https://CRAN.R-project.org/package=dplyr (Last Accessed: April 3, 2022)</a:t>
            </a:r>
          </a:p>
          <a:p>
            <a:pPr algn="l"/>
            <a:r>
              <a:rPr lang="en-CA" sz="1800" b="0" i="0" u="none" strike="noStrike" baseline="0" dirty="0">
                <a:latin typeface="LMRoman10-Regular"/>
              </a:rPr>
              <a:t>How Much Sleep Do I Need? (2017). Retrieved April 2, 2022, from https://www.cdc.gov/sleep/about_sleep/how_much_sleep.html</a:t>
            </a:r>
          </a:p>
          <a:p>
            <a:pPr algn="l"/>
            <a:r>
              <a:rPr lang="en-CA" sz="1800" b="0" i="0" u="none" strike="noStrike" baseline="0" dirty="0">
                <a:latin typeface="LMRoman10-Regular"/>
              </a:rPr>
              <a:t>John Fox and Sanford Weisberg (2019). An {R} Companion to Applied Regression, Third Edition. Thousand Oaks CA: Sage. URL: https://socialsciences.mcmaster.ca/jfox/Books/Companion/ (Last Accessed: April 3, 2022)</a:t>
            </a:r>
          </a:p>
          <a:p>
            <a:pPr algn="l"/>
            <a:r>
              <a:rPr lang="en-CA" sz="1800" b="0" i="0" u="none" strike="noStrike" baseline="0" dirty="0">
                <a:latin typeface="LMRoman10-Regular"/>
              </a:rPr>
              <a:t>Kaggle. (2022). </a:t>
            </a:r>
            <a:r>
              <a:rPr lang="en-CA" sz="1800" b="0" i="1" u="none" strike="noStrike" baseline="0" dirty="0">
                <a:latin typeface="LMRoman10-Italic"/>
              </a:rPr>
              <a:t>Personal Key Indicators of Heart Disease </a:t>
            </a:r>
            <a:r>
              <a:rPr lang="en-CA" sz="1800" b="0" i="0" u="none" strike="noStrike" baseline="0" dirty="0">
                <a:latin typeface="LMRoman10-Regular"/>
              </a:rPr>
              <a:t>[Data file]. Retrieved April 2, 2022, from https://www.kaggle.com/datasets/kamilpytlak/personal-key-indicators-of-heart-disease</a:t>
            </a:r>
          </a:p>
          <a:p>
            <a:pPr algn="l"/>
            <a:r>
              <a:rPr lang="en-CA" sz="1800" b="0" i="0" u="none" strike="noStrike" baseline="0" dirty="0">
                <a:latin typeface="LMRoman10-Regular"/>
              </a:rPr>
              <a:t>R Core Team (2021). R: A language and environment for statistical computing. R Foundation for Statistical Computing, Vienna, Austria. URL https://www.R-project.org/ (Last Accessed: April 3, 2022)</a:t>
            </a:r>
          </a:p>
          <a:p>
            <a:pPr algn="l"/>
            <a:r>
              <a:rPr lang="en-CA" sz="1800" b="0" i="0" u="none" strike="noStrike" baseline="0" dirty="0">
                <a:latin typeface="LMRoman10-Regular"/>
              </a:rPr>
              <a:t>Ulrike </a:t>
            </a:r>
            <a:r>
              <a:rPr lang="en-CA" sz="1800" b="0" i="0" u="none" strike="noStrike" baseline="0" dirty="0" err="1">
                <a:latin typeface="LMRoman10-Regular"/>
              </a:rPr>
              <a:t>Gr”omping</a:t>
            </a:r>
            <a:r>
              <a:rPr lang="en-CA" sz="1800" b="0" i="0" u="none" strike="noStrike" baseline="0" dirty="0">
                <a:latin typeface="LMRoman10-Regular"/>
              </a:rPr>
              <a:t> (2014). R Package FrF2 for Creating and Analyzing Fractional Factorial 2-Level Designs. Journal of Statistical Software, 56(1), 1-56. URL http://www.jstatsoft.org/v56/i01/ (Last Accessed: April 3, 2022)</a:t>
            </a:r>
          </a:p>
          <a:p>
            <a:pPr algn="l"/>
            <a:r>
              <a:rPr lang="en-CA" sz="1800" b="0" i="0" u="none" strike="noStrike" baseline="0" dirty="0" err="1">
                <a:latin typeface="LMRoman10-Regular"/>
              </a:rPr>
              <a:t>Yihui</a:t>
            </a:r>
            <a:r>
              <a:rPr lang="en-CA" sz="1800" b="0" i="0" u="none" strike="noStrike" baseline="0" dirty="0">
                <a:latin typeface="LMRoman10-Regular"/>
              </a:rPr>
              <a:t> </a:t>
            </a:r>
            <a:r>
              <a:rPr lang="en-CA" sz="1800" b="0" i="0" u="none" strike="noStrike" baseline="0" dirty="0" err="1">
                <a:latin typeface="LMRoman10-Regular"/>
              </a:rPr>
              <a:t>Xie</a:t>
            </a:r>
            <a:r>
              <a:rPr lang="en-CA" sz="1800" b="0" i="0" u="none" strike="noStrike" baseline="0" dirty="0">
                <a:latin typeface="LMRoman10-Regular"/>
              </a:rPr>
              <a:t> (2021). </a:t>
            </a:r>
            <a:r>
              <a:rPr lang="en-CA" sz="1800" b="0" i="0" u="none" strike="noStrike" baseline="0" dirty="0" err="1">
                <a:latin typeface="LMRoman10-Regular"/>
              </a:rPr>
              <a:t>knitr</a:t>
            </a:r>
            <a:r>
              <a:rPr lang="en-CA" sz="1800" b="0" i="0" u="none" strike="noStrike" baseline="0" dirty="0">
                <a:latin typeface="LMRoman10-Regular"/>
              </a:rPr>
              <a:t>: A General-Purpose Package for Dynamic Report Generation in R. R package version 1.37. (Last Accessed: April 3, 2022)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98868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LMRoman10-Italic</vt:lpstr>
      <vt:lpstr>LMRoman10-Regular</vt:lpstr>
      <vt:lpstr>Arial</vt:lpstr>
      <vt:lpstr>Calibri</vt:lpstr>
      <vt:lpstr>Calibri Light</vt:lpstr>
      <vt:lpstr>Cambria Math</vt:lpstr>
      <vt:lpstr>Office Theme</vt:lpstr>
      <vt:lpstr>Factorial Experiment Design on Key Factors Affecting BMI</vt:lpstr>
      <vt:lpstr>Materials and Methods</vt:lpstr>
      <vt:lpstr>Experimental Design and Data</vt:lpstr>
      <vt:lpstr>PowerPoint Presentation</vt:lpstr>
      <vt:lpstr>PowerPoint Presentation</vt:lpstr>
      <vt:lpstr>Results and Discussion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Experiment Design on Key Factors Affecting BMI</dc:title>
  <dc:creator>紫晨 龚</dc:creator>
  <cp:lastModifiedBy>紫晨 龚</cp:lastModifiedBy>
  <cp:revision>7</cp:revision>
  <dcterms:created xsi:type="dcterms:W3CDTF">2022-04-04T16:23:38Z</dcterms:created>
  <dcterms:modified xsi:type="dcterms:W3CDTF">2022-04-04T19:25:03Z</dcterms:modified>
</cp:coreProperties>
</file>