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39"/>
  </p:notesMasterIdLst>
  <p:sldIdLst>
    <p:sldId id="296" r:id="rId3"/>
    <p:sldId id="298" r:id="rId4"/>
    <p:sldId id="301" r:id="rId5"/>
    <p:sldId id="299" r:id="rId6"/>
    <p:sldId id="300" r:id="rId7"/>
    <p:sldId id="303" r:id="rId8"/>
    <p:sldId id="304" r:id="rId9"/>
    <p:sldId id="305" r:id="rId10"/>
    <p:sldId id="306" r:id="rId11"/>
    <p:sldId id="307" r:id="rId12"/>
    <p:sldId id="309" r:id="rId13"/>
    <p:sldId id="310" r:id="rId14"/>
    <p:sldId id="311" r:id="rId15"/>
    <p:sldId id="312" r:id="rId16"/>
    <p:sldId id="314" r:id="rId17"/>
    <p:sldId id="313" r:id="rId18"/>
    <p:sldId id="315" r:id="rId19"/>
    <p:sldId id="316" r:id="rId20"/>
    <p:sldId id="292" r:id="rId21"/>
    <p:sldId id="317" r:id="rId22"/>
    <p:sldId id="318" r:id="rId23"/>
    <p:sldId id="334" r:id="rId24"/>
    <p:sldId id="295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2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7BF41E-53DA-45BC-9489-F9EC641C753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8093544-31AB-4B89-BA5C-50126CA22FD5}">
      <dgm:prSet phldrT="[Text]"/>
      <dgm:spPr>
        <a:xfrm>
          <a:off x="6931" y="135261"/>
          <a:ext cx="2071799" cy="2992980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Quit=False</a:t>
          </a:r>
        </a:p>
        <a:p>
          <a:pPr>
            <a:buNone/>
          </a:pPr>
          <a:r>
            <a:rPr lang="en-US" altLang="zh-CN" dirty="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If input is invalid</a:t>
          </a:r>
        </a:p>
        <a:p>
          <a:pPr>
            <a:buNone/>
          </a:pPr>
          <a:endParaRPr lang="en-US" altLang="zh-CN" dirty="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  <a:p>
          <a:pPr>
            <a:buNone/>
          </a:pPr>
          <a:r>
            <a:rPr lang="zh-CN" altLang="en-US" dirty="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“</a:t>
          </a:r>
          <a:r>
            <a:rPr lang="en-US" altLang="zh-CN" dirty="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Invalid input</a:t>
          </a:r>
          <a:r>
            <a:rPr lang="zh-CN" altLang="en-US" dirty="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”</a:t>
          </a:r>
          <a:endParaRPr lang="en-US" altLang="zh-CN" dirty="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  <a:p>
          <a:pPr>
            <a:buNone/>
          </a:pPr>
          <a:endParaRPr lang="en-U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42E579EE-1C4F-4BFB-ACE6-A61CA163F4D4}" type="parTrans" cxnId="{416439FF-6A63-40D2-81AD-77224178EAC2}">
      <dgm:prSet/>
      <dgm:spPr/>
      <dgm:t>
        <a:bodyPr/>
        <a:lstStyle/>
        <a:p>
          <a:endParaRPr lang="en-US"/>
        </a:p>
      </dgm:t>
    </dgm:pt>
    <dgm:pt modelId="{BF930AD0-5A07-4343-9E33-10C1009A0145}" type="sibTrans" cxnId="{416439FF-6A63-40D2-81AD-77224178EAC2}">
      <dgm:prSet/>
      <dgm:spPr>
        <a:xfrm rot="22686">
          <a:off x="2300045" y="1384693"/>
          <a:ext cx="469208" cy="513806"/>
        </a:xfrm>
        <a:prstGeom prst="rightArrow">
          <a:avLst>
            <a:gd name="adj1" fmla="val 60000"/>
            <a:gd name="adj2" fmla="val 50000"/>
          </a:avLst>
        </a:prstGeom>
        <a:solidFill>
          <a:srgbClr val="4472C4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0A45C0A2-F540-4A8B-8FC2-FAB22801116E}">
      <dgm:prSet phldrT="[Text]"/>
      <dgm:spPr>
        <a:xfrm>
          <a:off x="2964010" y="154775"/>
          <a:ext cx="2071799" cy="2992980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Case1:Retrieve historical price data</a:t>
          </a:r>
        </a:p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Case2:Pull info of one stock</a:t>
          </a:r>
        </a:p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Case3:Show AAR, AAR-SD, CAAR and CAAR-SD of one </a:t>
          </a:r>
          <a:r>
            <a:rPr lang="en-US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grou</a:t>
          </a:r>
          <a:endParaRPr lang="en-U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Case4: Draw plot</a:t>
          </a:r>
        </a:p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Case5: Exit</a:t>
          </a:r>
        </a:p>
      </dgm:t>
    </dgm:pt>
    <dgm:pt modelId="{7313B144-E551-4B16-9B04-B82AC2B796C9}" type="parTrans" cxnId="{818F3E3A-CF61-4A17-84E9-570201D3A045}">
      <dgm:prSet/>
      <dgm:spPr/>
      <dgm:t>
        <a:bodyPr/>
        <a:lstStyle/>
        <a:p>
          <a:endParaRPr lang="en-US"/>
        </a:p>
      </dgm:t>
    </dgm:pt>
    <dgm:pt modelId="{F0C9F73E-4FB5-4C1D-8E3F-66547DE01026}" type="sibTrans" cxnId="{818F3E3A-CF61-4A17-84E9-570201D3A045}">
      <dgm:prSet/>
      <dgm:spPr>
        <a:xfrm rot="21576412">
          <a:off x="5228844" y="1384526"/>
          <a:ext cx="409254" cy="513806"/>
        </a:xfrm>
        <a:prstGeom prst="rightArrow">
          <a:avLst>
            <a:gd name="adj1" fmla="val 60000"/>
            <a:gd name="adj2" fmla="val 50000"/>
          </a:avLst>
        </a:prstGeom>
        <a:solidFill>
          <a:srgbClr val="4472C4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8F09BEDA-A4DC-4BBF-8628-E3BE5EC87B28}">
      <dgm:prSet phldrT="[Text]"/>
      <dgm:spPr>
        <a:xfrm>
          <a:off x="5807969" y="135261"/>
          <a:ext cx="2071799" cy="2992980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Quit=True</a:t>
          </a:r>
        </a:p>
      </dgm:t>
    </dgm:pt>
    <dgm:pt modelId="{6EE05A57-DF8E-47D1-AADF-597304B82812}" type="parTrans" cxnId="{DDBC3E53-CC25-4DB9-9DE4-645B1FEB1669}">
      <dgm:prSet/>
      <dgm:spPr/>
      <dgm:t>
        <a:bodyPr/>
        <a:lstStyle/>
        <a:p>
          <a:endParaRPr lang="en-US"/>
        </a:p>
      </dgm:t>
    </dgm:pt>
    <dgm:pt modelId="{71003045-BD8D-4809-BFCB-FC8E71671656}" type="sibTrans" cxnId="{DDBC3E53-CC25-4DB9-9DE4-645B1FEB1669}">
      <dgm:prSet/>
      <dgm:spPr/>
      <dgm:t>
        <a:bodyPr/>
        <a:lstStyle/>
        <a:p>
          <a:endParaRPr lang="en-US"/>
        </a:p>
      </dgm:t>
    </dgm:pt>
    <dgm:pt modelId="{8AD545BC-3F23-4A84-8B33-CF452DC9FB29}" type="pres">
      <dgm:prSet presAssocID="{1F7BF41E-53DA-45BC-9489-F9EC641C7532}" presName="Name0" presStyleCnt="0">
        <dgm:presLayoutVars>
          <dgm:dir/>
          <dgm:resizeHandles val="exact"/>
        </dgm:presLayoutVars>
      </dgm:prSet>
      <dgm:spPr/>
    </dgm:pt>
    <dgm:pt modelId="{E024A91F-AC43-44A4-BAC8-CCE168767E55}" type="pres">
      <dgm:prSet presAssocID="{18093544-31AB-4B89-BA5C-50126CA22FD5}" presName="node" presStyleLbl="node1" presStyleIdx="0" presStyleCnt="3">
        <dgm:presLayoutVars>
          <dgm:bulletEnabled val="1"/>
        </dgm:presLayoutVars>
      </dgm:prSet>
      <dgm:spPr/>
    </dgm:pt>
    <dgm:pt modelId="{83EA6234-3651-4A31-A556-6D9DA5366F40}" type="pres">
      <dgm:prSet presAssocID="{BF930AD0-5A07-4343-9E33-10C1009A0145}" presName="sibTrans" presStyleLbl="sibTrans2D1" presStyleIdx="0" presStyleCnt="2"/>
      <dgm:spPr/>
    </dgm:pt>
    <dgm:pt modelId="{5FBF4920-ADC1-4645-AB3A-A8A24CDD1E59}" type="pres">
      <dgm:prSet presAssocID="{BF930AD0-5A07-4343-9E33-10C1009A0145}" presName="connectorText" presStyleLbl="sibTrans2D1" presStyleIdx="0" presStyleCnt="2"/>
      <dgm:spPr/>
    </dgm:pt>
    <dgm:pt modelId="{CE6D0A34-244C-4D81-A44D-C891F61599FA}" type="pres">
      <dgm:prSet presAssocID="{0A45C0A2-F540-4A8B-8FC2-FAB22801116E}" presName="node" presStyleLbl="node1" presStyleIdx="1" presStyleCnt="3" custLinFactNeighborX="6825" custLinFactNeighborY="652">
        <dgm:presLayoutVars>
          <dgm:bulletEnabled val="1"/>
        </dgm:presLayoutVars>
      </dgm:prSet>
      <dgm:spPr/>
    </dgm:pt>
    <dgm:pt modelId="{1EF3CE98-6961-460D-9F88-29E013AAB988}" type="pres">
      <dgm:prSet presAssocID="{F0C9F73E-4FB5-4C1D-8E3F-66547DE01026}" presName="sibTrans" presStyleLbl="sibTrans2D1" presStyleIdx="1" presStyleCnt="2"/>
      <dgm:spPr/>
    </dgm:pt>
    <dgm:pt modelId="{A3FDB477-0785-4D7B-B182-AAE0B83ECBB5}" type="pres">
      <dgm:prSet presAssocID="{F0C9F73E-4FB5-4C1D-8E3F-66547DE01026}" presName="connectorText" presStyleLbl="sibTrans2D1" presStyleIdx="1" presStyleCnt="2"/>
      <dgm:spPr/>
    </dgm:pt>
    <dgm:pt modelId="{D17C995E-1325-4F5C-957A-CC89ADA2CDF9}" type="pres">
      <dgm:prSet presAssocID="{8F09BEDA-A4DC-4BBF-8628-E3BE5EC87B28}" presName="node" presStyleLbl="node1" presStyleIdx="2" presStyleCnt="3">
        <dgm:presLayoutVars>
          <dgm:bulletEnabled val="1"/>
        </dgm:presLayoutVars>
      </dgm:prSet>
      <dgm:spPr/>
    </dgm:pt>
  </dgm:ptLst>
  <dgm:cxnLst>
    <dgm:cxn modelId="{2E7BDA0B-4C36-4FF1-A537-F1869261DFD7}" type="presOf" srcId="{BF930AD0-5A07-4343-9E33-10C1009A0145}" destId="{83EA6234-3651-4A31-A556-6D9DA5366F40}" srcOrd="0" destOrd="0" presId="urn:microsoft.com/office/officeart/2005/8/layout/process1"/>
    <dgm:cxn modelId="{CD34B82D-5CD6-4B32-9A66-1453EC39C6E1}" type="presOf" srcId="{F0C9F73E-4FB5-4C1D-8E3F-66547DE01026}" destId="{1EF3CE98-6961-460D-9F88-29E013AAB988}" srcOrd="0" destOrd="0" presId="urn:microsoft.com/office/officeart/2005/8/layout/process1"/>
    <dgm:cxn modelId="{79BB3538-3300-4F1F-AD78-9A036423597B}" type="presOf" srcId="{BF930AD0-5A07-4343-9E33-10C1009A0145}" destId="{5FBF4920-ADC1-4645-AB3A-A8A24CDD1E59}" srcOrd="1" destOrd="0" presId="urn:microsoft.com/office/officeart/2005/8/layout/process1"/>
    <dgm:cxn modelId="{818F3E3A-CF61-4A17-84E9-570201D3A045}" srcId="{1F7BF41E-53DA-45BC-9489-F9EC641C7532}" destId="{0A45C0A2-F540-4A8B-8FC2-FAB22801116E}" srcOrd="1" destOrd="0" parTransId="{7313B144-E551-4B16-9B04-B82AC2B796C9}" sibTransId="{F0C9F73E-4FB5-4C1D-8E3F-66547DE01026}"/>
    <dgm:cxn modelId="{DDBC3E53-CC25-4DB9-9DE4-645B1FEB1669}" srcId="{1F7BF41E-53DA-45BC-9489-F9EC641C7532}" destId="{8F09BEDA-A4DC-4BBF-8628-E3BE5EC87B28}" srcOrd="2" destOrd="0" parTransId="{6EE05A57-DF8E-47D1-AADF-597304B82812}" sibTransId="{71003045-BD8D-4809-BFCB-FC8E71671656}"/>
    <dgm:cxn modelId="{AB1F6C58-3A06-465F-9F95-EC3FDED23AEF}" type="presOf" srcId="{0A45C0A2-F540-4A8B-8FC2-FAB22801116E}" destId="{CE6D0A34-244C-4D81-A44D-C891F61599FA}" srcOrd="0" destOrd="0" presId="urn:microsoft.com/office/officeart/2005/8/layout/process1"/>
    <dgm:cxn modelId="{89BF9758-AC07-464E-8D17-8B52A24EEA66}" type="presOf" srcId="{8F09BEDA-A4DC-4BBF-8628-E3BE5EC87B28}" destId="{D17C995E-1325-4F5C-957A-CC89ADA2CDF9}" srcOrd="0" destOrd="0" presId="urn:microsoft.com/office/officeart/2005/8/layout/process1"/>
    <dgm:cxn modelId="{7404B69F-42EF-4A9B-9ACD-F07F8E0610CC}" type="presOf" srcId="{18093544-31AB-4B89-BA5C-50126CA22FD5}" destId="{E024A91F-AC43-44A4-BAC8-CCE168767E55}" srcOrd="0" destOrd="0" presId="urn:microsoft.com/office/officeart/2005/8/layout/process1"/>
    <dgm:cxn modelId="{BB54CDCE-7545-4629-85E7-F8691C27C2EF}" type="presOf" srcId="{1F7BF41E-53DA-45BC-9489-F9EC641C7532}" destId="{8AD545BC-3F23-4A84-8B33-CF452DC9FB29}" srcOrd="0" destOrd="0" presId="urn:microsoft.com/office/officeart/2005/8/layout/process1"/>
    <dgm:cxn modelId="{762376E9-2DAA-42A1-8916-4112F37C82ED}" type="presOf" srcId="{F0C9F73E-4FB5-4C1D-8E3F-66547DE01026}" destId="{A3FDB477-0785-4D7B-B182-AAE0B83ECBB5}" srcOrd="1" destOrd="0" presId="urn:microsoft.com/office/officeart/2005/8/layout/process1"/>
    <dgm:cxn modelId="{416439FF-6A63-40D2-81AD-77224178EAC2}" srcId="{1F7BF41E-53DA-45BC-9489-F9EC641C7532}" destId="{18093544-31AB-4B89-BA5C-50126CA22FD5}" srcOrd="0" destOrd="0" parTransId="{42E579EE-1C4F-4BFB-ACE6-A61CA163F4D4}" sibTransId="{BF930AD0-5A07-4343-9E33-10C1009A0145}"/>
    <dgm:cxn modelId="{825E3C14-37AD-4914-9945-600546735200}" type="presParOf" srcId="{8AD545BC-3F23-4A84-8B33-CF452DC9FB29}" destId="{E024A91F-AC43-44A4-BAC8-CCE168767E55}" srcOrd="0" destOrd="0" presId="urn:microsoft.com/office/officeart/2005/8/layout/process1"/>
    <dgm:cxn modelId="{8277A099-EDCE-4CA0-B472-66AEC2E84CE9}" type="presParOf" srcId="{8AD545BC-3F23-4A84-8B33-CF452DC9FB29}" destId="{83EA6234-3651-4A31-A556-6D9DA5366F40}" srcOrd="1" destOrd="0" presId="urn:microsoft.com/office/officeart/2005/8/layout/process1"/>
    <dgm:cxn modelId="{1959410F-E20E-44CB-9F67-53BC9B922952}" type="presParOf" srcId="{83EA6234-3651-4A31-A556-6D9DA5366F40}" destId="{5FBF4920-ADC1-4645-AB3A-A8A24CDD1E59}" srcOrd="0" destOrd="0" presId="urn:microsoft.com/office/officeart/2005/8/layout/process1"/>
    <dgm:cxn modelId="{E7B6C979-DF4C-4D52-8AF1-EB390113AC7A}" type="presParOf" srcId="{8AD545BC-3F23-4A84-8B33-CF452DC9FB29}" destId="{CE6D0A34-244C-4D81-A44D-C891F61599FA}" srcOrd="2" destOrd="0" presId="urn:microsoft.com/office/officeart/2005/8/layout/process1"/>
    <dgm:cxn modelId="{083BDCEC-C761-457A-BA1A-8A91FB4B629D}" type="presParOf" srcId="{8AD545BC-3F23-4A84-8B33-CF452DC9FB29}" destId="{1EF3CE98-6961-460D-9F88-29E013AAB988}" srcOrd="3" destOrd="0" presId="urn:microsoft.com/office/officeart/2005/8/layout/process1"/>
    <dgm:cxn modelId="{E01241E6-556A-4A8E-A163-377B24C82C07}" type="presParOf" srcId="{1EF3CE98-6961-460D-9F88-29E013AAB988}" destId="{A3FDB477-0785-4D7B-B182-AAE0B83ECBB5}" srcOrd="0" destOrd="0" presId="urn:microsoft.com/office/officeart/2005/8/layout/process1"/>
    <dgm:cxn modelId="{B8299075-FBC9-4A08-8B82-E236C9AD4159}" type="presParOf" srcId="{8AD545BC-3F23-4A84-8B33-CF452DC9FB29}" destId="{D17C995E-1325-4F5C-957A-CC89ADA2CDF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4A91F-AC43-44A4-BAC8-CCE168767E55}">
      <dsp:nvSpPr>
        <dsp:cNvPr id="0" name=""/>
        <dsp:cNvSpPr/>
      </dsp:nvSpPr>
      <dsp:spPr>
        <a:xfrm>
          <a:off x="6931" y="135261"/>
          <a:ext cx="2071799" cy="2992980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Quit=False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If input is invalid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700" kern="1200" dirty="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“</a:t>
          </a:r>
          <a:r>
            <a:rPr lang="en-US" altLang="zh-CN" sz="1700" kern="1200" dirty="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Invalid input</a:t>
          </a:r>
          <a:r>
            <a:rPr lang="zh-CN" altLang="en-US" sz="1700" kern="1200" dirty="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”</a:t>
          </a:r>
          <a:endParaRPr lang="en-US" altLang="zh-CN" sz="1700" kern="1200" dirty="0">
            <a:solidFill>
              <a:sysClr val="window" lastClr="FFFFFF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67612" y="195942"/>
        <a:ext cx="1950437" cy="2871618"/>
      </dsp:txXfrm>
    </dsp:sp>
    <dsp:sp modelId="{83EA6234-3651-4A31-A556-6D9DA5366F40}">
      <dsp:nvSpPr>
        <dsp:cNvPr id="0" name=""/>
        <dsp:cNvSpPr/>
      </dsp:nvSpPr>
      <dsp:spPr>
        <a:xfrm rot="22686">
          <a:off x="2300045" y="1384693"/>
          <a:ext cx="469208" cy="513806"/>
        </a:xfrm>
        <a:prstGeom prst="rightArrow">
          <a:avLst>
            <a:gd name="adj1" fmla="val 60000"/>
            <a:gd name="adj2" fmla="val 50000"/>
          </a:avLst>
        </a:prstGeom>
        <a:solidFill>
          <a:srgbClr val="4472C4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300047" y="1486990"/>
        <a:ext cx="328446" cy="308284"/>
      </dsp:txXfrm>
    </dsp:sp>
    <dsp:sp modelId="{CE6D0A34-244C-4D81-A44D-C891F61599FA}">
      <dsp:nvSpPr>
        <dsp:cNvPr id="0" name=""/>
        <dsp:cNvSpPr/>
      </dsp:nvSpPr>
      <dsp:spPr>
        <a:xfrm>
          <a:off x="2964010" y="154775"/>
          <a:ext cx="2071799" cy="2992980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Case1:Retrieve historical price data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Case2:Pull info of one stock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Case3:Show AAR, AAR-SD, CAAR and CAAR-SD of one </a:t>
          </a:r>
          <a:r>
            <a:rPr lang="en-US" sz="17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grou</a:t>
          </a:r>
          <a:endParaRPr lang="en-US" sz="17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Case4: Draw plot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Case5: Exit</a:t>
          </a:r>
        </a:p>
      </dsp:txBody>
      <dsp:txXfrm>
        <a:off x="3024691" y="215456"/>
        <a:ext cx="1950437" cy="2871618"/>
      </dsp:txXfrm>
    </dsp:sp>
    <dsp:sp modelId="{1EF3CE98-6961-460D-9F88-29E013AAB988}">
      <dsp:nvSpPr>
        <dsp:cNvPr id="0" name=""/>
        <dsp:cNvSpPr/>
      </dsp:nvSpPr>
      <dsp:spPr>
        <a:xfrm rot="21576412">
          <a:off x="5228844" y="1384526"/>
          <a:ext cx="409254" cy="513806"/>
        </a:xfrm>
        <a:prstGeom prst="rightArrow">
          <a:avLst>
            <a:gd name="adj1" fmla="val 60000"/>
            <a:gd name="adj2" fmla="val 50000"/>
          </a:avLst>
        </a:prstGeom>
        <a:solidFill>
          <a:srgbClr val="4472C4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5228845" y="1487708"/>
        <a:ext cx="286478" cy="308284"/>
      </dsp:txXfrm>
    </dsp:sp>
    <dsp:sp modelId="{D17C995E-1325-4F5C-957A-CC89ADA2CDF9}">
      <dsp:nvSpPr>
        <dsp:cNvPr id="0" name=""/>
        <dsp:cNvSpPr/>
      </dsp:nvSpPr>
      <dsp:spPr>
        <a:xfrm>
          <a:off x="5807969" y="135261"/>
          <a:ext cx="2071799" cy="2992980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Quit=True</a:t>
          </a:r>
        </a:p>
      </dsp:txBody>
      <dsp:txXfrm>
        <a:off x="5868650" y="195942"/>
        <a:ext cx="1950437" cy="2871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D1EA1-50C6-41D4-81E4-2855324184CD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9DB9C-BDE1-4451-A7EA-917C19F60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60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9DB9C-BDE1-4451-A7EA-917C19F60F5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85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B3AE6-3524-415E-BAAF-DC10635F1D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87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B3AE6-3524-415E-BAAF-DC10635F1D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71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ctrlP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r>
                                  <a:rPr lang="en-US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1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𝑽𝒂𝒓(𝑿)=(∑▒〖(𝑿_𝒊−𝑿 ̅)〗^𝟐 )/𝑵=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b="1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(∑▒〖(𝑿_𝒊)〗^𝟐 )/𝑵−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b="1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〖(𝑿 ̅)〗^𝟐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B3AE6-3524-415E-BAAF-DC10635F1D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8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3A3D-6638-43D4-8DC0-A91631A89DB8}" type="datetime1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242C-3B55-43E0-9D53-D05BE1500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41516"/>
      </p:ext>
    </p:extLst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E412-7094-4C69-85C3-311833FAF745}" type="datetime1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242C-3B55-43E0-9D53-D05BE1500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773706"/>
      </p:ext>
    </p:extLst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DA9D-E578-456A-971C-0968129DE9E2}" type="datetime1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242C-3B55-43E0-9D53-D05BE1500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87941"/>
      </p:ext>
    </p:extLst>
  </p:cSld>
  <p:clrMapOvr>
    <a:masterClrMapping/>
  </p:clrMapOvr>
  <p:transition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9144" y="0"/>
            <a:ext cx="9153144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27753" y="2043258"/>
            <a:ext cx="3637261" cy="241505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3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4958531"/>
            <a:ext cx="1783159" cy="482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0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00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9144" y="0"/>
            <a:ext cx="9153144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27752" y="2043259"/>
            <a:ext cx="3637261" cy="241505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3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4" y="4958531"/>
            <a:ext cx="1783159" cy="482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000" baseline="0">
                <a:solidFill>
                  <a:srgbClr val="FFFFFF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9720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9EF788F-A443-4BD7-9A90-66350F067839}"/>
              </a:ext>
            </a:extLst>
          </p:cNvPr>
          <p:cNvSpPr/>
          <p:nvPr userDrawn="1"/>
        </p:nvSpPr>
        <p:spPr>
          <a:xfrm>
            <a:off x="0" y="0"/>
            <a:ext cx="9153525" cy="6877051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0F916A63-9724-4B81-837B-B7571A2EDA2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15326" y="38946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2400"/>
          </a:p>
        </p:txBody>
      </p:sp>
      <p:pic>
        <p:nvPicPr>
          <p:cNvPr id="6" name="Picture 1" descr="nyu_white.png">
            <a:extLst>
              <a:ext uri="{FF2B5EF4-FFF2-40B4-BE49-F238E27FC236}">
                <a16:creationId xmlns:a16="http://schemas.microsoft.com/office/drawing/2014/main" id="{15D4D867-0CFB-48B6-A4CD-E8F4CADFAD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13267"/>
            <a:ext cx="673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2"/>
          <p:cNvSpPr>
            <a:spLocks noGrp="1"/>
          </p:cNvSpPr>
          <p:nvPr>
            <p:ph idx="11"/>
          </p:nvPr>
        </p:nvSpPr>
        <p:spPr>
          <a:xfrm>
            <a:off x="0" y="0"/>
            <a:ext cx="4480560" cy="687543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97269" y="2111809"/>
            <a:ext cx="3737844" cy="4174691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30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8457654"/>
      </p:ext>
    </p:extLst>
  </p:cSld>
  <p:clrMapOvr>
    <a:masterClrMapping/>
  </p:clrMapOvr>
  <p:transition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2111809"/>
            <a:ext cx="3810941" cy="4174691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/>
          </p:nvPr>
        </p:nvSpPr>
        <p:spPr>
          <a:xfrm>
            <a:off x="4672577" y="950131"/>
            <a:ext cx="4480560" cy="59078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6712" y="305321"/>
            <a:ext cx="2740741" cy="353484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20EA70C5-9E27-465C-A318-D2752A585D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0410AB2A-85D3-4286-846D-21457F15C357}" type="datetime1">
              <a:rPr lang="zh-CN" altLang="en-US" smtClean="0"/>
              <a:t>2019/12/14</a:t>
            </a:fld>
            <a:endParaRPr lang="en-US" altLang="zh-CN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FD56B1E9-ADE6-49FD-A35E-4023D79EAD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0FC56A46-C5E4-443F-B026-5CF2A9C026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423660"/>
      </p:ext>
    </p:extLst>
  </p:cSld>
  <p:clrMapOvr>
    <a:masterClrMapping/>
  </p:clrMapOvr>
  <p:transition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3" y="2111809"/>
            <a:ext cx="8315553" cy="4174691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76712" y="305321"/>
            <a:ext cx="2740741" cy="353484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86C139D1-6D5D-4AE3-80AC-F507486FFA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591F842B-3F74-45EE-AA71-29A812AD81EA}" type="datetime1">
              <a:rPr lang="zh-CN" altLang="en-US" smtClean="0"/>
              <a:t>2019/12/14</a:t>
            </a:fld>
            <a:endParaRPr lang="en-US" altLang="zh-CN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D198354-A088-4AE0-9D35-77DA3637D0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566254A-7C44-46F3-AE9B-C9A3F0DC88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594763"/>
      </p:ext>
    </p:extLst>
  </p:cSld>
  <p:clrMapOvr>
    <a:masterClrMapping/>
  </p:clrMapOvr>
  <p:transition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0FCF-1F34-4658-9CA9-E129CF080515}" type="datetime1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242C-3B55-43E0-9D53-D05BE1500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73246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4A2C-C57D-481A-B9D9-DA143C59FB5F}" type="datetime1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242C-3B55-43E0-9D53-D05BE1500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49831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5C6-6A4F-4EF8-A0A7-5E88305D188D}" type="datetime1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242C-3B55-43E0-9D53-D05BE1500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93934"/>
      </p:ext>
    </p:extLst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A7B7-1FA9-4376-968A-5BCC1750C55A}" type="datetime1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242C-3B55-43E0-9D53-D05BE1500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523448"/>
      </p:ext>
    </p:extLst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35FA-4CE5-42D0-B0ED-DEBD2216CE91}" type="datetime1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242C-3B55-43E0-9D53-D05BE1500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077687"/>
      </p:ext>
    </p:extLst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6C9D-1610-4606-834A-C21BEE7008FC}" type="datetime1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242C-3B55-43E0-9D53-D05BE1500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09334"/>
      </p:ext>
    </p:extLst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B9B6-99B0-4821-9BCF-D36E45E255B4}" type="datetime1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242C-3B55-43E0-9D53-D05BE1500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78082"/>
      </p:ext>
    </p:extLst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DF14-943D-4291-8EC5-0DAC74F79962}" type="datetime1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242C-3B55-43E0-9D53-D05BE1500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0948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90C4-536C-4F8D-BAA9-EEE5495600B4}" type="datetime1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242C-3B55-43E0-9D53-D05BE1500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77912"/>
      </p:ext>
    </p:extLst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54D4D-6967-4F1F-808C-D6DBE13A8514}" type="datetime1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A242C-3B55-43E0-9D53-D05BE1500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8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cover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yu_white.png">
            <a:extLst>
              <a:ext uri="{FF2B5EF4-FFF2-40B4-BE49-F238E27FC236}">
                <a16:creationId xmlns:a16="http://schemas.microsoft.com/office/drawing/2014/main" id="{980F71DE-0443-4586-91D6-000F7D8CB5E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9" y="313267"/>
            <a:ext cx="673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32C706-06DD-4725-A6E0-36C50520C1F5}"/>
              </a:ext>
            </a:extLst>
          </p:cNvPr>
          <p:cNvSpPr/>
          <p:nvPr userDrawn="1"/>
        </p:nvSpPr>
        <p:spPr>
          <a:xfrm>
            <a:off x="0" y="0"/>
            <a:ext cx="9153525" cy="950384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28" name="Picture 1" descr="nyu_white.png">
            <a:extLst>
              <a:ext uri="{FF2B5EF4-FFF2-40B4-BE49-F238E27FC236}">
                <a16:creationId xmlns:a16="http://schemas.microsoft.com/office/drawing/2014/main" id="{D0BDFA71-9066-4ABB-83B1-7D761478611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9" y="313267"/>
            <a:ext cx="673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974BA-30CF-45DE-AB02-93CD45528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0766E258-9902-4978-82F9-76AD8D4C72FD}" type="datetime1">
              <a:rPr lang="zh-CN" altLang="en-US" smtClean="0"/>
              <a:t>2019/12/14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3A8A04-8A38-485B-BE98-CEDB3EB49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6E1EDE7-8181-41BE-A850-9A5EA82A84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54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transition>
    <p:cover/>
  </p:transition>
  <p:hf hdr="0" ftr="0"/>
  <p:txStyles>
    <p:titleStyle>
      <a:lvl1pPr algn="ctr" defTabSz="457189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189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189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189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189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189" algn="ctr" defTabSz="45718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377" algn="ctr" defTabSz="45718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566" algn="ctr" defTabSz="45718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754" algn="ctr" defTabSz="45718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891" indent="-342891" algn="l" defTabSz="45718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28635" indent="-171446" algn="l" defTabSz="45718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85824" indent="-171446" algn="l" defTabSz="45718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160" indent="-228594" algn="l" defTabSz="457189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114498" indent="-285744" algn="l" defTabSz="45718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Placeholder 9">
            <a:extLst>
              <a:ext uri="{FF2B5EF4-FFF2-40B4-BE49-F238E27FC236}">
                <a16:creationId xmlns:a16="http://schemas.microsoft.com/office/drawing/2014/main" id="{FC5FFC8C-28C5-488E-8F87-3E500F01C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392697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E7E9F9-CAC8-4887-B95E-607A82A90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1898649"/>
            <a:ext cx="4895418" cy="3356931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7171" name="Text Placeholder 2">
            <a:extLst>
              <a:ext uri="{FF2B5EF4-FFF2-40B4-BE49-F238E27FC236}">
                <a16:creationId xmlns:a16="http://schemas.microsoft.com/office/drawing/2014/main" id="{D47E75A8-491D-4C8E-B6A0-AD8D12911C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28828" y="2142330"/>
            <a:ext cx="3965575" cy="181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Project Presentation: </a:t>
            </a:r>
          </a:p>
          <a:p>
            <a:pPr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  <a:ea typeface="ＭＳ Ｐゴシック" panose="020B0600070205080204" pitchFamily="34" charset="-128"/>
              </a:rPr>
              <a:t>Impact of Surprise</a:t>
            </a:r>
          </a:p>
        </p:txBody>
      </p:sp>
      <p:sp>
        <p:nvSpPr>
          <p:cNvPr id="7172" name="Text Placeholder 3">
            <a:extLst>
              <a:ext uri="{FF2B5EF4-FFF2-40B4-BE49-F238E27FC236}">
                <a16:creationId xmlns:a16="http://schemas.microsoft.com/office/drawing/2014/main" id="{A61CE8CD-3101-4FD3-9B7C-1C8659171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328828" y="3851068"/>
            <a:ext cx="4895417" cy="14468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Group One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Zhibai</a:t>
            </a:r>
            <a:r>
              <a:rPr lang="en-US" altLang="zh-CN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Luo, </a:t>
            </a:r>
            <a:r>
              <a:rPr lang="en-US" altLang="zh-CN" sz="1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Zicheng</a:t>
            </a:r>
            <a:r>
              <a:rPr lang="en-US" altLang="zh-CN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He, </a:t>
            </a:r>
            <a:r>
              <a:rPr lang="en-US" altLang="zh-CN" sz="1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Yulin</a:t>
            </a:r>
            <a:r>
              <a:rPr lang="en-US" altLang="zh-CN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Wu,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Xiangjun Kong, </a:t>
            </a:r>
            <a:r>
              <a:rPr lang="en-US" altLang="zh-CN" sz="1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Tianzi</a:t>
            </a:r>
            <a:r>
              <a:rPr lang="en-US" altLang="zh-CN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Zheng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2019-12-17</a:t>
            </a:r>
          </a:p>
        </p:txBody>
      </p:sp>
      <p:pic>
        <p:nvPicPr>
          <p:cNvPr id="7173" name="Picture 11" descr="nyu_white.png">
            <a:extLst>
              <a:ext uri="{FF2B5EF4-FFF2-40B4-BE49-F238E27FC236}">
                <a16:creationId xmlns:a16="http://schemas.microsoft.com/office/drawing/2014/main" id="{A6AF6EE9-A768-4117-90D8-5742CEBA2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4" y="2133600"/>
            <a:ext cx="674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D412143D-3FAE-4482-808C-20F550EE69C1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5" name="矩形 6">
            <a:extLst>
              <a:ext uri="{FF2B5EF4-FFF2-40B4-BE49-F238E27FC236}">
                <a16:creationId xmlns:a16="http://schemas.microsoft.com/office/drawing/2014/main" id="{4C0F38F1-BC4D-4443-9C8F-A0725DF101CC}"/>
              </a:ext>
            </a:extLst>
          </p:cNvPr>
          <p:cNvSpPr/>
          <p:nvPr/>
        </p:nvSpPr>
        <p:spPr>
          <a:xfrm>
            <a:off x="594800" y="1090989"/>
            <a:ext cx="8353887" cy="6011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2B91AF"/>
                </a:solidFill>
                <a:cs typeface="Times New Roman" panose="02020603050405020304" pitchFamily="18" charset="0"/>
              </a:rPr>
              <a:t>map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&lt;</a:t>
            </a:r>
            <a:r>
              <a:rPr lang="en-US" altLang="zh-CN" sz="1400" b="1" dirty="0">
                <a:solidFill>
                  <a:srgbClr val="2B91AF"/>
                </a:solidFill>
                <a:cs typeface="Times New Roman" panose="02020603050405020304" pitchFamily="18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400" b="1" dirty="0">
                <a:solidFill>
                  <a:srgbClr val="2B91AF"/>
                </a:solidFill>
                <a:cs typeface="Times New Roman" panose="02020603050405020304" pitchFamily="18" charset="0"/>
              </a:rPr>
              <a:t>Stock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&gt; </a:t>
            </a:r>
            <a:r>
              <a:rPr lang="en-US" altLang="zh-CN" sz="1400" b="1" dirty="0">
                <a:solidFill>
                  <a:srgbClr val="2B91AF"/>
                </a:solidFill>
                <a:cs typeface="Times New Roman" panose="02020603050405020304" pitchFamily="18" charset="0"/>
              </a:rPr>
              <a:t>Stock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::</a:t>
            </a:r>
            <a:r>
              <a:rPr lang="en-US" altLang="zh-CN" sz="1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getBloomberg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400" b="1" dirty="0">
                <a:solidFill>
                  <a:srgbClr val="2B91AF"/>
                </a:solidFill>
                <a:cs typeface="Times New Roman" panose="02020603050405020304" pitchFamily="18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solidFill>
                  <a:srgbClr val="808080"/>
                </a:solidFill>
                <a:cs typeface="Times New Roman" panose="02020603050405020304" pitchFamily="18" charset="0"/>
              </a:rPr>
              <a:t>myFile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{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400" b="1" dirty="0">
                <a:solidFill>
                  <a:srgbClr val="2B91AF"/>
                </a:solidFill>
                <a:cs typeface="Times New Roman" panose="02020603050405020304" pitchFamily="18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line;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400" b="1" dirty="0">
                <a:solidFill>
                  <a:srgbClr val="2B91AF"/>
                </a:solidFill>
                <a:cs typeface="Times New Roman" panose="02020603050405020304" pitchFamily="18" charset="0"/>
              </a:rPr>
              <a:t>map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&lt;</a:t>
            </a:r>
            <a:r>
              <a:rPr lang="en-US" altLang="zh-CN" sz="1400" b="1" dirty="0">
                <a:solidFill>
                  <a:srgbClr val="2B91AF"/>
                </a:solidFill>
                <a:cs typeface="Times New Roman" panose="02020603050405020304" pitchFamily="18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400" b="1" dirty="0">
                <a:solidFill>
                  <a:srgbClr val="2B91AF"/>
                </a:solidFill>
                <a:cs typeface="Times New Roman" panose="02020603050405020304" pitchFamily="18" charset="0"/>
              </a:rPr>
              <a:t>Stock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&gt; stock;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400" b="1" dirty="0" err="1">
                <a:solidFill>
                  <a:srgbClr val="2B91AF"/>
                </a:solidFill>
                <a:cs typeface="Times New Roman" panose="02020603050405020304" pitchFamily="18" charset="0"/>
              </a:rPr>
              <a:t>ifstream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in(</a:t>
            </a:r>
            <a:r>
              <a:rPr lang="en-US" altLang="zh-CN" sz="1400" b="1" dirty="0" err="1">
                <a:solidFill>
                  <a:srgbClr val="808080"/>
                </a:solidFill>
                <a:cs typeface="Times New Roman" panose="02020603050405020304" pitchFamily="18" charset="0"/>
              </a:rPr>
              <a:t>myFile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); </a:t>
            </a:r>
            <a:r>
              <a:rPr lang="en-US" altLang="zh-CN" sz="1400" b="1" dirty="0">
                <a:solidFill>
                  <a:srgbClr val="008000"/>
                </a:solidFill>
                <a:cs typeface="Times New Roman" panose="02020603050405020304" pitchFamily="18" charset="0"/>
              </a:rPr>
              <a:t>// read </a:t>
            </a:r>
            <a:r>
              <a:rPr lang="en-US" altLang="zh-CN" sz="1400" b="1" dirty="0" err="1">
                <a:solidFill>
                  <a:srgbClr val="008000"/>
                </a:solidFill>
                <a:cs typeface="Times New Roman" panose="02020603050405020304" pitchFamily="18" charset="0"/>
              </a:rPr>
              <a:t>myFile</a:t>
            </a:r>
            <a:r>
              <a:rPr lang="en-US" altLang="zh-CN" sz="1400" b="1" dirty="0">
                <a:solidFill>
                  <a:srgbClr val="008000"/>
                </a:solidFill>
                <a:cs typeface="Times New Roman" panose="02020603050405020304" pitchFamily="18" charset="0"/>
              </a:rPr>
              <a:t> into </a:t>
            </a:r>
            <a:r>
              <a:rPr lang="en-US" altLang="zh-CN" sz="1400" b="1" dirty="0" err="1">
                <a:solidFill>
                  <a:srgbClr val="008000"/>
                </a:solidFill>
                <a:cs typeface="Times New Roman" panose="02020603050405020304" pitchFamily="18" charset="0"/>
              </a:rPr>
              <a:t>fstream</a:t>
            </a:r>
            <a:r>
              <a:rPr lang="en-US" altLang="zh-CN" sz="1400" b="1" dirty="0">
                <a:solidFill>
                  <a:srgbClr val="008000"/>
                </a:solidFill>
                <a:cs typeface="Times New Roman" panose="02020603050405020304" pitchFamily="18" charset="0"/>
              </a:rPr>
              <a:t> "in"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400" b="1" dirty="0">
                <a:solidFill>
                  <a:srgbClr val="0000FF"/>
                </a:solidFill>
                <a:cs typeface="Times New Roman" panose="02020603050405020304" pitchFamily="18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(in)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{	</a:t>
            </a:r>
            <a:r>
              <a:rPr lang="en-US" altLang="zh-CN" sz="1400" b="1" dirty="0">
                <a:solidFill>
                  <a:srgbClr val="2B91AF"/>
                </a:solidFill>
                <a:cs typeface="Times New Roman" panose="02020603050405020304" pitchFamily="18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firstLine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getline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(in, </a:t>
            </a:r>
            <a:r>
              <a:rPr lang="en-US" altLang="zh-CN" sz="1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firstLine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); </a:t>
            </a:r>
            <a:r>
              <a:rPr lang="en-US" altLang="zh-CN" sz="1400" b="1" dirty="0">
                <a:solidFill>
                  <a:srgbClr val="008000"/>
                </a:solidFill>
                <a:cs typeface="Times New Roman" panose="02020603050405020304" pitchFamily="18" charset="0"/>
              </a:rPr>
              <a:t>//skip first line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400" b="1" dirty="0">
                <a:solidFill>
                  <a:srgbClr val="0000FF"/>
                </a:solidFill>
                <a:cs typeface="Times New Roman" panose="02020603050405020304" pitchFamily="18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(</a:t>
            </a:r>
            <a:r>
              <a:rPr lang="en-US" altLang="zh-CN" sz="1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getline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(in, line))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	{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		</a:t>
            </a:r>
            <a:r>
              <a:rPr lang="en-US" altLang="zh-CN" sz="1400" b="1" dirty="0">
                <a:solidFill>
                  <a:srgbClr val="2B91AF"/>
                </a:solidFill>
                <a:cs typeface="Times New Roman" panose="02020603050405020304" pitchFamily="18" charset="0"/>
              </a:rPr>
              <a:t>Stock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info;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		</a:t>
            </a:r>
            <a:r>
              <a:rPr lang="en-US" altLang="zh-CN" sz="1400" b="1" dirty="0">
                <a:solidFill>
                  <a:srgbClr val="2B91AF"/>
                </a:solidFill>
                <a:cs typeface="Times New Roman" panose="02020603050405020304" pitchFamily="18" charset="0"/>
              </a:rPr>
              <a:t>regex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comma(</a:t>
            </a:r>
            <a:r>
              <a:rPr lang="en-US" altLang="zh-CN" sz="1400" b="1" dirty="0">
                <a:solidFill>
                  <a:srgbClr val="A31515"/>
                </a:solidFill>
                <a:cs typeface="Times New Roman" panose="02020603050405020304" pitchFamily="18" charset="0"/>
              </a:rPr>
              <a:t>","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);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		</a:t>
            </a:r>
            <a:r>
              <a:rPr lang="en-US" altLang="zh-CN" sz="1400" b="1" dirty="0">
                <a:solidFill>
                  <a:srgbClr val="2B91AF"/>
                </a:solidFill>
                <a:cs typeface="Times New Roman" panose="02020603050405020304" pitchFamily="18" charset="0"/>
              </a:rPr>
              <a:t>vector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&lt;</a:t>
            </a:r>
            <a:r>
              <a:rPr lang="en-US" altLang="zh-CN" sz="1400" b="1" dirty="0">
                <a:solidFill>
                  <a:srgbClr val="2B91AF"/>
                </a:solidFill>
                <a:cs typeface="Times New Roman" panose="02020603050405020304" pitchFamily="18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&gt; v(</a:t>
            </a:r>
            <a:r>
              <a:rPr lang="en-US" altLang="zh-CN" sz="1400" b="1" dirty="0" err="1">
                <a:solidFill>
                  <a:srgbClr val="2B91AF"/>
                </a:solidFill>
                <a:cs typeface="Times New Roman" panose="02020603050405020304" pitchFamily="18" charset="0"/>
              </a:rPr>
              <a:t>sregex_token_iterator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line.begin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(), </a:t>
            </a:r>
            <a:r>
              <a:rPr lang="en-US" altLang="zh-CN" sz="1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line.end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(),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			comma, -1), </a:t>
            </a:r>
            <a:r>
              <a:rPr lang="en-US" altLang="zh-CN" sz="1400" b="1" dirty="0" err="1">
                <a:solidFill>
                  <a:srgbClr val="2B91AF"/>
                </a:solidFill>
                <a:cs typeface="Times New Roman" panose="02020603050405020304" pitchFamily="18" charset="0"/>
              </a:rPr>
              <a:t>sregex_token_iterator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());  </a:t>
            </a:r>
            <a:r>
              <a:rPr lang="en-US" altLang="zh-CN" sz="1400" b="1" dirty="0">
                <a:solidFill>
                  <a:srgbClr val="008000"/>
                </a:solidFill>
                <a:cs typeface="Times New Roman" panose="02020603050405020304" pitchFamily="18" charset="0"/>
              </a:rPr>
              <a:t>//split using comma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		info.name </a:t>
            </a:r>
            <a:r>
              <a:rPr lang="en-US" altLang="zh-CN" sz="1400" b="1" dirty="0">
                <a:solidFill>
                  <a:srgbClr val="008080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v</a:t>
            </a:r>
            <a:r>
              <a:rPr lang="en-US" altLang="zh-CN" sz="1400" b="1" dirty="0">
                <a:solidFill>
                  <a:srgbClr val="00808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1400" b="1" dirty="0">
                <a:solidFill>
                  <a:srgbClr val="008080"/>
                </a:solidFill>
                <a:cs typeface="Times New Roman" panose="02020603050405020304" pitchFamily="18" charset="0"/>
              </a:rPr>
              <a:t>]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		</a:t>
            </a:r>
            <a:r>
              <a:rPr lang="en-US" altLang="zh-CN" sz="1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info.ticker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v</a:t>
            </a:r>
            <a:r>
              <a:rPr lang="en-US" altLang="zh-CN" sz="1400" b="1" dirty="0">
                <a:solidFill>
                  <a:srgbClr val="00808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400" b="1" dirty="0">
                <a:solidFill>
                  <a:srgbClr val="008080"/>
                </a:solidFill>
                <a:cs typeface="Times New Roman" panose="02020603050405020304" pitchFamily="18" charset="0"/>
              </a:rPr>
              <a:t>]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		</a:t>
            </a:r>
            <a:r>
              <a:rPr lang="en-US" altLang="zh-CN" sz="1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info.date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v</a:t>
            </a:r>
            <a:r>
              <a:rPr lang="en-US" altLang="zh-CN" sz="1400" b="1" dirty="0">
                <a:solidFill>
                  <a:srgbClr val="00808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1400" b="1" dirty="0">
                <a:solidFill>
                  <a:srgbClr val="008080"/>
                </a:solidFill>
                <a:cs typeface="Times New Roman" panose="02020603050405020304" pitchFamily="18" charset="0"/>
              </a:rPr>
              <a:t>]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		</a:t>
            </a:r>
            <a:r>
              <a:rPr lang="en-US" altLang="zh-CN" sz="1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info.actual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stod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(v</a:t>
            </a:r>
            <a:r>
              <a:rPr lang="en-US" altLang="zh-CN" sz="1400" b="1" dirty="0">
                <a:solidFill>
                  <a:srgbClr val="00808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 sz="1400" b="1" dirty="0">
                <a:solidFill>
                  <a:srgbClr val="008080"/>
                </a:solidFill>
                <a:cs typeface="Times New Roman" panose="02020603050405020304" pitchFamily="18" charset="0"/>
              </a:rPr>
              <a:t>]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);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		</a:t>
            </a:r>
            <a:r>
              <a:rPr lang="en-US" altLang="zh-CN" sz="1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info.estimate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stod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(v</a:t>
            </a:r>
            <a:r>
              <a:rPr lang="en-US" altLang="zh-CN" sz="1400" b="1" dirty="0">
                <a:solidFill>
                  <a:srgbClr val="00808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  <a:r>
              <a:rPr lang="en-US" altLang="zh-CN" sz="1400" b="1" dirty="0">
                <a:solidFill>
                  <a:srgbClr val="008080"/>
                </a:solidFill>
                <a:cs typeface="Times New Roman" panose="02020603050405020304" pitchFamily="18" charset="0"/>
              </a:rPr>
              <a:t>]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);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		</a:t>
            </a:r>
            <a:r>
              <a:rPr lang="en-US" altLang="zh-CN" sz="1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info.surprise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= (</a:t>
            </a:r>
            <a:r>
              <a:rPr lang="en-US" altLang="zh-CN" sz="1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info.actual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- </a:t>
            </a:r>
            <a:r>
              <a:rPr lang="en-US" altLang="zh-CN" sz="1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info.estimate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) / </a:t>
            </a:r>
            <a:r>
              <a:rPr lang="en-US" altLang="zh-CN" sz="1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info.estimate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		</a:t>
            </a:r>
            <a:r>
              <a:rPr lang="en-US" altLang="zh-CN" sz="1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stock.insert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({ v</a:t>
            </a:r>
            <a:r>
              <a:rPr lang="en-US" altLang="zh-CN" sz="1400" b="1" dirty="0">
                <a:solidFill>
                  <a:srgbClr val="008080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400" b="1" dirty="0">
                <a:solidFill>
                  <a:srgbClr val="008080"/>
                </a:solidFill>
                <a:cs typeface="Times New Roman" panose="02020603050405020304" pitchFamily="18" charset="0"/>
              </a:rPr>
              <a:t>]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, info });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	}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in.close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(); </a:t>
            </a:r>
            <a:r>
              <a:rPr lang="en-US" altLang="zh-CN" sz="1400" b="1" dirty="0">
                <a:solidFill>
                  <a:srgbClr val="0000FF"/>
                </a:solidFill>
                <a:cs typeface="Times New Roman" panose="02020603050405020304" pitchFamily="18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stock;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} </a:t>
            </a:r>
            <a:r>
              <a:rPr lang="en-US" altLang="zh-CN" sz="1400" b="1" dirty="0">
                <a:solidFill>
                  <a:srgbClr val="0000FF"/>
                </a:solidFill>
                <a:cs typeface="Times New Roman" panose="02020603050405020304" pitchFamily="18" charset="0"/>
              </a:rPr>
              <a:t>else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{</a:t>
            </a:r>
            <a:r>
              <a:rPr lang="en-US" altLang="zh-CN" sz="1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cout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cs typeface="Times New Roman" panose="02020603050405020304" pitchFamily="18" charset="0"/>
              </a:rPr>
              <a:t>&lt;&lt;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A31515"/>
                </a:solidFill>
                <a:cs typeface="Times New Roman" panose="02020603050405020304" pitchFamily="18" charset="0"/>
              </a:rPr>
              <a:t>"The file"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cs typeface="Times New Roman" panose="02020603050405020304" pitchFamily="18" charset="0"/>
              </a:rPr>
              <a:t>&lt;&lt;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solidFill>
                  <a:srgbClr val="808080"/>
                </a:solidFill>
                <a:cs typeface="Times New Roman" panose="02020603050405020304" pitchFamily="18" charset="0"/>
              </a:rPr>
              <a:t>myFile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cs typeface="Times New Roman" panose="02020603050405020304" pitchFamily="18" charset="0"/>
              </a:rPr>
              <a:t>&lt;&lt;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A31515"/>
                </a:solidFill>
                <a:cs typeface="Times New Roman" panose="02020603050405020304" pitchFamily="18" charset="0"/>
              </a:rPr>
              <a:t>"could not open"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008080"/>
                </a:solidFill>
                <a:cs typeface="Times New Roman" panose="02020603050405020304" pitchFamily="18" charset="0"/>
              </a:rPr>
              <a:t>&lt;&lt;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endl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;}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  <a:endParaRPr lang="zh-CN" altLang="zh-CN" sz="6000" b="1" dirty="0"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1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CA960FD8-80D6-4218-9578-EB6789892356}"/>
              </a:ext>
            </a:extLst>
          </p:cNvPr>
          <p:cNvSpPr txBox="1"/>
          <p:nvPr/>
        </p:nvSpPr>
        <p:spPr>
          <a:xfrm>
            <a:off x="1038687" y="306344"/>
            <a:ext cx="9481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solidFill>
                  <a:schemeClr val="bg1"/>
                </a:solidFill>
              </a:rPr>
              <a:t>Get SP500 Stocks Data from Bloomberg CSV File</a:t>
            </a:r>
            <a:endParaRPr lang="zh-CN" alt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71090"/>
      </p:ext>
    </p:extLst>
  </p:cSld>
  <p:clrMapOvr>
    <a:masterClrMapping/>
  </p:clrMapOvr>
  <p:transition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1B202638-D487-4389-8A7D-B5F5D2FBE2CD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CA960FD8-80D6-4218-9578-EB6789892356}"/>
              </a:ext>
            </a:extLst>
          </p:cNvPr>
          <p:cNvSpPr txBox="1"/>
          <p:nvPr/>
        </p:nvSpPr>
        <p:spPr>
          <a:xfrm>
            <a:off x="1038687" y="306344"/>
            <a:ext cx="9481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solidFill>
                  <a:schemeClr val="bg1"/>
                </a:solidFill>
              </a:rPr>
              <a:t>Get SP500 Stocks Data from Bloomberg CSV File</a:t>
            </a:r>
            <a:endParaRPr lang="zh-CN" altLang="en-US" sz="1600" i="1" dirty="0">
              <a:solidFill>
                <a:schemeClr val="bg1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F7B8385-FB8D-4E07-8E92-9AEC35E9E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00410"/>
              </p:ext>
            </p:extLst>
          </p:nvPr>
        </p:nvGraphicFramePr>
        <p:xfrm>
          <a:off x="1748900" y="2561077"/>
          <a:ext cx="564619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199">
                  <a:extLst>
                    <a:ext uri="{9D8B030D-6E8A-4147-A177-3AD203B41FA5}">
                      <a16:colId xmlns:a16="http://schemas.microsoft.com/office/drawing/2014/main" val="3863179056"/>
                    </a:ext>
                  </a:extLst>
                </a:gridCol>
              </a:tblGrid>
              <a:tr h="238514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Stock 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now we have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34175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altLang="zh-CN" dirty="0"/>
                        <a:t>- string name, ticker, data;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511514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altLang="zh-CN" dirty="0"/>
                        <a:t>- double actual, estimate, surprise;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976798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altLang="zh-CN" dirty="0"/>
                        <a:t>+ map&lt;string, Stock&gt; </a:t>
                      </a:r>
                      <a:r>
                        <a:rPr lang="en-US" altLang="zh-CN" dirty="0" err="1"/>
                        <a:t>getBloomberg</a:t>
                      </a:r>
                      <a:r>
                        <a:rPr lang="en-US" altLang="zh-CN" dirty="0"/>
                        <a:t>(string </a:t>
                      </a:r>
                      <a:r>
                        <a:rPr lang="en-US" altLang="zh-CN" dirty="0" err="1"/>
                        <a:t>myFile</a:t>
                      </a:r>
                      <a:r>
                        <a:rPr lang="en-US" altLang="zh-CN" dirty="0"/>
                        <a:t>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44810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altLang="zh-CN" dirty="0"/>
                        <a:t>+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getSurprise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788481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string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getDate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7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326427"/>
      </p:ext>
    </p:extLst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C4A2D364-A776-4B5F-9B5C-AE50FAE9F17B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07154A-777D-4B6A-BD82-6DAA15D1089A}"/>
              </a:ext>
            </a:extLst>
          </p:cNvPr>
          <p:cNvSpPr txBox="1">
            <a:spLocks/>
          </p:cNvSpPr>
          <p:nvPr/>
        </p:nvSpPr>
        <p:spPr>
          <a:xfrm>
            <a:off x="685800" y="3000652"/>
            <a:ext cx="7772400" cy="157775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zh-CN" sz="4300" dirty="0">
                <a:latin typeface="Arial" panose="020B0604020202020204" pitchFamily="34" charset="0"/>
                <a:cs typeface="Arial" panose="020B0604020202020204" pitchFamily="34" charset="0"/>
              </a:rPr>
              <a:t>Retrieve historical price </a:t>
            </a:r>
            <a:br>
              <a:rPr lang="en-US" altLang="zh-CN" sz="4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3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zh-CN" sz="4300" dirty="0" err="1">
                <a:latin typeface="Arial" panose="020B0604020202020204" pitchFamily="34" charset="0"/>
                <a:cs typeface="Arial" panose="020B0604020202020204" pitchFamily="34" charset="0"/>
              </a:rPr>
              <a:t>Libcurl</a:t>
            </a:r>
            <a:endParaRPr lang="zh-CN" altLang="en-US" sz="4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827443"/>
      </p:ext>
    </p:extLst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6FF09F16-0E6C-4BA9-933B-9186803F8E42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E760D60-F4EF-49B1-B2FC-B7F48FEEB723}"/>
              </a:ext>
            </a:extLst>
          </p:cNvPr>
          <p:cNvSpPr txBox="1">
            <a:spLocks/>
          </p:cNvSpPr>
          <p:nvPr/>
        </p:nvSpPr>
        <p:spPr>
          <a:xfrm>
            <a:off x="-1582510" y="232772"/>
            <a:ext cx="7342853" cy="6553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zh-CN" sz="2400" i="1" dirty="0">
                <a:solidFill>
                  <a:schemeClr val="bg1"/>
                </a:solidFill>
              </a:rPr>
              <a:t>MyCurl.cpp</a:t>
            </a:r>
            <a:endParaRPr lang="zh-CN" altLang="en-US" sz="2400" i="1" dirty="0">
              <a:solidFill>
                <a:schemeClr val="bg1"/>
              </a:solidFill>
            </a:endParaRP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47DCB985-0548-41F4-9F0F-667FFA4A7911}"/>
              </a:ext>
            </a:extLst>
          </p:cNvPr>
          <p:cNvSpPr/>
          <p:nvPr/>
        </p:nvSpPr>
        <p:spPr>
          <a:xfrm>
            <a:off x="592086" y="2963359"/>
            <a:ext cx="9011879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GetPriceData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Stock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altLang="zh-CN" sz="1350" dirty="0" err="1">
                <a:solidFill>
                  <a:srgbClr val="808080"/>
                </a:solidFill>
                <a:latin typeface="Consolas" panose="020B0609020204030204" pitchFamily="49" charset="0"/>
              </a:rPr>
              <a:t>StkMap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ETF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1350" dirty="0">
                <a:solidFill>
                  <a:srgbClr val="808080"/>
                </a:solidFill>
                <a:latin typeface="Consolas" panose="020B0609020204030204" pitchFamily="49" charset="0"/>
              </a:rPr>
              <a:t>Benchmark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350" dirty="0">
                <a:solidFill>
                  <a:srgbClr val="008000"/>
                </a:solidFill>
                <a:latin typeface="Consolas" panose="020B0609020204030204" pitchFamily="49" charset="0"/>
              </a:rPr>
              <a:t>//First construct 4 vectors</a:t>
            </a:r>
            <a:endParaRPr lang="en-US" altLang="zh-CN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&gt; price;</a:t>
            </a:r>
          </a:p>
          <a:p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SPYDatesList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symbolList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startEndDatesList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350" dirty="0">
                <a:solidFill>
                  <a:srgbClr val="008000"/>
                </a:solidFill>
                <a:latin typeface="Consolas" panose="020B0609020204030204" pitchFamily="49" charset="0"/>
              </a:rPr>
              <a:t>//Fill up </a:t>
            </a:r>
            <a:r>
              <a:rPr lang="en-US" altLang="zh-CN" sz="1350" dirty="0" err="1">
                <a:solidFill>
                  <a:srgbClr val="008000"/>
                </a:solidFill>
                <a:latin typeface="Consolas" panose="020B0609020204030204" pitchFamily="49" charset="0"/>
              </a:rPr>
              <a:t>SymbolList</a:t>
            </a:r>
            <a:r>
              <a:rPr lang="en-US" altLang="zh-CN" sz="1350" dirty="0">
                <a:solidFill>
                  <a:srgbClr val="008000"/>
                </a:solidFill>
                <a:latin typeface="Consolas" panose="020B0609020204030204" pitchFamily="49" charset="0"/>
              </a:rPr>
              <a:t> with the Stock Map</a:t>
            </a:r>
            <a:endParaRPr lang="en-US" altLang="zh-CN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35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Stock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350" dirty="0" err="1">
                <a:solidFill>
                  <a:srgbClr val="808080"/>
                </a:solidFill>
                <a:latin typeface="Consolas" panose="020B0609020204030204" pitchFamily="49" charset="0"/>
              </a:rPr>
              <a:t>StkMap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rgbClr val="808080"/>
                </a:solidFill>
                <a:latin typeface="Consolas" panose="020B0609020204030204" pitchFamily="49" charset="0"/>
              </a:rPr>
              <a:t>StkMap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.end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zh-CN" sz="135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symbolList.push_back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zh-CN" sz="135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first);</a:t>
            </a:r>
          </a:p>
          <a:p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350" dirty="0">
                <a:solidFill>
                  <a:srgbClr val="008000"/>
                </a:solidFill>
                <a:latin typeface="Consolas" panose="020B0609020204030204" pitchFamily="49" charset="0"/>
              </a:rPr>
              <a:t>//Initialize two iterators, for </a:t>
            </a:r>
            <a:r>
              <a:rPr lang="en-US" altLang="zh-CN" sz="1350" dirty="0" err="1">
                <a:solidFill>
                  <a:srgbClr val="008000"/>
                </a:solidFill>
                <a:latin typeface="Consolas" panose="020B0609020204030204" pitchFamily="49" charset="0"/>
              </a:rPr>
              <a:t>symbolList</a:t>
            </a:r>
            <a:r>
              <a:rPr lang="en-US" altLang="zh-CN" sz="1350" dirty="0">
                <a:solidFill>
                  <a:srgbClr val="008000"/>
                </a:solidFill>
                <a:latin typeface="Consolas" panose="020B0609020204030204" pitchFamily="49" charset="0"/>
              </a:rPr>
              <a:t> and Stock Map</a:t>
            </a:r>
            <a:endParaRPr lang="en-US" altLang="zh-CN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itr_symbol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symbolList.begin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Stock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altLang="zh-CN" sz="135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itr_map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350" dirty="0" err="1">
                <a:solidFill>
                  <a:srgbClr val="808080"/>
                </a:solidFill>
                <a:latin typeface="Consolas" panose="020B0609020204030204" pitchFamily="49" charset="0"/>
              </a:rPr>
              <a:t>StkMap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sz="135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4392B69-8527-4B83-AA99-FE4F2F52AD59}"/>
              </a:ext>
            </a:extLst>
          </p:cNvPr>
          <p:cNvSpPr txBox="1">
            <a:spLocks/>
          </p:cNvSpPr>
          <p:nvPr/>
        </p:nvSpPr>
        <p:spPr>
          <a:xfrm>
            <a:off x="272922" y="1866636"/>
            <a:ext cx="8608756" cy="655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Pass the Stock Map we get from CSV file and also the Benchmark Object, whose price data are also needed to get from Yahoo Finance</a:t>
            </a:r>
            <a:endParaRPr lang="zh-CN" altLang="en-US" sz="200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4CAFFD7-1223-4D12-94CD-12BEAA133529}"/>
              </a:ext>
            </a:extLst>
          </p:cNvPr>
          <p:cNvSpPr txBox="1">
            <a:spLocks/>
          </p:cNvSpPr>
          <p:nvPr/>
        </p:nvSpPr>
        <p:spPr>
          <a:xfrm>
            <a:off x="272922" y="1217843"/>
            <a:ext cx="7342853" cy="655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In this function, we use </a:t>
            </a:r>
            <a:r>
              <a:rPr lang="en-US" altLang="zh-CN" sz="2000" dirty="0" err="1"/>
              <a:t>libcurl</a:t>
            </a:r>
            <a:r>
              <a:rPr lang="en-US" altLang="zh-CN" sz="2000" dirty="0"/>
              <a:t> to crawl data from Yahoo Finance</a:t>
            </a:r>
            <a:endParaRPr lang="zh-CN" altLang="en-US" sz="2000" dirty="0"/>
          </a:p>
        </p:txBody>
      </p:sp>
      <p:sp>
        <p:nvSpPr>
          <p:cNvPr id="10" name="矩形 6">
            <a:extLst>
              <a:ext uri="{FF2B5EF4-FFF2-40B4-BE49-F238E27FC236}">
                <a16:creationId xmlns:a16="http://schemas.microsoft.com/office/drawing/2014/main" id="{3940BBFB-BA82-43A9-B685-BBC63A66A29A}"/>
              </a:ext>
            </a:extLst>
          </p:cNvPr>
          <p:cNvSpPr/>
          <p:nvPr/>
        </p:nvSpPr>
        <p:spPr>
          <a:xfrm>
            <a:off x="592086" y="2793139"/>
            <a:ext cx="7959828" cy="3451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36309"/>
      </p:ext>
    </p:extLst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287F53F5-6D29-4F88-B734-58FEBB004CFF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E760D60-F4EF-49B1-B2FC-B7F48FEEB723}"/>
              </a:ext>
            </a:extLst>
          </p:cNvPr>
          <p:cNvSpPr txBox="1">
            <a:spLocks/>
          </p:cNvSpPr>
          <p:nvPr/>
        </p:nvSpPr>
        <p:spPr>
          <a:xfrm>
            <a:off x="-1174137" y="241650"/>
            <a:ext cx="7342853" cy="6553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zh-CN" sz="2400" i="1" dirty="0">
                <a:solidFill>
                  <a:schemeClr val="bg1"/>
                </a:solidFill>
              </a:rPr>
              <a:t>MyCurl.cpp (Cont.)</a:t>
            </a:r>
            <a:endParaRPr lang="zh-CN" altLang="en-US" sz="2400" i="1" dirty="0">
              <a:solidFill>
                <a:schemeClr val="bg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143AE-E743-4889-B191-FC12CD3A9336}"/>
              </a:ext>
            </a:extLst>
          </p:cNvPr>
          <p:cNvSpPr txBox="1">
            <a:spLocks/>
          </p:cNvSpPr>
          <p:nvPr/>
        </p:nvSpPr>
        <p:spPr>
          <a:xfrm>
            <a:off x="171642" y="1128258"/>
            <a:ext cx="8839193" cy="1050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first step is to get the data of the benchmark, which in our project is S&amp;P 500, so we directly give our program the symbol name</a:t>
            </a:r>
            <a:r>
              <a:rPr lang="en-US" altLang="zh-CN" sz="20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"^GSPC"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 data time period (From </a:t>
            </a:r>
            <a:r>
              <a:rPr lang="en-US" altLang="zh-CN" sz="20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18-12-7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CN" sz="20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19-7-15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4F2E3434-30E7-40B3-A6B5-F45444263A23}"/>
              </a:ext>
            </a:extLst>
          </p:cNvPr>
          <p:cNvSpPr txBox="1">
            <a:spLocks/>
          </p:cNvSpPr>
          <p:nvPr/>
        </p:nvSpPr>
        <p:spPr>
          <a:xfrm>
            <a:off x="375827" y="3570882"/>
            <a:ext cx="8379541" cy="9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Set the Price, Return and Date in our ETF object Benchmark, with the data we get from Yahoo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071B78-5D29-4EBF-8A57-61B7F9C171E7}"/>
              </a:ext>
            </a:extLst>
          </p:cNvPr>
          <p:cNvGrpSpPr/>
          <p:nvPr/>
        </p:nvGrpSpPr>
        <p:grpSpPr>
          <a:xfrm>
            <a:off x="914885" y="2289352"/>
            <a:ext cx="8481149" cy="1025179"/>
            <a:chOff x="950397" y="1410464"/>
            <a:chExt cx="8481149" cy="1025179"/>
          </a:xfrm>
        </p:grpSpPr>
        <p:sp>
          <p:nvSpPr>
            <p:cNvPr id="11" name="矩形 5">
              <a:extLst>
                <a:ext uri="{FF2B5EF4-FFF2-40B4-BE49-F238E27FC236}">
                  <a16:creationId xmlns:a16="http://schemas.microsoft.com/office/drawing/2014/main" id="{135315ED-9CC3-49E8-8D4F-036185B7FE1B}"/>
                </a:ext>
              </a:extLst>
            </p:cNvPr>
            <p:cNvSpPr/>
            <p:nvPr/>
          </p:nvSpPr>
          <p:spPr>
            <a:xfrm>
              <a:off x="1052004" y="1435385"/>
              <a:ext cx="83795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symbol = </a:t>
              </a:r>
              <a:r>
                <a:rPr lang="en-US" altLang="zh-CN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"^GSPC"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startTime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>
                  <a:solidFill>
                    <a:srgbClr val="00808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getTimeinSeconds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((</a:t>
              </a:r>
              <a:r>
                <a:rPr lang="en-US" altLang="zh-CN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"2018-12-07T16:00:00"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endTime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>
                  <a:solidFill>
                    <a:srgbClr val="00808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getTimeinSeconds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((</a:t>
              </a:r>
              <a:r>
                <a:rPr lang="en-US" altLang="zh-CN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"2019-07-15T16:00:00"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));</a:t>
              </a:r>
            </a:p>
          </p:txBody>
        </p:sp>
        <p:sp>
          <p:nvSpPr>
            <p:cNvPr id="15" name="矩形 11">
              <a:extLst>
                <a:ext uri="{FF2B5EF4-FFF2-40B4-BE49-F238E27FC236}">
                  <a16:creationId xmlns:a16="http://schemas.microsoft.com/office/drawing/2014/main" id="{38F98A00-E4D3-480B-AD94-CC89B111FAEE}"/>
                </a:ext>
              </a:extLst>
            </p:cNvPr>
            <p:cNvSpPr/>
            <p:nvPr/>
          </p:nvSpPr>
          <p:spPr>
            <a:xfrm>
              <a:off x="950397" y="1410464"/>
              <a:ext cx="7355759" cy="1025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0867E1-363A-4C34-B81B-FCAB6E7B64CB}"/>
              </a:ext>
            </a:extLst>
          </p:cNvPr>
          <p:cNvGrpSpPr/>
          <p:nvPr/>
        </p:nvGrpSpPr>
        <p:grpSpPr>
          <a:xfrm>
            <a:off x="897136" y="4480946"/>
            <a:ext cx="8756626" cy="1720692"/>
            <a:chOff x="524273" y="3912775"/>
            <a:chExt cx="8756626" cy="1720692"/>
          </a:xfrm>
        </p:grpSpPr>
        <p:sp>
          <p:nvSpPr>
            <p:cNvPr id="13" name="矩形 7">
              <a:extLst>
                <a:ext uri="{FF2B5EF4-FFF2-40B4-BE49-F238E27FC236}">
                  <a16:creationId xmlns:a16="http://schemas.microsoft.com/office/drawing/2014/main" id="{C291CB6E-E717-4D3E-A8E8-931144965276}"/>
                </a:ext>
              </a:extLst>
            </p:cNvPr>
            <p:cNvSpPr/>
            <p:nvPr/>
          </p:nvSpPr>
          <p:spPr>
            <a:xfrm>
              <a:off x="764935" y="3972902"/>
              <a:ext cx="8515964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getline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sData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line)) {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SPYDatesList.push_back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sDate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price.push_back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dValue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}</a:t>
              </a:r>
            </a:p>
            <a:p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Benchmark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.SetDate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SPYDatesList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CN" sz="14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Benchmark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.SetPriceReturn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(price);</a:t>
              </a:r>
            </a:p>
          </p:txBody>
        </p:sp>
        <p:sp>
          <p:nvSpPr>
            <p:cNvPr id="16" name="矩形 12">
              <a:extLst>
                <a:ext uri="{FF2B5EF4-FFF2-40B4-BE49-F238E27FC236}">
                  <a16:creationId xmlns:a16="http://schemas.microsoft.com/office/drawing/2014/main" id="{1ED93355-2857-4D6D-8DE4-8B0AAE8E9141}"/>
                </a:ext>
              </a:extLst>
            </p:cNvPr>
            <p:cNvSpPr/>
            <p:nvPr/>
          </p:nvSpPr>
          <p:spPr>
            <a:xfrm>
              <a:off x="524273" y="3912775"/>
              <a:ext cx="7355759" cy="172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161675"/>
      </p:ext>
    </p:extLst>
  </p:cSld>
  <p:clrMapOvr>
    <a:masterClrMapping/>
  </p:clrMapOvr>
  <p:transition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ABE1EF4C-5BE9-4C7D-BB4C-3B7BFEFC4705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E760D60-F4EF-49B1-B2FC-B7F48FEEB723}"/>
              </a:ext>
            </a:extLst>
          </p:cNvPr>
          <p:cNvSpPr txBox="1">
            <a:spLocks/>
          </p:cNvSpPr>
          <p:nvPr/>
        </p:nvSpPr>
        <p:spPr>
          <a:xfrm>
            <a:off x="-1174137" y="241650"/>
            <a:ext cx="7342853" cy="6553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zh-CN" sz="2400" i="1" dirty="0">
                <a:solidFill>
                  <a:schemeClr val="bg1"/>
                </a:solidFill>
              </a:rPr>
              <a:t>MyCurl.cpp (Cont.)</a:t>
            </a:r>
            <a:endParaRPr lang="zh-CN" altLang="en-US" sz="2400" i="1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955919-94A0-4038-9716-20061565582F}"/>
              </a:ext>
            </a:extLst>
          </p:cNvPr>
          <p:cNvGrpSpPr/>
          <p:nvPr/>
        </p:nvGrpSpPr>
        <p:grpSpPr>
          <a:xfrm>
            <a:off x="257453" y="1163515"/>
            <a:ext cx="9223899" cy="1739484"/>
            <a:chOff x="79899" y="-850743"/>
            <a:chExt cx="9223899" cy="1739484"/>
          </a:xfrm>
        </p:grpSpPr>
        <p:sp>
          <p:nvSpPr>
            <p:cNvPr id="7" name="矩形 3">
              <a:extLst>
                <a:ext uri="{FF2B5EF4-FFF2-40B4-BE49-F238E27FC236}">
                  <a16:creationId xmlns:a16="http://schemas.microsoft.com/office/drawing/2014/main" id="{AD27E87D-11BC-46FD-ADC1-3E853A536858}"/>
                </a:ext>
              </a:extLst>
            </p:cNvPr>
            <p:cNvSpPr/>
            <p:nvPr/>
          </p:nvSpPr>
          <p:spPr>
            <a:xfrm>
              <a:off x="159798" y="-622504"/>
              <a:ext cx="914400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zh-CN" sz="1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map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CN" sz="1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Stock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&gt;::</a:t>
              </a:r>
              <a:r>
                <a:rPr lang="en-US" altLang="zh-CN" sz="1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iterator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itr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4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StkMap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.begin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itr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>
                  <a:solidFill>
                    <a:srgbClr val="008080"/>
                  </a:solidFill>
                  <a:latin typeface="Consolas" panose="020B0609020204030204" pitchFamily="49" charset="0"/>
                </a:rPr>
                <a:t>!=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StkMap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.end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itr</a:t>
              </a:r>
              <a:r>
                <a:rPr lang="en-US" altLang="zh-CN" sz="1400" dirty="0">
                  <a:solidFill>
                    <a:srgbClr val="008080"/>
                  </a:solidFill>
                  <a:latin typeface="Consolas" panose="020B0609020204030204" pitchFamily="49" charset="0"/>
                </a:rPr>
                <a:t>++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14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startEndDatesList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.push_back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itr</a:t>
              </a:r>
              <a:r>
                <a:rPr lang="en-US" altLang="zh-CN" sz="1400" dirty="0">
                  <a:solidFill>
                    <a:srgbClr val="00808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second.GetStartEndDates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SPYDatesList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CN" sz="1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vector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vector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&gt;&gt;::</a:t>
              </a:r>
              <a:r>
                <a:rPr lang="en-US" altLang="zh-CN" sz="1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iterator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itr_date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startEndDatesList.begin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>
                  <a:solidFill>
                    <a:srgbClr val="008080"/>
                  </a:solidFill>
                  <a:latin typeface="Consolas" panose="020B0609020204030204" pitchFamily="49" charset="0"/>
                </a:rPr>
                <a:t>&lt;&lt;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BenchMark</a:t>
              </a:r>
              <a:r>
                <a:rPr lang="en-US" altLang="zh-CN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 Ready."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>
                  <a:solidFill>
                    <a:srgbClr val="008080"/>
                  </a:solidFill>
                  <a:latin typeface="Consolas" panose="020B0609020204030204" pitchFamily="49" charset="0"/>
                </a:rPr>
                <a:t>&lt;&lt;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zh-CN" altLang="en-US" sz="1400" dirty="0"/>
            </a:p>
          </p:txBody>
        </p:sp>
        <p:sp>
          <p:nvSpPr>
            <p:cNvPr id="8" name="矩形 33">
              <a:extLst>
                <a:ext uri="{FF2B5EF4-FFF2-40B4-BE49-F238E27FC236}">
                  <a16:creationId xmlns:a16="http://schemas.microsoft.com/office/drawing/2014/main" id="{56E5B432-67B0-45D4-BDDA-1E79393DE0D7}"/>
                </a:ext>
              </a:extLst>
            </p:cNvPr>
            <p:cNvSpPr/>
            <p:nvPr/>
          </p:nvSpPr>
          <p:spPr>
            <a:xfrm>
              <a:off x="79899" y="-850743"/>
              <a:ext cx="8633535" cy="17394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F482E9-5721-4169-9C5A-6AC62D50F0A7}"/>
              </a:ext>
            </a:extLst>
          </p:cNvPr>
          <p:cNvGrpSpPr/>
          <p:nvPr/>
        </p:nvGrpSpPr>
        <p:grpSpPr>
          <a:xfrm>
            <a:off x="302933" y="1785363"/>
            <a:ext cx="4063802" cy="2191413"/>
            <a:chOff x="71551" y="924232"/>
            <a:chExt cx="4063802" cy="2237841"/>
          </a:xfrm>
        </p:grpSpPr>
        <p:sp>
          <p:nvSpPr>
            <p:cNvPr id="10" name="矩形: 圆角 39">
              <a:extLst>
                <a:ext uri="{FF2B5EF4-FFF2-40B4-BE49-F238E27FC236}">
                  <a16:creationId xmlns:a16="http://schemas.microsoft.com/office/drawing/2014/main" id="{4A248601-1463-4197-A943-74654147D8FD}"/>
                </a:ext>
              </a:extLst>
            </p:cNvPr>
            <p:cNvSpPr/>
            <p:nvPr/>
          </p:nvSpPr>
          <p:spPr>
            <a:xfrm>
              <a:off x="71551" y="2322478"/>
              <a:ext cx="4042289" cy="83959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" name="直接箭头连接符 5">
              <a:extLst>
                <a:ext uri="{FF2B5EF4-FFF2-40B4-BE49-F238E27FC236}">
                  <a16:creationId xmlns:a16="http://schemas.microsoft.com/office/drawing/2014/main" id="{123F9521-153C-45D5-BD29-56E219C8272D}"/>
                </a:ext>
              </a:extLst>
            </p:cNvPr>
            <p:cNvCxnSpPr>
              <a:cxnSpLocks/>
            </p:cNvCxnSpPr>
            <p:nvPr/>
          </p:nvCxnSpPr>
          <p:spPr>
            <a:xfrm>
              <a:off x="757084" y="1297858"/>
              <a:ext cx="0" cy="1019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标题 1">
              <a:extLst>
                <a:ext uri="{FF2B5EF4-FFF2-40B4-BE49-F238E27FC236}">
                  <a16:creationId xmlns:a16="http://schemas.microsoft.com/office/drawing/2014/main" id="{0588839E-AFFE-4354-A39C-68B4905E70D9}"/>
                </a:ext>
              </a:extLst>
            </p:cNvPr>
            <p:cNvSpPr txBox="1">
              <a:spLocks/>
            </p:cNvSpPr>
            <p:nvPr/>
          </p:nvSpPr>
          <p:spPr>
            <a:xfrm>
              <a:off x="161900" y="2317075"/>
              <a:ext cx="3973453" cy="8449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3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4000" i="1" dirty="0"/>
                <a:t>It’ s a vector of vector, including all the </a:t>
              </a:r>
              <a:r>
                <a:rPr lang="en-US" altLang="zh-CN" sz="4000" i="1" dirty="0" err="1"/>
                <a:t>StartDates</a:t>
              </a:r>
              <a:r>
                <a:rPr lang="en-US" altLang="zh-CN" sz="4000" i="1" dirty="0"/>
                <a:t> and </a:t>
              </a:r>
              <a:r>
                <a:rPr lang="en-US" altLang="zh-CN" sz="4000" i="1" dirty="0" err="1"/>
                <a:t>EndDates</a:t>
              </a:r>
              <a:r>
                <a:rPr lang="en-US" altLang="zh-CN" sz="4000" i="1" dirty="0"/>
                <a:t> for all the stocks</a:t>
              </a:r>
              <a:r>
                <a:rPr lang="en-US" altLang="zh-CN" i="1" dirty="0"/>
                <a:t>.</a:t>
              </a:r>
              <a:endParaRPr lang="zh-CN" altLang="en-US" i="1" dirty="0"/>
            </a:p>
          </p:txBody>
        </p:sp>
        <p:sp>
          <p:nvSpPr>
            <p:cNvPr id="13" name="矩形: 圆角 9">
              <a:extLst>
                <a:ext uri="{FF2B5EF4-FFF2-40B4-BE49-F238E27FC236}">
                  <a16:creationId xmlns:a16="http://schemas.microsoft.com/office/drawing/2014/main" id="{A7086CDB-F6DF-497C-88A1-FE4D4BFED276}"/>
                </a:ext>
              </a:extLst>
            </p:cNvPr>
            <p:cNvSpPr/>
            <p:nvPr/>
          </p:nvSpPr>
          <p:spPr>
            <a:xfrm>
              <a:off x="105970" y="924232"/>
              <a:ext cx="1846555" cy="37362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52B11E-51B4-48E5-B8A7-9C57860EAD30}"/>
              </a:ext>
            </a:extLst>
          </p:cNvPr>
          <p:cNvGrpSpPr/>
          <p:nvPr/>
        </p:nvGrpSpPr>
        <p:grpSpPr>
          <a:xfrm>
            <a:off x="4293668" y="1785363"/>
            <a:ext cx="4479088" cy="2245325"/>
            <a:chOff x="5102942" y="924232"/>
            <a:chExt cx="4479088" cy="2434117"/>
          </a:xfrm>
        </p:grpSpPr>
        <p:sp>
          <p:nvSpPr>
            <p:cNvPr id="15" name="矩形: 圆角 43">
              <a:extLst>
                <a:ext uri="{FF2B5EF4-FFF2-40B4-BE49-F238E27FC236}">
                  <a16:creationId xmlns:a16="http://schemas.microsoft.com/office/drawing/2014/main" id="{994807EC-1D5A-459E-A9F0-52E9B2B7D198}"/>
                </a:ext>
              </a:extLst>
            </p:cNvPr>
            <p:cNvSpPr/>
            <p:nvPr/>
          </p:nvSpPr>
          <p:spPr>
            <a:xfrm>
              <a:off x="5381274" y="2346496"/>
              <a:ext cx="4187154" cy="96511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: 圆角 10">
              <a:extLst>
                <a:ext uri="{FF2B5EF4-FFF2-40B4-BE49-F238E27FC236}">
                  <a16:creationId xmlns:a16="http://schemas.microsoft.com/office/drawing/2014/main" id="{FD4EBCF3-3BA0-4B72-A792-4292DA8114B9}"/>
                </a:ext>
              </a:extLst>
            </p:cNvPr>
            <p:cNvSpPr/>
            <p:nvPr/>
          </p:nvSpPr>
          <p:spPr>
            <a:xfrm>
              <a:off x="5102942" y="924232"/>
              <a:ext cx="3278983" cy="3736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7" name="直接箭头连接符 12">
              <a:extLst>
                <a:ext uri="{FF2B5EF4-FFF2-40B4-BE49-F238E27FC236}">
                  <a16:creationId xmlns:a16="http://schemas.microsoft.com/office/drawing/2014/main" id="{5BD382B6-F742-4C08-9EBC-56DF3D468035}"/>
                </a:ext>
              </a:extLst>
            </p:cNvPr>
            <p:cNvCxnSpPr>
              <a:cxnSpLocks/>
            </p:cNvCxnSpPr>
            <p:nvPr/>
          </p:nvCxnSpPr>
          <p:spPr>
            <a:xfrm>
              <a:off x="6912078" y="1297858"/>
              <a:ext cx="0" cy="1051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标题 1">
              <a:extLst>
                <a:ext uri="{FF2B5EF4-FFF2-40B4-BE49-F238E27FC236}">
                  <a16:creationId xmlns:a16="http://schemas.microsoft.com/office/drawing/2014/main" id="{075393D3-B025-48D8-ACED-986D411884BA}"/>
                </a:ext>
              </a:extLst>
            </p:cNvPr>
            <p:cNvSpPr txBox="1">
              <a:spLocks/>
            </p:cNvSpPr>
            <p:nvPr/>
          </p:nvSpPr>
          <p:spPr>
            <a:xfrm>
              <a:off x="5394875" y="2393237"/>
              <a:ext cx="4187155" cy="9651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600" i="1" dirty="0"/>
                <a:t>It’ s a member function of Stock, find the Start and End for the stock according to the </a:t>
              </a:r>
              <a:r>
                <a:rPr lang="en-US" altLang="zh-CN" sz="1600" i="1" dirty="0" err="1"/>
                <a:t>SPYDateList</a:t>
              </a:r>
              <a:endParaRPr lang="zh-CN" altLang="en-US" sz="1600" i="1" dirty="0"/>
            </a:p>
          </p:txBody>
        </p:sp>
      </p:grpSp>
      <p:cxnSp>
        <p:nvCxnSpPr>
          <p:cNvPr id="20" name="直接箭头连接符 14">
            <a:extLst>
              <a:ext uri="{FF2B5EF4-FFF2-40B4-BE49-F238E27FC236}">
                <a16:creationId xmlns:a16="http://schemas.microsoft.com/office/drawing/2014/main" id="{1D61BFC5-B200-49C6-844B-91FEA37F75D9}"/>
              </a:ext>
            </a:extLst>
          </p:cNvPr>
          <p:cNvCxnSpPr/>
          <p:nvPr/>
        </p:nvCxnSpPr>
        <p:spPr>
          <a:xfrm>
            <a:off x="1386348" y="5711065"/>
            <a:ext cx="6538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6">
            <a:extLst>
              <a:ext uri="{FF2B5EF4-FFF2-40B4-BE49-F238E27FC236}">
                <a16:creationId xmlns:a16="http://schemas.microsoft.com/office/drawing/2014/main" id="{BD35AEEF-9C47-4C40-BC3D-DDFD7D9F9381}"/>
              </a:ext>
            </a:extLst>
          </p:cNvPr>
          <p:cNvCxnSpPr/>
          <p:nvPr/>
        </p:nvCxnSpPr>
        <p:spPr>
          <a:xfrm>
            <a:off x="4572000" y="5568497"/>
            <a:ext cx="0" cy="14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17">
            <a:extLst>
              <a:ext uri="{FF2B5EF4-FFF2-40B4-BE49-F238E27FC236}">
                <a16:creationId xmlns:a16="http://schemas.microsoft.com/office/drawing/2014/main" id="{23B6FEBC-FADE-45E5-921A-E43AFC44E7E9}"/>
              </a:ext>
            </a:extLst>
          </p:cNvPr>
          <p:cNvCxnSpPr/>
          <p:nvPr/>
        </p:nvCxnSpPr>
        <p:spPr>
          <a:xfrm>
            <a:off x="1915160" y="5578329"/>
            <a:ext cx="0" cy="14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0">
            <a:extLst>
              <a:ext uri="{FF2B5EF4-FFF2-40B4-BE49-F238E27FC236}">
                <a16:creationId xmlns:a16="http://schemas.microsoft.com/office/drawing/2014/main" id="{4980C809-705B-429F-A3F0-35725D19EFBB}"/>
              </a:ext>
            </a:extLst>
          </p:cNvPr>
          <p:cNvCxnSpPr/>
          <p:nvPr/>
        </p:nvCxnSpPr>
        <p:spPr>
          <a:xfrm>
            <a:off x="7040880" y="5568497"/>
            <a:ext cx="0" cy="14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1">
            <a:extLst>
              <a:ext uri="{FF2B5EF4-FFF2-40B4-BE49-F238E27FC236}">
                <a16:creationId xmlns:a16="http://schemas.microsoft.com/office/drawing/2014/main" id="{79071EA6-C250-428B-954B-BADDD5EE2431}"/>
              </a:ext>
            </a:extLst>
          </p:cNvPr>
          <p:cNvSpPr/>
          <p:nvPr/>
        </p:nvSpPr>
        <p:spPr>
          <a:xfrm>
            <a:off x="3719841" y="6165319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SPYDatesList</a:t>
            </a:r>
            <a:endParaRPr lang="zh-CN" altLang="en-US" dirty="0"/>
          </a:p>
        </p:txBody>
      </p:sp>
      <p:sp>
        <p:nvSpPr>
          <p:cNvPr id="25" name="矩形 22">
            <a:extLst>
              <a:ext uri="{FF2B5EF4-FFF2-40B4-BE49-F238E27FC236}">
                <a16:creationId xmlns:a16="http://schemas.microsoft.com/office/drawing/2014/main" id="{2D3C4BBE-A034-4C98-8350-28006D2892EC}"/>
              </a:ext>
            </a:extLst>
          </p:cNvPr>
          <p:cNvSpPr/>
          <p:nvPr/>
        </p:nvSpPr>
        <p:spPr>
          <a:xfrm>
            <a:off x="3846478" y="488416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Stock.Date</a:t>
            </a:r>
            <a:endParaRPr lang="zh-CN" altLang="en-US" dirty="0"/>
          </a:p>
        </p:txBody>
      </p:sp>
      <p:sp>
        <p:nvSpPr>
          <p:cNvPr id="26" name="矩形 23">
            <a:extLst>
              <a:ext uri="{FF2B5EF4-FFF2-40B4-BE49-F238E27FC236}">
                <a16:creationId xmlns:a16="http://schemas.microsoft.com/office/drawing/2014/main" id="{6AE94FFF-FB51-42D6-ABCE-D59C534F8541}"/>
              </a:ext>
            </a:extLst>
          </p:cNvPr>
          <p:cNvSpPr/>
          <p:nvPr/>
        </p:nvSpPr>
        <p:spPr>
          <a:xfrm>
            <a:off x="4226391" y="525043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Day0</a:t>
            </a:r>
            <a:endParaRPr lang="zh-CN" altLang="en-US" dirty="0"/>
          </a:p>
        </p:txBody>
      </p:sp>
      <p:sp>
        <p:nvSpPr>
          <p:cNvPr id="27" name="矩形 24">
            <a:extLst>
              <a:ext uri="{FF2B5EF4-FFF2-40B4-BE49-F238E27FC236}">
                <a16:creationId xmlns:a16="http://schemas.microsoft.com/office/drawing/2014/main" id="{CB56DB87-C853-4F30-B651-555B64D3FC15}"/>
              </a:ext>
            </a:extLst>
          </p:cNvPr>
          <p:cNvSpPr/>
          <p:nvPr/>
        </p:nvSpPr>
        <p:spPr>
          <a:xfrm>
            <a:off x="1442915" y="525042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Day-30</a:t>
            </a:r>
            <a:endParaRPr lang="zh-CN" altLang="en-US" dirty="0"/>
          </a:p>
        </p:txBody>
      </p:sp>
      <p:sp>
        <p:nvSpPr>
          <p:cNvPr id="28" name="矩形 25">
            <a:extLst>
              <a:ext uri="{FF2B5EF4-FFF2-40B4-BE49-F238E27FC236}">
                <a16:creationId xmlns:a16="http://schemas.microsoft.com/office/drawing/2014/main" id="{958728C6-039A-47C7-9969-4B65F35B9DE3}"/>
              </a:ext>
            </a:extLst>
          </p:cNvPr>
          <p:cNvSpPr/>
          <p:nvPr/>
        </p:nvSpPr>
        <p:spPr>
          <a:xfrm>
            <a:off x="6631953" y="510468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Day30</a:t>
            </a:r>
            <a:endParaRPr lang="zh-CN" altLang="en-US" dirty="0"/>
          </a:p>
        </p:txBody>
      </p:sp>
      <p:sp>
        <p:nvSpPr>
          <p:cNvPr id="29" name="矩形 26">
            <a:extLst>
              <a:ext uri="{FF2B5EF4-FFF2-40B4-BE49-F238E27FC236}">
                <a16:creationId xmlns:a16="http://schemas.microsoft.com/office/drawing/2014/main" id="{015AB454-2F6C-4700-8104-9A05377177CD}"/>
              </a:ext>
            </a:extLst>
          </p:cNvPr>
          <p:cNvSpPr/>
          <p:nvPr/>
        </p:nvSpPr>
        <p:spPr>
          <a:xfrm>
            <a:off x="388683" y="4261751"/>
            <a:ext cx="88693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itr1 = find(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BenchmarkDate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BenchmarkDate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.end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date);</a:t>
            </a:r>
            <a:endParaRPr lang="zh-CN" altLang="en-US" sz="1600" dirty="0"/>
          </a:p>
        </p:txBody>
      </p:sp>
      <p:sp>
        <p:nvSpPr>
          <p:cNvPr id="30" name="矩形 27">
            <a:extLst>
              <a:ext uri="{FF2B5EF4-FFF2-40B4-BE49-F238E27FC236}">
                <a16:creationId xmlns:a16="http://schemas.microsoft.com/office/drawing/2014/main" id="{3E3B91CB-7BB4-4EBE-BD4F-BC37DDAD2D09}"/>
              </a:ext>
            </a:extLst>
          </p:cNvPr>
          <p:cNvSpPr/>
          <p:nvPr/>
        </p:nvSpPr>
        <p:spPr>
          <a:xfrm>
            <a:off x="699121" y="5809926"/>
            <a:ext cx="2432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push_back(*(itr1 + 30));</a:t>
            </a:r>
            <a:endParaRPr lang="zh-CN" altLang="en-US" dirty="0"/>
          </a:p>
        </p:txBody>
      </p:sp>
      <p:sp>
        <p:nvSpPr>
          <p:cNvPr id="31" name="矩形 28">
            <a:extLst>
              <a:ext uri="{FF2B5EF4-FFF2-40B4-BE49-F238E27FC236}">
                <a16:creationId xmlns:a16="http://schemas.microsoft.com/office/drawing/2014/main" id="{C0950801-08A9-4E96-9279-6DD6DC54DFB0}"/>
              </a:ext>
            </a:extLst>
          </p:cNvPr>
          <p:cNvSpPr/>
          <p:nvPr/>
        </p:nvSpPr>
        <p:spPr>
          <a:xfrm>
            <a:off x="5531358" y="5766583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(itr1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30));</a:t>
            </a:r>
            <a:endParaRPr lang="zh-CN" altLang="en-US" dirty="0"/>
          </a:p>
        </p:txBody>
      </p:sp>
      <p:sp>
        <p:nvSpPr>
          <p:cNvPr id="32" name="矩形 34">
            <a:extLst>
              <a:ext uri="{FF2B5EF4-FFF2-40B4-BE49-F238E27FC236}">
                <a16:creationId xmlns:a16="http://schemas.microsoft.com/office/drawing/2014/main" id="{A4FF847B-22AB-437E-A5FA-534A40C21049}"/>
              </a:ext>
            </a:extLst>
          </p:cNvPr>
          <p:cNvSpPr/>
          <p:nvPr/>
        </p:nvSpPr>
        <p:spPr>
          <a:xfrm>
            <a:off x="220915" y="4185496"/>
            <a:ext cx="8534402" cy="558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58882"/>
      </p:ext>
    </p:extLst>
  </p:cSld>
  <p:clrMapOvr>
    <a:masterClrMapping/>
  </p:clrMapOvr>
  <p:transition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C3D520C1-BB80-4D67-9093-9AAA7B243317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E760D60-F4EF-49B1-B2FC-B7F48FEEB723}"/>
              </a:ext>
            </a:extLst>
          </p:cNvPr>
          <p:cNvSpPr txBox="1">
            <a:spLocks/>
          </p:cNvSpPr>
          <p:nvPr/>
        </p:nvSpPr>
        <p:spPr>
          <a:xfrm>
            <a:off x="-1174137" y="241650"/>
            <a:ext cx="7342853" cy="6553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zh-CN" sz="2400" i="1" dirty="0">
                <a:solidFill>
                  <a:schemeClr val="bg1"/>
                </a:solidFill>
              </a:rPr>
              <a:t>MyCurl.cpp (Cont.)</a:t>
            </a:r>
            <a:endParaRPr lang="zh-CN" altLang="en-US" sz="2400" i="1" dirty="0">
              <a:solidFill>
                <a:schemeClr val="bg1"/>
              </a:solidFill>
            </a:endParaRPr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5FAAE6CF-3980-4017-8920-9EBE2542F570}"/>
              </a:ext>
            </a:extLst>
          </p:cNvPr>
          <p:cNvSpPr/>
          <p:nvPr/>
        </p:nvSpPr>
        <p:spPr>
          <a:xfrm>
            <a:off x="627832" y="1688492"/>
            <a:ext cx="871138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data.memory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data.memory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data.size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itr_symbol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symbolList.end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 or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itr_map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StkMap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.end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symbol =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itr_symbol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startTime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getTimeinSeconds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(((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itr_date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"T16:00:00"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endTime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getTimeinSeconds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(((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itr_date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"T16:00:00"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zh-CN" altLang="en-US" sz="1600" dirty="0"/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CFF925E4-9FEC-444A-A6DD-6DF84F9747E9}"/>
              </a:ext>
            </a:extLst>
          </p:cNvPr>
          <p:cNvSpPr/>
          <p:nvPr/>
        </p:nvSpPr>
        <p:spPr>
          <a:xfrm>
            <a:off x="418877" y="1534604"/>
            <a:ext cx="8325632" cy="303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831C9DE-E847-4BA5-A461-10A62B0B0803}"/>
              </a:ext>
            </a:extLst>
          </p:cNvPr>
          <p:cNvSpPr txBox="1">
            <a:spLocks/>
          </p:cNvSpPr>
          <p:nvPr/>
        </p:nvSpPr>
        <p:spPr>
          <a:xfrm>
            <a:off x="81520" y="4810155"/>
            <a:ext cx="9035846" cy="1117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With the symbol in </a:t>
            </a:r>
            <a:r>
              <a:rPr lang="en-US" altLang="zh-CN" sz="2000" dirty="0" err="1"/>
              <a:t>symbolList</a:t>
            </a:r>
            <a:r>
              <a:rPr lang="en-US" altLang="zh-CN" sz="2000" dirty="0"/>
              <a:t>, StartDate and </a:t>
            </a:r>
            <a:r>
              <a:rPr lang="en-US" altLang="zh-CN" sz="2000" dirty="0" err="1"/>
              <a:t>EndDate</a:t>
            </a:r>
            <a:r>
              <a:rPr lang="en-US" altLang="zh-CN" sz="2000" dirty="0"/>
              <a:t> in </a:t>
            </a:r>
            <a:r>
              <a:rPr lang="en-US" altLang="zh-CN" sz="2000" dirty="0" err="1"/>
              <a:t>startEndDatesList</a:t>
            </a:r>
            <a:r>
              <a:rPr lang="en-US" altLang="zh-CN" sz="2000" dirty="0"/>
              <a:t>, we can get the price from Yahoo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0263069"/>
      </p:ext>
    </p:extLst>
  </p:cSld>
  <p:clrMapOvr>
    <a:masterClrMapping/>
  </p:clrMapOvr>
  <p:transition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F0A7F920-E01B-4795-914E-F391FBF21F38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E760D60-F4EF-49B1-B2FC-B7F48FEEB723}"/>
              </a:ext>
            </a:extLst>
          </p:cNvPr>
          <p:cNvSpPr txBox="1">
            <a:spLocks/>
          </p:cNvSpPr>
          <p:nvPr/>
        </p:nvSpPr>
        <p:spPr>
          <a:xfrm>
            <a:off x="-1174137" y="241650"/>
            <a:ext cx="7342853" cy="6553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zh-CN" sz="2400" i="1" dirty="0">
                <a:solidFill>
                  <a:schemeClr val="bg1"/>
                </a:solidFill>
              </a:rPr>
              <a:t>MyCurl.cpp (Cont.)</a:t>
            </a:r>
            <a:endParaRPr lang="zh-CN" altLang="en-US" sz="2400" i="1" dirty="0">
              <a:solidFill>
                <a:schemeClr val="bg1"/>
              </a:solidFill>
            </a:endParaRPr>
          </a:p>
        </p:txBody>
      </p:sp>
      <p:sp>
        <p:nvSpPr>
          <p:cNvPr id="6" name="矩形: 圆角 6">
            <a:extLst>
              <a:ext uri="{FF2B5EF4-FFF2-40B4-BE49-F238E27FC236}">
                <a16:creationId xmlns:a16="http://schemas.microsoft.com/office/drawing/2014/main" id="{3ED860FF-B1AA-406E-988F-5C906890A59C}"/>
              </a:ext>
            </a:extLst>
          </p:cNvPr>
          <p:cNvSpPr/>
          <p:nvPr/>
        </p:nvSpPr>
        <p:spPr>
          <a:xfrm>
            <a:off x="4694654" y="4132904"/>
            <a:ext cx="4171838" cy="1367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2A3BD757-539E-4E76-A0EC-36F30CF4901A}"/>
              </a:ext>
            </a:extLst>
          </p:cNvPr>
          <p:cNvSpPr/>
          <p:nvPr/>
        </p:nvSpPr>
        <p:spPr>
          <a:xfrm>
            <a:off x="249242" y="1507064"/>
            <a:ext cx="86818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sData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line); 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line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line.erase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line.find_last_of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line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line.substr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line.find_last_of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+ 1);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try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price.push_back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stod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(line));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//string to double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catch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(...) {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itr_map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second.Setprice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(price);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itr_symbol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itr_date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itr_map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EAB0184-61BB-423C-9454-1DAE6B45F462}"/>
              </a:ext>
            </a:extLst>
          </p:cNvPr>
          <p:cNvSpPr txBox="1">
            <a:spLocks/>
          </p:cNvSpPr>
          <p:nvPr/>
        </p:nvSpPr>
        <p:spPr>
          <a:xfrm>
            <a:off x="4722921" y="4275358"/>
            <a:ext cx="4171838" cy="1117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i="1" dirty="0"/>
              <a:t>After getting the price, we set then into the Stock Map. And then turn to next stock.</a:t>
            </a:r>
            <a:endParaRPr lang="zh-CN" altLang="en-US" sz="2000" i="1" dirty="0"/>
          </a:p>
        </p:txBody>
      </p:sp>
      <p:sp>
        <p:nvSpPr>
          <p:cNvPr id="9" name="右大括号 7">
            <a:extLst>
              <a:ext uri="{FF2B5EF4-FFF2-40B4-BE49-F238E27FC236}">
                <a16:creationId xmlns:a16="http://schemas.microsoft.com/office/drawing/2014/main" id="{59122F11-3061-4973-93B3-2EEBB9A1647C}"/>
              </a:ext>
            </a:extLst>
          </p:cNvPr>
          <p:cNvSpPr/>
          <p:nvPr/>
        </p:nvSpPr>
        <p:spPr>
          <a:xfrm>
            <a:off x="4309965" y="3936627"/>
            <a:ext cx="285136" cy="16518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27254"/>
      </p:ext>
    </p:extLst>
  </p:cSld>
  <p:clrMapOvr>
    <a:masterClrMapping/>
  </p:clrMapOvr>
  <p:transition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E7FD64CD-A3E0-454B-92D4-FFA0141213E0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A206C7-D594-4552-9E7D-1A65890048BB}"/>
              </a:ext>
            </a:extLst>
          </p:cNvPr>
          <p:cNvSpPr txBox="1">
            <a:spLocks/>
          </p:cNvSpPr>
          <p:nvPr/>
        </p:nvSpPr>
        <p:spPr>
          <a:xfrm>
            <a:off x="685800" y="3118121"/>
            <a:ext cx="7772400" cy="2387600"/>
          </a:xfrm>
          <a:prstGeom prst="rect">
            <a:avLst/>
          </a:prstGeom>
        </p:spPr>
        <p:txBody>
          <a:bodyPr/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00" dirty="0"/>
              <a:t>S</a:t>
            </a:r>
            <a:r>
              <a:rPr lang="en-US" altLang="zh-CN" sz="4000" dirty="0"/>
              <a:t>tratification </a:t>
            </a:r>
            <a:r>
              <a:rPr lang="en-US" sz="4000" dirty="0"/>
              <a:t>&amp; Calculation </a:t>
            </a:r>
          </a:p>
        </p:txBody>
      </p:sp>
    </p:spTree>
    <p:extLst>
      <p:ext uri="{BB962C8B-B14F-4D97-AF65-F5344CB8AC3E}">
        <p14:creationId xmlns:p14="http://schemas.microsoft.com/office/powerpoint/2010/main" val="1234187889"/>
      </p:ext>
    </p:extLst>
  </p:cSld>
  <p:clrMapOvr>
    <a:masterClrMapping/>
  </p:clrMapOvr>
  <p:transition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9FCF4C-4A38-48AA-8BB0-81991316196E}"/>
              </a:ext>
            </a:extLst>
          </p:cNvPr>
          <p:cNvSpPr/>
          <p:nvPr/>
        </p:nvSpPr>
        <p:spPr>
          <a:xfrm>
            <a:off x="106531" y="448404"/>
            <a:ext cx="980094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Stratify_Calculate_Bootstrap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Stock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12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stock_map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ETF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spy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stratify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Beat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stratify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Meet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stratify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Miss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1. data structure transformation</a:t>
            </a:r>
          </a:p>
          <a:p>
            <a:pPr lvl="1"/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Stock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stocklist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sz="12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stock_map_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 it 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stock_map_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 it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{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stocklist.push_back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(&amp;(it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second)); }</a:t>
            </a:r>
          </a:p>
          <a:p>
            <a:pPr lvl="1"/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2. sorting surprise</a:t>
            </a:r>
            <a:endParaRPr lang="en-US" sz="1200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stocklist.begin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stocklist.end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cmp_by_value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3. stratify objects initialization</a:t>
            </a:r>
          </a:p>
          <a:p>
            <a:pPr lvl="1"/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Stock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BeatList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MeetList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MissList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stocklist.begin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 it 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stocklist.end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 it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109)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first 109 SPY stocks have negative surprise</a:t>
            </a:r>
            <a:endParaRPr lang="en-US" sz="1200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MissList.push_back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it); (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it)-&gt;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SetGroup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"Miss"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pPr lvl="2"/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261) </a:t>
            </a:r>
            <a:r>
              <a:rPr lang="en-US" sz="12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110-261 SPY stocks have positive surprise smaller than 0.05</a:t>
            </a:r>
            <a:endParaRPr lang="en-US" sz="1200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MeetList.push_back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it); (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it)-&gt;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SetGroup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"Meet"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pPr lvl="2"/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other SPY stocks have positive surprise larger than 0.05</a:t>
            </a:r>
            <a:endParaRPr lang="en-US" sz="1200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BeatList.push_back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it); (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it)-&gt;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SetGroup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"Beat"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pPr lvl="2"/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2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4. AR calculation</a:t>
            </a:r>
            <a:endParaRPr lang="en-US" sz="1200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it)-&gt;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it)-&gt;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spy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Beat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stratify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BeatList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"Beat"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Meet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stratify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MeetList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"Meet"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Miss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stratify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MissList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"Miss"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5. Bootstrap</a:t>
            </a:r>
            <a:endParaRPr lang="en-US" sz="1200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2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Beat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.BootStrap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2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Meet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.BootStrap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2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Miss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.BootStrap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632FC-ED29-494E-8BF1-FEF1EAC0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F35B-5D55-4C05-BFE7-698E0B7F2A7F}" type="datetime1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A6092-A03B-4B32-AB70-4C9AD83A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242C-3B55-43E0-9D53-D05BE1500C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68064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F5E1FED0-25BA-422A-9B46-973EA832148A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04889EF-F013-4B00-AC53-F05A9779FDB0}"/>
              </a:ext>
            </a:extLst>
          </p:cNvPr>
          <p:cNvSpPr txBox="1">
            <a:spLocks/>
          </p:cNvSpPr>
          <p:nvPr/>
        </p:nvSpPr>
        <p:spPr>
          <a:xfrm>
            <a:off x="382229" y="3029821"/>
            <a:ext cx="8379542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/>
              <a:t>Project Design</a:t>
            </a:r>
          </a:p>
        </p:txBody>
      </p:sp>
    </p:spTree>
  </p:cSld>
  <p:clrMapOvr>
    <a:masterClrMapping/>
  </p:clrMapOvr>
  <p:transition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A80FC5F9-79B7-4416-B14C-7FF9D671E0AC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A206C7-D594-4552-9E7D-1A65890048BB}"/>
              </a:ext>
            </a:extLst>
          </p:cNvPr>
          <p:cNvSpPr txBox="1">
            <a:spLocks/>
          </p:cNvSpPr>
          <p:nvPr/>
        </p:nvSpPr>
        <p:spPr>
          <a:xfrm>
            <a:off x="-864147" y="216560"/>
            <a:ext cx="7772400" cy="2387600"/>
          </a:xfrm>
          <a:prstGeom prst="rect">
            <a:avLst/>
          </a:prstGeom>
        </p:spPr>
        <p:txBody>
          <a:bodyPr/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i="1" dirty="0">
                <a:solidFill>
                  <a:schemeClr val="bg1"/>
                </a:solidFill>
              </a:rPr>
              <a:t>S</a:t>
            </a:r>
            <a:r>
              <a:rPr lang="en-US" altLang="zh-CN" sz="2400" i="1" dirty="0">
                <a:solidFill>
                  <a:schemeClr val="bg1"/>
                </a:solidFill>
              </a:rPr>
              <a:t>tratification </a:t>
            </a:r>
            <a:r>
              <a:rPr lang="en-US" sz="2400" i="1" dirty="0">
                <a:solidFill>
                  <a:schemeClr val="bg1"/>
                </a:solidFill>
              </a:rPr>
              <a:t>&amp; Calculation </a:t>
            </a:r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15B32F61-802D-42D6-9767-679D2B8FA33F}"/>
              </a:ext>
            </a:extLst>
          </p:cNvPr>
          <p:cNvSpPr txBox="1"/>
          <p:nvPr/>
        </p:nvSpPr>
        <p:spPr>
          <a:xfrm>
            <a:off x="-63310" y="915598"/>
            <a:ext cx="3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map&lt;string, Stock&gt;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stocklist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1">
            <a:extLst>
              <a:ext uri="{FF2B5EF4-FFF2-40B4-BE49-F238E27FC236}">
                <a16:creationId xmlns:a16="http://schemas.microsoft.com/office/drawing/2014/main" id="{2C655886-F66D-4079-8813-B7151D1C1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61141"/>
              </p:ext>
            </p:extLst>
          </p:nvPr>
        </p:nvGraphicFramePr>
        <p:xfrm>
          <a:off x="244108" y="1326235"/>
          <a:ext cx="2982138" cy="1219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2176">
                  <a:extLst>
                    <a:ext uri="{9D8B030D-6E8A-4147-A177-3AD203B41FA5}">
                      <a16:colId xmlns:a16="http://schemas.microsoft.com/office/drawing/2014/main" val="682093026"/>
                    </a:ext>
                  </a:extLst>
                </a:gridCol>
                <a:gridCol w="1619962">
                  <a:extLst>
                    <a:ext uri="{9D8B030D-6E8A-4147-A177-3AD203B41FA5}">
                      <a16:colId xmlns:a16="http://schemas.microsoft.com/office/drawing/2014/main" val="3318830459"/>
                    </a:ext>
                  </a:extLst>
                </a:gridCol>
              </a:tblGrid>
              <a:tr h="301149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“ticker1”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Stock_obj1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521883"/>
                  </a:ext>
                </a:extLst>
              </a:tr>
              <a:tr h="202657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“ticker2”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Stock_obj2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513853"/>
                  </a:ext>
                </a:extLst>
              </a:tr>
              <a:tr h="2026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42381"/>
                  </a:ext>
                </a:extLst>
              </a:tr>
              <a:tr h="2026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“ticker500”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Stock_obj500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2925"/>
                  </a:ext>
                </a:extLst>
              </a:tr>
            </a:tbl>
          </a:graphicData>
        </a:graphic>
      </p:graphicFrame>
      <p:sp>
        <p:nvSpPr>
          <p:cNvPr id="9" name="文本框 4">
            <a:extLst>
              <a:ext uri="{FF2B5EF4-FFF2-40B4-BE49-F238E27FC236}">
                <a16:creationId xmlns:a16="http://schemas.microsoft.com/office/drawing/2014/main" id="{214E725C-AC06-43AD-8ABD-270C8CB5E387}"/>
              </a:ext>
            </a:extLst>
          </p:cNvPr>
          <p:cNvSpPr txBox="1"/>
          <p:nvPr/>
        </p:nvSpPr>
        <p:spPr>
          <a:xfrm>
            <a:off x="5504031" y="936197"/>
            <a:ext cx="41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vector&lt;Stock *&gt;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stocklist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1">
            <a:extLst>
              <a:ext uri="{FF2B5EF4-FFF2-40B4-BE49-F238E27FC236}">
                <a16:creationId xmlns:a16="http://schemas.microsoft.com/office/drawing/2014/main" id="{A8BC4D4A-D51B-4227-9841-B46502FD8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50907"/>
              </p:ext>
            </p:extLst>
          </p:nvPr>
        </p:nvGraphicFramePr>
        <p:xfrm>
          <a:off x="5934661" y="1350487"/>
          <a:ext cx="1619962" cy="1219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19962">
                  <a:extLst>
                    <a:ext uri="{9D8B030D-6E8A-4147-A177-3AD203B41FA5}">
                      <a16:colId xmlns:a16="http://schemas.microsoft.com/office/drawing/2014/main" val="3318830459"/>
                    </a:ext>
                  </a:extLst>
                </a:gridCol>
              </a:tblGrid>
              <a:tr h="301149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&amp;Stock_obj1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521883"/>
                  </a:ext>
                </a:extLst>
              </a:tr>
              <a:tr h="202657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&amp;Stock_obj2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513853"/>
                  </a:ext>
                </a:extLst>
              </a:tr>
              <a:tr h="2026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42381"/>
                  </a:ext>
                </a:extLst>
              </a:tr>
              <a:tr h="2026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&amp;Stock_obj500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2925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D362EDD2-1B54-4F2B-B8D3-F9E304ACF4A8}"/>
              </a:ext>
            </a:extLst>
          </p:cNvPr>
          <p:cNvGrpSpPr/>
          <p:nvPr/>
        </p:nvGrpSpPr>
        <p:grpSpPr>
          <a:xfrm>
            <a:off x="2823278" y="1355486"/>
            <a:ext cx="2666114" cy="619789"/>
            <a:chOff x="2823278" y="618636"/>
            <a:chExt cx="2666114" cy="61978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27372-207C-49D1-BA55-728CBA639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2123" y="1229454"/>
              <a:ext cx="2016915" cy="89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1B02F7-F6A5-4591-8005-753E6399A6B1}"/>
                </a:ext>
              </a:extLst>
            </p:cNvPr>
            <p:cNvSpPr/>
            <p:nvPr/>
          </p:nvSpPr>
          <p:spPr>
            <a:xfrm>
              <a:off x="2823278" y="618636"/>
              <a:ext cx="266611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sz="1600" b="1" dirty="0">
                  <a:solidFill>
                    <a:srgbClr val="008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1. data structure </a:t>
              </a:r>
            </a:p>
            <a:p>
              <a:pPr lvl="1"/>
              <a:r>
                <a:rPr lang="en-US" sz="1600" b="1" dirty="0">
                  <a:solidFill>
                    <a:srgbClr val="008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transformation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81798B2-6301-4360-86F3-782F1B6519CC}"/>
              </a:ext>
            </a:extLst>
          </p:cNvPr>
          <p:cNvSpPr txBox="1"/>
          <p:nvPr/>
        </p:nvSpPr>
        <p:spPr>
          <a:xfrm>
            <a:off x="7501356" y="1350487"/>
            <a:ext cx="280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Surprise = 0.06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66E894-EB97-4F7B-AACE-A48F6C90E67A}"/>
              </a:ext>
            </a:extLst>
          </p:cNvPr>
          <p:cNvSpPr txBox="1"/>
          <p:nvPr/>
        </p:nvSpPr>
        <p:spPr>
          <a:xfrm>
            <a:off x="7510233" y="1649386"/>
            <a:ext cx="280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Surprise = -0.04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08B0C5-6F43-4CCE-A9E7-72C911509B3F}"/>
              </a:ext>
            </a:extLst>
          </p:cNvPr>
          <p:cNvSpPr txBox="1"/>
          <p:nvPr/>
        </p:nvSpPr>
        <p:spPr>
          <a:xfrm>
            <a:off x="7510233" y="2235554"/>
            <a:ext cx="280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Surprise = 0.04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4">
            <a:extLst>
              <a:ext uri="{FF2B5EF4-FFF2-40B4-BE49-F238E27FC236}">
                <a16:creationId xmlns:a16="http://schemas.microsoft.com/office/drawing/2014/main" id="{0CE50155-9E51-4CCA-8877-A374F94D2620}"/>
              </a:ext>
            </a:extLst>
          </p:cNvPr>
          <p:cNvSpPr txBox="1"/>
          <p:nvPr/>
        </p:nvSpPr>
        <p:spPr>
          <a:xfrm>
            <a:off x="5504031" y="4188642"/>
            <a:ext cx="41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vector&lt;Stock *&gt;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stocklist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">
            <a:extLst>
              <a:ext uri="{FF2B5EF4-FFF2-40B4-BE49-F238E27FC236}">
                <a16:creationId xmlns:a16="http://schemas.microsoft.com/office/drawing/2014/main" id="{BD1FC2FB-D619-419F-ADAA-33AE10D17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79487"/>
              </p:ext>
            </p:extLst>
          </p:nvPr>
        </p:nvGraphicFramePr>
        <p:xfrm>
          <a:off x="5934661" y="4602932"/>
          <a:ext cx="1619962" cy="21336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19962">
                  <a:extLst>
                    <a:ext uri="{9D8B030D-6E8A-4147-A177-3AD203B41FA5}">
                      <a16:colId xmlns:a16="http://schemas.microsoft.com/office/drawing/2014/main" val="3318830459"/>
                    </a:ext>
                  </a:extLst>
                </a:gridCol>
              </a:tblGrid>
              <a:tr h="301149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521883"/>
                  </a:ext>
                </a:extLst>
              </a:tr>
              <a:tr h="301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&amp;Stock_obj2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34465"/>
                  </a:ext>
                </a:extLst>
              </a:tr>
              <a:tr h="301149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35623"/>
                  </a:ext>
                </a:extLst>
              </a:tr>
              <a:tr h="301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&amp;Stock_obj500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13904"/>
                  </a:ext>
                </a:extLst>
              </a:tr>
              <a:tr h="2026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513853"/>
                  </a:ext>
                </a:extLst>
              </a:tr>
              <a:tr h="2026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&amp;Stock_obj1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42381"/>
                  </a:ext>
                </a:extLst>
              </a:tr>
              <a:tr h="2026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2925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A981A4-701C-437D-A8C9-EDA614C44F13}"/>
              </a:ext>
            </a:extLst>
          </p:cNvPr>
          <p:cNvCxnSpPr>
            <a:cxnSpLocks/>
          </p:cNvCxnSpPr>
          <p:nvPr/>
        </p:nvCxnSpPr>
        <p:spPr>
          <a:xfrm>
            <a:off x="6771993" y="2598938"/>
            <a:ext cx="0" cy="14581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D70B5B7-FAA8-4678-9B03-3C070672A9E9}"/>
              </a:ext>
            </a:extLst>
          </p:cNvPr>
          <p:cNvSpPr txBox="1"/>
          <p:nvPr/>
        </p:nvSpPr>
        <p:spPr>
          <a:xfrm>
            <a:off x="7523587" y="6114306"/>
            <a:ext cx="280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Surprise = 0.06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4919D3-E6A2-43CB-9D3C-6F3EEB59B98C}"/>
              </a:ext>
            </a:extLst>
          </p:cNvPr>
          <p:cNvSpPr txBox="1"/>
          <p:nvPr/>
        </p:nvSpPr>
        <p:spPr>
          <a:xfrm>
            <a:off x="7527989" y="4904388"/>
            <a:ext cx="280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Surprise = -0.04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5C5B9E-82F4-4EC8-9266-162B25261B42}"/>
              </a:ext>
            </a:extLst>
          </p:cNvPr>
          <p:cNvSpPr txBox="1"/>
          <p:nvPr/>
        </p:nvSpPr>
        <p:spPr>
          <a:xfrm>
            <a:off x="7514709" y="5513734"/>
            <a:ext cx="280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Surprise = 0.04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9CDE64-679E-4B6F-8033-F70681A81A9F}"/>
              </a:ext>
            </a:extLst>
          </p:cNvPr>
          <p:cNvSpPr/>
          <p:nvPr/>
        </p:nvSpPr>
        <p:spPr>
          <a:xfrm>
            <a:off x="4468233" y="2726599"/>
            <a:ext cx="2316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2. sorting surprise</a:t>
            </a:r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C121BD-E245-41C5-AD9C-03DB112B9D0C}"/>
              </a:ext>
            </a:extLst>
          </p:cNvPr>
          <p:cNvSpPr/>
          <p:nvPr/>
        </p:nvSpPr>
        <p:spPr>
          <a:xfrm>
            <a:off x="1638740" y="3033251"/>
            <a:ext cx="5017844" cy="1015663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compare Stock* based on surprise in Stock object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cmp_by_value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getSurprise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&lt;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getSurprise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sort function comes from &lt;algorithm&gt;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sort(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stocklist</a:t>
            </a:r>
            <a:r>
              <a:rPr lang="en-US" sz="1200" dirty="0" err="1">
                <a:latin typeface="Consolas" panose="020B0609020204030204" pitchFamily="49" charset="0"/>
              </a:rPr>
              <a:t>.begin</a:t>
            </a:r>
            <a:r>
              <a:rPr lang="en-US" sz="1200" dirty="0"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stocklist</a:t>
            </a:r>
            <a:r>
              <a:rPr lang="en-US" sz="1200" dirty="0" err="1">
                <a:latin typeface="Consolas" panose="020B0609020204030204" pitchFamily="49" charset="0"/>
              </a:rPr>
              <a:t>.end</a:t>
            </a:r>
            <a:r>
              <a:rPr lang="en-US" sz="1200" dirty="0"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cmp_by_value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46AC66-C795-4A7E-8BB0-3A2903D0B209}"/>
              </a:ext>
            </a:extLst>
          </p:cNvPr>
          <p:cNvCxnSpPr>
            <a:cxnSpLocks/>
          </p:cNvCxnSpPr>
          <p:nvPr/>
        </p:nvCxnSpPr>
        <p:spPr>
          <a:xfrm rot="5400000">
            <a:off x="5099660" y="4938542"/>
            <a:ext cx="0" cy="14581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09BAC07-5EEA-481A-A5AF-CEC8995B9DDE}"/>
              </a:ext>
            </a:extLst>
          </p:cNvPr>
          <p:cNvSpPr/>
          <p:nvPr/>
        </p:nvSpPr>
        <p:spPr>
          <a:xfrm>
            <a:off x="305346" y="506045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BeatList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69B0D7-C9FD-4111-9473-903144AF9983}"/>
              </a:ext>
            </a:extLst>
          </p:cNvPr>
          <p:cNvSpPr/>
          <p:nvPr/>
        </p:nvSpPr>
        <p:spPr>
          <a:xfrm>
            <a:off x="1636578" y="508575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MeetList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B17CD4-6ACA-4D54-A9C0-8A4E600AB92D}"/>
              </a:ext>
            </a:extLst>
          </p:cNvPr>
          <p:cNvSpPr/>
          <p:nvPr/>
        </p:nvSpPr>
        <p:spPr>
          <a:xfrm>
            <a:off x="3093413" y="509203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MissList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BE719FA-F9D0-4E54-9345-615AF079D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740674"/>
              </p:ext>
            </p:extLst>
          </p:nvPr>
        </p:nvGraphicFramePr>
        <p:xfrm>
          <a:off x="2956556" y="5373611"/>
          <a:ext cx="1136456" cy="914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36456">
                  <a:extLst>
                    <a:ext uri="{9D8B030D-6E8A-4147-A177-3AD203B41FA5}">
                      <a16:colId xmlns:a16="http://schemas.microsoft.com/office/drawing/2014/main" val="3736885855"/>
                    </a:ext>
                  </a:extLst>
                </a:gridCol>
              </a:tblGrid>
              <a:tr h="301149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25663"/>
                  </a:ext>
                </a:extLst>
              </a:tr>
              <a:tr h="301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&amp;Stock_obj2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325495"/>
                  </a:ext>
                </a:extLst>
              </a:tr>
              <a:tr h="301149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07774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C4F7BB8-9F36-4F23-A4CC-401AD16A9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47202"/>
              </p:ext>
            </p:extLst>
          </p:nvPr>
        </p:nvGraphicFramePr>
        <p:xfrm>
          <a:off x="1395675" y="5378002"/>
          <a:ext cx="1425137" cy="914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25137">
                  <a:extLst>
                    <a:ext uri="{9D8B030D-6E8A-4147-A177-3AD203B41FA5}">
                      <a16:colId xmlns:a16="http://schemas.microsoft.com/office/drawing/2014/main" val="2264941004"/>
                    </a:ext>
                  </a:extLst>
                </a:gridCol>
              </a:tblGrid>
              <a:tr h="301149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40941"/>
                  </a:ext>
                </a:extLst>
              </a:tr>
              <a:tr h="301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&amp;Stock_obj500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58927"/>
                  </a:ext>
                </a:extLst>
              </a:tr>
              <a:tr h="2026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1988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6538361-1903-455F-95CB-7E4FA2C04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32588"/>
              </p:ext>
            </p:extLst>
          </p:nvPr>
        </p:nvGraphicFramePr>
        <p:xfrm>
          <a:off x="137573" y="5384357"/>
          <a:ext cx="1143179" cy="914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43179">
                  <a:extLst>
                    <a:ext uri="{9D8B030D-6E8A-4147-A177-3AD203B41FA5}">
                      <a16:colId xmlns:a16="http://schemas.microsoft.com/office/drawing/2014/main" val="3586326809"/>
                    </a:ext>
                  </a:extLst>
                </a:gridCol>
              </a:tblGrid>
              <a:tr h="2026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18928"/>
                  </a:ext>
                </a:extLst>
              </a:tr>
              <a:tr h="2026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&amp;Stock_obj1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227559"/>
                  </a:ext>
                </a:extLst>
              </a:tr>
              <a:tr h="2026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43286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9B135DDD-B350-4B03-B1E0-61D39C88602F}"/>
              </a:ext>
            </a:extLst>
          </p:cNvPr>
          <p:cNvSpPr/>
          <p:nvPr/>
        </p:nvSpPr>
        <p:spPr>
          <a:xfrm>
            <a:off x="4085530" y="5230963"/>
            <a:ext cx="2204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3. stratification </a:t>
            </a:r>
            <a:endParaRPr lang="en-US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D6AB8C-9E66-4E1A-AA85-70F8F58A426E}"/>
              </a:ext>
            </a:extLst>
          </p:cNvPr>
          <p:cNvSpPr/>
          <p:nvPr/>
        </p:nvSpPr>
        <p:spPr>
          <a:xfrm>
            <a:off x="1176676" y="4466063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vector&lt;Stock *&gt; </a:t>
            </a:r>
            <a:endParaRPr lang="en-US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A608463-791B-4D67-A24A-C62B036EE8E1}"/>
              </a:ext>
            </a:extLst>
          </p:cNvPr>
          <p:cNvSpPr/>
          <p:nvPr/>
        </p:nvSpPr>
        <p:spPr>
          <a:xfrm rot="16200000">
            <a:off x="1808890" y="3163909"/>
            <a:ext cx="587807" cy="3660031"/>
          </a:xfrm>
          <a:prstGeom prst="rightBrace">
            <a:avLst>
              <a:gd name="adj1" fmla="val 8333"/>
              <a:gd name="adj2" fmla="val 504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80478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 animBg="1"/>
      <p:bldP spid="26" grpId="0"/>
      <p:bldP spid="27" grpId="0"/>
      <p:bldP spid="28" grpId="0"/>
      <p:bldP spid="32" grpId="0"/>
      <p:bldP spid="33" grpId="0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345FC0DC-9595-43E9-9C48-F10CD1B0627B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8177A5-9549-4F27-88C5-263CC9EF01A0}"/>
              </a:ext>
            </a:extLst>
          </p:cNvPr>
          <p:cNvSpPr txBox="1">
            <a:spLocks/>
          </p:cNvSpPr>
          <p:nvPr/>
        </p:nvSpPr>
        <p:spPr>
          <a:xfrm>
            <a:off x="-881903" y="216561"/>
            <a:ext cx="7772400" cy="2387600"/>
          </a:xfrm>
          <a:prstGeom prst="rect">
            <a:avLst/>
          </a:prstGeom>
        </p:spPr>
        <p:txBody>
          <a:bodyPr/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i="1" dirty="0">
                <a:solidFill>
                  <a:schemeClr val="bg1"/>
                </a:solidFill>
              </a:rPr>
              <a:t>S</a:t>
            </a:r>
            <a:r>
              <a:rPr lang="en-US" altLang="zh-CN" sz="2400" i="1" dirty="0">
                <a:solidFill>
                  <a:schemeClr val="bg1"/>
                </a:solidFill>
              </a:rPr>
              <a:t>tratification </a:t>
            </a:r>
            <a:r>
              <a:rPr lang="en-US" sz="2400" i="1" dirty="0">
                <a:solidFill>
                  <a:schemeClr val="bg1"/>
                </a:solidFill>
              </a:rPr>
              <a:t>&amp; Calculation </a:t>
            </a:r>
          </a:p>
        </p:txBody>
      </p:sp>
      <p:graphicFrame>
        <p:nvGraphicFramePr>
          <p:cNvPr id="19" name="表格 3">
            <a:extLst>
              <a:ext uri="{FF2B5EF4-FFF2-40B4-BE49-F238E27FC236}">
                <a16:creationId xmlns:a16="http://schemas.microsoft.com/office/drawing/2014/main" id="{A17B9865-D46E-4560-9022-7BB715D54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601092"/>
              </p:ext>
            </p:extLst>
          </p:nvPr>
        </p:nvGraphicFramePr>
        <p:xfrm>
          <a:off x="475931" y="3045665"/>
          <a:ext cx="7923154" cy="370840"/>
        </p:xfrm>
        <a:graphic>
          <a:graphicData uri="http://schemas.openxmlformats.org/drawingml/2006/table">
            <a:tbl>
              <a:tblPr firstRow="1" bandRow="1"/>
              <a:tblGrid>
                <a:gridCol w="959168">
                  <a:extLst>
                    <a:ext uri="{9D8B030D-6E8A-4147-A177-3AD203B41FA5}">
                      <a16:colId xmlns:a16="http://schemas.microsoft.com/office/drawing/2014/main" val="1510183644"/>
                    </a:ext>
                  </a:extLst>
                </a:gridCol>
                <a:gridCol w="675482">
                  <a:extLst>
                    <a:ext uri="{9D8B030D-6E8A-4147-A177-3AD203B41FA5}">
                      <a16:colId xmlns:a16="http://schemas.microsoft.com/office/drawing/2014/main" val="2403685718"/>
                    </a:ext>
                  </a:extLst>
                </a:gridCol>
                <a:gridCol w="786063">
                  <a:extLst>
                    <a:ext uri="{9D8B030D-6E8A-4147-A177-3AD203B41FA5}">
                      <a16:colId xmlns:a16="http://schemas.microsoft.com/office/drawing/2014/main" val="2857044731"/>
                    </a:ext>
                  </a:extLst>
                </a:gridCol>
                <a:gridCol w="786063">
                  <a:extLst>
                    <a:ext uri="{9D8B030D-6E8A-4147-A177-3AD203B41FA5}">
                      <a16:colId xmlns:a16="http://schemas.microsoft.com/office/drawing/2014/main" val="2989594564"/>
                    </a:ext>
                  </a:extLst>
                </a:gridCol>
                <a:gridCol w="786063">
                  <a:extLst>
                    <a:ext uri="{9D8B030D-6E8A-4147-A177-3AD203B41FA5}">
                      <a16:colId xmlns:a16="http://schemas.microsoft.com/office/drawing/2014/main" val="603784483"/>
                    </a:ext>
                  </a:extLst>
                </a:gridCol>
                <a:gridCol w="786063">
                  <a:extLst>
                    <a:ext uri="{9D8B030D-6E8A-4147-A177-3AD203B41FA5}">
                      <a16:colId xmlns:a16="http://schemas.microsoft.com/office/drawing/2014/main" val="3934596278"/>
                    </a:ext>
                  </a:extLst>
                </a:gridCol>
                <a:gridCol w="786063">
                  <a:extLst>
                    <a:ext uri="{9D8B030D-6E8A-4147-A177-3AD203B41FA5}">
                      <a16:colId xmlns:a16="http://schemas.microsoft.com/office/drawing/2014/main" val="2469484367"/>
                    </a:ext>
                  </a:extLst>
                </a:gridCol>
                <a:gridCol w="786063">
                  <a:extLst>
                    <a:ext uri="{9D8B030D-6E8A-4147-A177-3AD203B41FA5}">
                      <a16:colId xmlns:a16="http://schemas.microsoft.com/office/drawing/2014/main" val="1765991236"/>
                    </a:ext>
                  </a:extLst>
                </a:gridCol>
                <a:gridCol w="786063">
                  <a:extLst>
                    <a:ext uri="{9D8B030D-6E8A-4147-A177-3AD203B41FA5}">
                      <a16:colId xmlns:a16="http://schemas.microsoft.com/office/drawing/2014/main" val="3680628281"/>
                    </a:ext>
                  </a:extLst>
                </a:gridCol>
                <a:gridCol w="786063">
                  <a:extLst>
                    <a:ext uri="{9D8B030D-6E8A-4147-A177-3AD203B41FA5}">
                      <a16:colId xmlns:a16="http://schemas.microsoft.com/office/drawing/2014/main" val="264721786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dirty="0"/>
                        <a:t>Begin()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dirty="0"/>
                        <a:t>Find( )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dirty="0"/>
                        <a:t>end()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441555"/>
                  </a:ext>
                </a:extLst>
              </a:tr>
            </a:tbl>
          </a:graphicData>
        </a:graphic>
      </p:graphicFrame>
      <p:sp>
        <p:nvSpPr>
          <p:cNvPr id="20" name="文本框 4">
            <a:extLst>
              <a:ext uri="{FF2B5EF4-FFF2-40B4-BE49-F238E27FC236}">
                <a16:creationId xmlns:a16="http://schemas.microsoft.com/office/drawing/2014/main" id="{6EF7A08B-6494-48F1-981E-D1DAAD898144}"/>
              </a:ext>
            </a:extLst>
          </p:cNvPr>
          <p:cNvSpPr txBox="1"/>
          <p:nvPr/>
        </p:nvSpPr>
        <p:spPr>
          <a:xfrm>
            <a:off x="134818" y="1443123"/>
            <a:ext cx="8605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technique to find the SPY return over a specific stock’s date range:</a:t>
            </a:r>
            <a:endParaRPr kumimoji="1" lang="zh-CN" altLang="en-US" sz="2000" b="1" i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5">
            <a:extLst>
              <a:ext uri="{FF2B5EF4-FFF2-40B4-BE49-F238E27FC236}">
                <a16:creationId xmlns:a16="http://schemas.microsoft.com/office/drawing/2014/main" id="{E4AC3781-0C8A-438F-987C-2E3023398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592107"/>
              </p:ext>
            </p:extLst>
          </p:nvPr>
        </p:nvGraphicFramePr>
        <p:xfrm>
          <a:off x="1255684" y="4929103"/>
          <a:ext cx="7121205" cy="370840"/>
        </p:xfrm>
        <a:graphic>
          <a:graphicData uri="http://schemas.openxmlformats.org/drawingml/2006/table">
            <a:tbl>
              <a:tblPr firstRow="1" bandRow="1"/>
              <a:tblGrid>
                <a:gridCol w="919345">
                  <a:extLst>
                    <a:ext uri="{9D8B030D-6E8A-4147-A177-3AD203B41FA5}">
                      <a16:colId xmlns:a16="http://schemas.microsoft.com/office/drawing/2014/main" val="1194777104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1068082774"/>
                    </a:ext>
                  </a:extLst>
                </a:gridCol>
                <a:gridCol w="726422">
                  <a:extLst>
                    <a:ext uri="{9D8B030D-6E8A-4147-A177-3AD203B41FA5}">
                      <a16:colId xmlns:a16="http://schemas.microsoft.com/office/drawing/2014/main" val="2646936225"/>
                    </a:ext>
                  </a:extLst>
                </a:gridCol>
                <a:gridCol w="951458">
                  <a:extLst>
                    <a:ext uri="{9D8B030D-6E8A-4147-A177-3AD203B41FA5}">
                      <a16:colId xmlns:a16="http://schemas.microsoft.com/office/drawing/2014/main" val="4181583938"/>
                    </a:ext>
                  </a:extLst>
                </a:gridCol>
                <a:gridCol w="631032">
                  <a:extLst>
                    <a:ext uri="{9D8B030D-6E8A-4147-A177-3AD203B41FA5}">
                      <a16:colId xmlns:a16="http://schemas.microsoft.com/office/drawing/2014/main" val="215700980"/>
                    </a:ext>
                  </a:extLst>
                </a:gridCol>
                <a:gridCol w="791245">
                  <a:extLst>
                    <a:ext uri="{9D8B030D-6E8A-4147-A177-3AD203B41FA5}">
                      <a16:colId xmlns:a16="http://schemas.microsoft.com/office/drawing/2014/main" val="2964328990"/>
                    </a:ext>
                  </a:extLst>
                </a:gridCol>
                <a:gridCol w="791245">
                  <a:extLst>
                    <a:ext uri="{9D8B030D-6E8A-4147-A177-3AD203B41FA5}">
                      <a16:colId xmlns:a16="http://schemas.microsoft.com/office/drawing/2014/main" val="3739559122"/>
                    </a:ext>
                  </a:extLst>
                </a:gridCol>
                <a:gridCol w="791245">
                  <a:extLst>
                    <a:ext uri="{9D8B030D-6E8A-4147-A177-3AD203B41FA5}">
                      <a16:colId xmlns:a16="http://schemas.microsoft.com/office/drawing/2014/main" val="2444667477"/>
                    </a:ext>
                  </a:extLst>
                </a:gridCol>
                <a:gridCol w="791245">
                  <a:extLst>
                    <a:ext uri="{9D8B030D-6E8A-4147-A177-3AD203B41FA5}">
                      <a16:colId xmlns:a16="http://schemas.microsoft.com/office/drawing/2014/main" val="319135503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Begin()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dirty="0"/>
                        <a:t>TARGET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45718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457441"/>
                  </a:ext>
                </a:extLst>
              </a:tr>
            </a:tbl>
          </a:graphicData>
        </a:graphic>
      </p:graphicFrame>
      <p:sp>
        <p:nvSpPr>
          <p:cNvPr id="22" name="文本框 6">
            <a:extLst>
              <a:ext uri="{FF2B5EF4-FFF2-40B4-BE49-F238E27FC236}">
                <a16:creationId xmlns:a16="http://schemas.microsoft.com/office/drawing/2014/main" id="{C1D4930D-E1A3-439A-9CBC-828EFFCDA0D5}"/>
              </a:ext>
            </a:extLst>
          </p:cNvPr>
          <p:cNvSpPr txBox="1"/>
          <p:nvPr/>
        </p:nvSpPr>
        <p:spPr>
          <a:xfrm>
            <a:off x="582037" y="4520725"/>
            <a:ext cx="5996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vector&lt;double&gt; </a:t>
            </a:r>
            <a:r>
              <a:rPr kumimoji="1"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SPY_return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spy.GetReturnVector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(); </a:t>
            </a:r>
            <a:endParaRPr kumimoji="1"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9">
            <a:extLst>
              <a:ext uri="{FF2B5EF4-FFF2-40B4-BE49-F238E27FC236}">
                <a16:creationId xmlns:a16="http://schemas.microsoft.com/office/drawing/2014/main" id="{277EE078-3A0A-4B4D-B66F-B94A6A868FB7}"/>
              </a:ext>
            </a:extLst>
          </p:cNvPr>
          <p:cNvSpPr txBox="1"/>
          <p:nvPr/>
        </p:nvSpPr>
        <p:spPr>
          <a:xfrm>
            <a:off x="3584358" y="332431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itr_date</a:t>
            </a:r>
            <a:endParaRPr kumimoji="1"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12">
            <a:extLst>
              <a:ext uri="{FF2B5EF4-FFF2-40B4-BE49-F238E27FC236}">
                <a16:creationId xmlns:a16="http://schemas.microsoft.com/office/drawing/2014/main" id="{9547ABCB-4B5B-4829-904E-4C534E6CEFB9}"/>
              </a:ext>
            </a:extLst>
          </p:cNvPr>
          <p:cNvSpPr txBox="1"/>
          <p:nvPr/>
        </p:nvSpPr>
        <p:spPr>
          <a:xfrm>
            <a:off x="3442075" y="5308211"/>
            <a:ext cx="151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itr_return</a:t>
            </a:r>
            <a:endParaRPr kumimoji="1"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66FECF-357E-437E-A614-48CF3B21673D}"/>
              </a:ext>
            </a:extLst>
          </p:cNvPr>
          <p:cNvSpPr/>
          <p:nvPr/>
        </p:nvSpPr>
        <p:spPr>
          <a:xfrm>
            <a:off x="3121163" y="3730670"/>
            <a:ext cx="93077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itr_date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find(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SPY_date.begin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SPY_date.end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StartDate);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85E5D2-1EEF-401E-8691-7A631F8C472F}"/>
              </a:ext>
            </a:extLst>
          </p:cNvPr>
          <p:cNvSpPr/>
          <p:nvPr/>
        </p:nvSpPr>
        <p:spPr>
          <a:xfrm>
            <a:off x="2648225" y="5818374"/>
            <a:ext cx="103461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itr_return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SPY_return.begin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itr_date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SPY_date.begin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文本框 4">
            <a:extLst>
              <a:ext uri="{FF2B5EF4-FFF2-40B4-BE49-F238E27FC236}">
                <a16:creationId xmlns:a16="http://schemas.microsoft.com/office/drawing/2014/main" id="{355A0EDE-414B-4A6F-B6BE-6E4667385560}"/>
              </a:ext>
            </a:extLst>
          </p:cNvPr>
          <p:cNvSpPr txBox="1"/>
          <p:nvPr/>
        </p:nvSpPr>
        <p:spPr>
          <a:xfrm>
            <a:off x="504043" y="2631500"/>
            <a:ext cx="6198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vector&lt;string&gt; </a:t>
            </a:r>
            <a:r>
              <a:rPr kumimoji="1"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SPY_date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spy.GetDateVector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(); </a:t>
            </a:r>
            <a:endParaRPr kumimoji="1"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23B5E9-5539-4261-9EC4-2A773A8BA517}"/>
              </a:ext>
            </a:extLst>
          </p:cNvPr>
          <p:cNvCxnSpPr>
            <a:cxnSpLocks/>
          </p:cNvCxnSpPr>
          <p:nvPr/>
        </p:nvCxnSpPr>
        <p:spPr>
          <a:xfrm flipH="1">
            <a:off x="3844031" y="2405850"/>
            <a:ext cx="452761" cy="36398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A3266A-2C54-48DB-997E-3D1C9AFFB3FD}"/>
              </a:ext>
            </a:extLst>
          </p:cNvPr>
          <p:cNvSpPr txBox="1"/>
          <p:nvPr/>
        </p:nvSpPr>
        <p:spPr>
          <a:xfrm>
            <a:off x="4145390" y="2121886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ETF object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915722-4568-41AF-B9FC-84FCDF9A80A6}"/>
              </a:ext>
            </a:extLst>
          </p:cNvPr>
          <p:cNvSpPr/>
          <p:nvPr/>
        </p:nvSpPr>
        <p:spPr>
          <a:xfrm>
            <a:off x="-821553" y="1304623"/>
            <a:ext cx="2807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12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4. AR calculation</a:t>
            </a:r>
            <a:endParaRPr lang="en-US" sz="1200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83666"/>
      </p:ext>
    </p:extLst>
  </p:cSld>
  <p:clrMapOvr>
    <a:masterClrMapping/>
  </p:clrMapOvr>
  <p:transition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6D3FCD9F-96EF-432C-9554-6C7ED80F0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69754"/>
              </p:ext>
            </p:extLst>
          </p:nvPr>
        </p:nvGraphicFramePr>
        <p:xfrm>
          <a:off x="1560672" y="1548466"/>
          <a:ext cx="604865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8654">
                  <a:extLst>
                    <a:ext uri="{9D8B030D-6E8A-4147-A177-3AD203B41FA5}">
                      <a16:colId xmlns:a16="http://schemas.microsoft.com/office/drawing/2014/main" val="3863179056"/>
                    </a:ext>
                  </a:extLst>
                </a:gridCol>
              </a:tblGrid>
              <a:tr h="238514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stratify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34175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altLang="zh-CN" dirty="0"/>
                        <a:t>- vector&lt;Stock*&gt; </a:t>
                      </a:r>
                      <a:r>
                        <a:rPr lang="en-US" altLang="zh-CN" dirty="0" err="1"/>
                        <a:t>vstock</a:t>
                      </a:r>
                      <a:r>
                        <a:rPr lang="en-US" altLang="zh-CN" dirty="0"/>
                        <a:t>;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511514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altLang="zh-CN" dirty="0"/>
                        <a:t>- string </a:t>
                      </a:r>
                      <a:r>
                        <a:rPr lang="en-US" altLang="zh-CN" dirty="0" err="1"/>
                        <a:t>group_name</a:t>
                      </a:r>
                      <a:r>
                        <a:rPr lang="en-US" altLang="zh-CN" dirty="0"/>
                        <a:t>;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976798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altLang="zh-CN" dirty="0"/>
                        <a:t>- int </a:t>
                      </a:r>
                      <a:r>
                        <a:rPr lang="en-US" altLang="zh-CN" dirty="0" err="1"/>
                        <a:t>group_size</a:t>
                      </a:r>
                      <a:r>
                        <a:rPr lang="en-US" altLang="zh-CN" dirty="0"/>
                        <a:t>;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272905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altLang="zh-CN" dirty="0"/>
                        <a:t>- vector&lt;double&gt; </a:t>
                      </a:r>
                      <a:r>
                        <a:rPr lang="en-US" altLang="zh-CN" dirty="0" err="1"/>
                        <a:t>Aver_AAR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Sd_AAR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Aver_CAAR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Sd_CAAR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238527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altLang="zh-CN" dirty="0"/>
                        <a:t>+ stratify();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444810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altLang="zh-CN" dirty="0"/>
                        <a:t>+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stratify(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vector&lt;Stock*&gt;&amp; </a:t>
                      </a:r>
                      <a:r>
                        <a:rPr lang="en-US" altLang="zh-CN" dirty="0" err="1"/>
                        <a:t>vstock</a:t>
                      </a:r>
                      <a:r>
                        <a:rPr lang="en-US" altLang="zh-CN" dirty="0"/>
                        <a:t>_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group_name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788481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vector&lt;double&gt;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OneSample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047020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BootStrap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8479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void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PullGroupInfo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447758"/>
                  </a:ext>
                </a:extLst>
              </a:tr>
              <a:tr h="24821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vector&lt;double&gt;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Get_Aver_CAAR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337575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55BD0-1E5D-4BDD-B1C9-90089CA0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0E61-A688-4405-BD46-F9FF6B633164}" type="datetime1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F17A2-E7A4-4C01-AD0D-C63B0E8B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242C-3B55-43E0-9D53-D05BE1500CE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96194"/>
      </p:ext>
    </p:extLst>
  </p:cSld>
  <p:clrMapOvr>
    <a:masterClrMapping/>
  </p:clrMapOvr>
  <p:transition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B3E33E-C744-468E-9B2C-173A9443B053}"/>
              </a:ext>
            </a:extLst>
          </p:cNvPr>
          <p:cNvSpPr/>
          <p:nvPr/>
        </p:nvSpPr>
        <p:spPr>
          <a:xfrm>
            <a:off x="206405" y="540032"/>
            <a:ext cx="936372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//generate one bootstrap-sample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stratify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OneSample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AAR = </a:t>
            </a:r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&gt;(60, 0.0);</a:t>
            </a:r>
          </a:p>
          <a:p>
            <a:pPr lvl="1"/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n-NO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30; i++)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id = rand() %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group_size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//random int between 0 and (group_size-1)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AAR </a:t>
            </a:r>
            <a:r>
              <a:rPr lang="nn-NO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(i / (i + 1.0)) </a:t>
            </a:r>
            <a:r>
              <a:rPr lang="nn-NO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AAR </a:t>
            </a:r>
            <a:r>
              <a:rPr lang="nn-NO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(1 / (i + 1.0)) </a:t>
            </a:r>
            <a:r>
              <a:rPr lang="nn-NO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((vstock.at(id))-&gt;getAR());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AAR;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//call function-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OneSample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30 times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stratify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k = 0; k &lt; 30; k++)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AAR 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OneSample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CAAR is the cumulative sum of AAR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CAAR(60, 0.0);</a:t>
            </a:r>
          </a:p>
          <a:p>
            <a:pPr lvl="2"/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partial_sum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AAR.begin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AAR.end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CAAR.begin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step by step calculation for mean/variance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nl-N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Aver_AAR </a:t>
            </a:r>
            <a:r>
              <a:rPr lang="nl-NL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nl-N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(k / (k + 1.0)) </a:t>
            </a:r>
            <a:r>
              <a:rPr lang="nl-NL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nl-N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Aver_AAR </a:t>
            </a:r>
            <a:r>
              <a:rPr lang="nl-NL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nl-N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(1 / (k + 1.0)) </a:t>
            </a:r>
            <a:r>
              <a:rPr lang="nl-NL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nl-N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AAR;</a:t>
            </a:r>
            <a:endParaRPr lang="nl-NL" sz="12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2"/>
            <a:r>
              <a:rPr lang="it-I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Aver_CAAR </a:t>
            </a:r>
            <a:r>
              <a:rPr lang="it-IT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it-I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(k / (k + 1.0)) </a:t>
            </a:r>
            <a:r>
              <a:rPr lang="it-IT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it-I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Aver_CAAR </a:t>
            </a:r>
            <a:r>
              <a:rPr lang="it-IT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it-I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(1 / (k + 1.0)) </a:t>
            </a:r>
            <a:r>
              <a:rPr lang="it-IT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it-I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CAAR;</a:t>
            </a:r>
          </a:p>
          <a:p>
            <a:pPr lvl="2"/>
            <a:r>
              <a:rPr lang="nl-N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Sd_AAR </a:t>
            </a:r>
            <a:r>
              <a:rPr lang="nl-NL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nl-N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(k / (k + 1.0)) </a:t>
            </a:r>
            <a:r>
              <a:rPr lang="nl-NL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nl-N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Sd_AAR </a:t>
            </a:r>
            <a:r>
              <a:rPr lang="nl-NL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nl-N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(1 / (k + 1.0)) </a:t>
            </a:r>
            <a:r>
              <a:rPr lang="nl-NL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nl-N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pow(AAR, 2.0);</a:t>
            </a:r>
          </a:p>
          <a:p>
            <a:pPr lvl="2"/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Sd_CAAR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(k / (k + 1.0)) 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Sd_CAAR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(1 / (k + 1.0)) 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pow(CAAR, 2.0);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final step calculation for standard deviation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N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Sd_AAR </a:t>
            </a:r>
            <a:r>
              <a:rPr lang="nl-NL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nl-N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pow(Sd_AAR </a:t>
            </a:r>
            <a:r>
              <a:rPr lang="nl-NL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nl-NL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pow(Aver_AAR, 2.0), 0.5);</a:t>
            </a:r>
          </a:p>
          <a:p>
            <a:pPr lvl="1"/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Sd_CAAR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pow(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Sd_CAAR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pow(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Aver_CAAR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2.0), 0.5);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BE62AE2-4B3A-4436-AA42-562B13FE0926}"/>
              </a:ext>
            </a:extLst>
          </p:cNvPr>
          <p:cNvSpPr/>
          <p:nvPr/>
        </p:nvSpPr>
        <p:spPr>
          <a:xfrm>
            <a:off x="4572000" y="131659"/>
            <a:ext cx="4483223" cy="1182236"/>
          </a:xfrm>
          <a:prstGeom prst="wedgeRoundRectCallout">
            <a:avLst>
              <a:gd name="adj1" fmla="val 3688"/>
              <a:gd name="adj2" fmla="val 8953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vstock</a:t>
            </a:r>
            <a:r>
              <a:rPr lang="en-US" altLang="zh-CN" sz="1400" b="1" dirty="0">
                <a:solidFill>
                  <a:schemeClr val="tx1"/>
                </a:solidFill>
              </a:rPr>
              <a:t>: vector&lt;Stock*&gt;, call by reference</a:t>
            </a:r>
          </a:p>
          <a:p>
            <a:r>
              <a:rPr 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vstock.at(id)</a:t>
            </a:r>
            <a:r>
              <a:rPr lang="en-US" sz="1400" b="1" dirty="0">
                <a:solidFill>
                  <a:schemeClr val="tx1"/>
                </a:solidFill>
              </a:rPr>
              <a:t>: Stock*</a:t>
            </a:r>
          </a:p>
          <a:p>
            <a:r>
              <a:rPr 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(vstock.at(id))-&gt;</a:t>
            </a:r>
            <a:r>
              <a:rPr lang="en-US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getAR</a:t>
            </a:r>
            <a:r>
              <a:rPr 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()</a:t>
            </a:r>
            <a:r>
              <a:rPr lang="en-US" sz="1400" b="1" dirty="0">
                <a:solidFill>
                  <a:schemeClr val="tx1"/>
                </a:solidFill>
              </a:rPr>
              <a:t>: vector&lt;double&gt;, call by pointer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FC03C29-5CC6-4698-B8DB-46C21C5F06E4}"/>
              </a:ext>
            </a:extLst>
          </p:cNvPr>
          <p:cNvSpPr/>
          <p:nvPr/>
        </p:nvSpPr>
        <p:spPr>
          <a:xfrm>
            <a:off x="5066929" y="2515352"/>
            <a:ext cx="4063754" cy="1504765"/>
          </a:xfrm>
          <a:prstGeom prst="wedgeRoundRectCallout">
            <a:avLst>
              <a:gd name="adj1" fmla="val -35622"/>
              <a:gd name="adj2" fmla="val 9554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Operator overloading of +, -, *, /, pow</a:t>
            </a:r>
          </a:p>
          <a:p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050" dirty="0">
                <a:solidFill>
                  <a:srgbClr val="008080"/>
                </a:solidFill>
                <a:latin typeface="Consolas" panose="020B0609020204030204" pitchFamily="49" charset="0"/>
              </a:rPr>
              <a:t>operator+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dimension =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.size();</a:t>
            </a:r>
          </a:p>
          <a:p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  vector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w(dimension);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dimension;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{ </a:t>
            </a:r>
            <a:r>
              <a:rPr lang="pl-PL" sz="1050" dirty="0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pl-PL" sz="105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l-PL" sz="105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pl-PL" sz="105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l-PL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050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pl-PL" sz="105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l-PL" sz="105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pl-PL" sz="105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l-PL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sz="1050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pl-PL" sz="105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l-PL" sz="105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pl-PL" sz="105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l-PL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w;}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049AE02-6821-4059-BB46-76930F664AB8}"/>
              </a:ext>
            </a:extLst>
          </p:cNvPr>
          <p:cNvSpPr/>
          <p:nvPr/>
        </p:nvSpPr>
        <p:spPr>
          <a:xfrm>
            <a:off x="5142390" y="5708342"/>
            <a:ext cx="3912833" cy="1096699"/>
          </a:xfrm>
          <a:prstGeom prst="wedgeRoundRectCallout">
            <a:avLst>
              <a:gd name="adj1" fmla="val 1471"/>
              <a:gd name="adj2" fmla="val -10175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Stepwise Calculation of Mean and Variance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(Similar to Part 4 slides)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BA13CB-4100-4000-A987-9FF30A214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679" y="6056025"/>
            <a:ext cx="3194581" cy="938865"/>
          </a:xfrm>
          <a:prstGeom prst="rect">
            <a:avLst/>
          </a:prstGeom>
        </p:spPr>
      </p:pic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CAA24725-6009-45B5-8EDE-7D98795A9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92253"/>
              </p:ext>
            </p:extLst>
          </p:nvPr>
        </p:nvGraphicFramePr>
        <p:xfrm>
          <a:off x="-6141013" y="851349"/>
          <a:ext cx="604865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8654">
                  <a:extLst>
                    <a:ext uri="{9D8B030D-6E8A-4147-A177-3AD203B41FA5}">
                      <a16:colId xmlns:a16="http://schemas.microsoft.com/office/drawing/2014/main" val="3863179056"/>
                    </a:ext>
                  </a:extLst>
                </a:gridCol>
              </a:tblGrid>
              <a:tr h="238514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stratify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34175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altLang="zh-CN" dirty="0"/>
                        <a:t>- vector&lt;Stock*&gt; </a:t>
                      </a:r>
                      <a:r>
                        <a:rPr lang="en-US" altLang="zh-CN" dirty="0" err="1"/>
                        <a:t>vstock</a:t>
                      </a:r>
                      <a:r>
                        <a:rPr lang="en-US" altLang="zh-CN" dirty="0"/>
                        <a:t>;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511514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altLang="zh-CN" dirty="0"/>
                        <a:t>- string </a:t>
                      </a:r>
                      <a:r>
                        <a:rPr lang="en-US" altLang="zh-CN" dirty="0" err="1"/>
                        <a:t>group_name</a:t>
                      </a:r>
                      <a:r>
                        <a:rPr lang="en-US" altLang="zh-CN" dirty="0"/>
                        <a:t>;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976798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altLang="zh-CN" dirty="0"/>
                        <a:t>- int </a:t>
                      </a:r>
                      <a:r>
                        <a:rPr lang="en-US" altLang="zh-CN" dirty="0" err="1"/>
                        <a:t>group_size</a:t>
                      </a:r>
                      <a:r>
                        <a:rPr lang="en-US" altLang="zh-CN" dirty="0"/>
                        <a:t>;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272905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altLang="zh-CN" dirty="0"/>
                        <a:t>- vector&lt;double&gt; </a:t>
                      </a:r>
                      <a:r>
                        <a:rPr lang="en-US" altLang="zh-CN" dirty="0" err="1"/>
                        <a:t>Aver_AAR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Sd_AAR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Aver_CAAR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Sd_CAAR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238527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altLang="zh-CN" dirty="0"/>
                        <a:t>+ stratify();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444810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altLang="zh-CN" dirty="0"/>
                        <a:t>+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stratify(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vector&lt;Stock*&gt;&amp; </a:t>
                      </a:r>
                      <a:r>
                        <a:rPr lang="en-US" altLang="zh-CN" dirty="0" err="1"/>
                        <a:t>vstock</a:t>
                      </a:r>
                      <a:r>
                        <a:rPr lang="en-US" altLang="zh-CN" dirty="0"/>
                        <a:t>_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group_name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788481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vector&lt;double&gt;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OneSample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047020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BootStrap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8479"/>
                  </a:ext>
                </a:extLst>
              </a:tr>
              <a:tr h="34307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void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PullGroupInfo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447758"/>
                  </a:ext>
                </a:extLst>
              </a:tr>
              <a:tr h="24821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vector&lt;double&gt;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Get_Aver_CAAR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33757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CC3FC25-46D9-4CCD-BAB6-FF03A39868D5}"/>
              </a:ext>
            </a:extLst>
          </p:cNvPr>
          <p:cNvSpPr/>
          <p:nvPr/>
        </p:nvSpPr>
        <p:spPr>
          <a:xfrm>
            <a:off x="-199869" y="263033"/>
            <a:ext cx="19207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200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5. Bootstrap</a:t>
            </a:r>
            <a:endParaRPr lang="en-US" sz="1200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9E078-4AD7-43A9-B222-584BE22E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E21A-FDF8-4D41-A968-4D6B27914168}" type="datetime1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39E03-9351-4B22-88DC-5D023BE5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242C-3B55-43E0-9D53-D05BE1500CE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61519"/>
      </p:ext>
    </p:extLst>
  </p:cSld>
  <p:clrMapOvr>
    <a:masterClrMapping/>
  </p:clrMapOvr>
  <p:transition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FBCDFCE7-5209-4A37-B38A-7A12F4E9DB30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A206C7-D594-4552-9E7D-1A65890048BB}"/>
              </a:ext>
            </a:extLst>
          </p:cNvPr>
          <p:cNvSpPr txBox="1">
            <a:spLocks/>
          </p:cNvSpPr>
          <p:nvPr/>
        </p:nvSpPr>
        <p:spPr>
          <a:xfrm>
            <a:off x="685800" y="3055977"/>
            <a:ext cx="7772400" cy="2387600"/>
          </a:xfrm>
          <a:prstGeom prst="rect">
            <a:avLst/>
          </a:prstGeom>
        </p:spPr>
        <p:txBody>
          <a:bodyPr/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00" dirty="0" err="1"/>
              <a:t>Gnuplot</a:t>
            </a:r>
            <a:r>
              <a:rPr lang="en-US" sz="4000" dirty="0"/>
              <a:t> &amp; Menu Design </a:t>
            </a:r>
          </a:p>
        </p:txBody>
      </p:sp>
    </p:spTree>
    <p:extLst>
      <p:ext uri="{BB962C8B-B14F-4D97-AF65-F5344CB8AC3E}">
        <p14:creationId xmlns:p14="http://schemas.microsoft.com/office/powerpoint/2010/main" val="4211407743"/>
      </p:ext>
    </p:extLst>
  </p:cSld>
  <p:clrMapOvr>
    <a:masterClrMapping/>
  </p:clrMapOvr>
  <p:transition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E69CF82A-43FF-4F67-92FB-696FEB7C298D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A206C7-D594-4552-9E7D-1A65890048BB}"/>
              </a:ext>
            </a:extLst>
          </p:cNvPr>
          <p:cNvSpPr txBox="1">
            <a:spLocks/>
          </p:cNvSpPr>
          <p:nvPr/>
        </p:nvSpPr>
        <p:spPr>
          <a:xfrm>
            <a:off x="-1395273" y="250634"/>
            <a:ext cx="7772400" cy="2387600"/>
          </a:xfrm>
          <a:prstGeom prst="rect">
            <a:avLst/>
          </a:prstGeom>
        </p:spPr>
        <p:txBody>
          <a:bodyPr/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i="1" dirty="0" err="1">
                <a:solidFill>
                  <a:schemeClr val="bg1"/>
                </a:solidFill>
              </a:rPr>
              <a:t>Gnuplot</a:t>
            </a:r>
            <a:r>
              <a:rPr lang="en-US" sz="2000" i="1" dirty="0">
                <a:solidFill>
                  <a:schemeClr val="bg1"/>
                </a:solidFill>
              </a:rPr>
              <a:t> &amp; Menu Design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03B5E3-05A9-4C38-9221-620AB674594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891" indent="-342891" algn="l" defTabSz="45718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8635" indent="-171446" algn="l" defTabSz="45718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085824" indent="-171446" algn="l" defTabSz="45718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160" indent="-228594" algn="l" defTabSz="457189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114498" indent="-285744" algn="l" defTabSz="457189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plotResults(</a:t>
            </a:r>
            <a:r>
              <a:rPr lang="en-US">
                <a:solidFill>
                  <a:srgbClr val="2B91AF"/>
                </a:solidFill>
                <a:latin typeface="Consolas" panose="020B0609020204030204" pitchFamily="49" charset="0"/>
              </a:rPr>
              <a:t>stratify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Beat_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2B91AF"/>
                </a:solidFill>
                <a:latin typeface="Consolas" panose="020B0609020204030204" pitchFamily="49" charset="0"/>
              </a:rPr>
              <a:t>stratify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Meet_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2B91AF"/>
                </a:solidFill>
                <a:latin typeface="Consolas" panose="020B0609020204030204" pitchFamily="49" charset="0"/>
              </a:rPr>
              <a:t>stratify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Miss_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 Beat_CAAR =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Beat_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.Get_Aver_CAAR();</a:t>
            </a:r>
          </a:p>
          <a:p>
            <a:r>
              <a:rPr lang="en-US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 Meet_CAAR =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Meet_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.Get_Aver_CAAR();</a:t>
            </a:r>
          </a:p>
          <a:p>
            <a:r>
              <a:rPr lang="en-US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 Miss_CAAR =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Miss_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.Get_Aver_CAAR();</a:t>
            </a: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//cout &lt;&lt; "Debug: "&lt;&lt;Beat_CAAR.size() &lt;&lt; endl;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48475"/>
      </p:ext>
    </p:extLst>
  </p:cSld>
  <p:clrMapOvr>
    <a:masterClrMapping/>
  </p:clrMapOvr>
  <p:transition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FC5B98A0-3DE4-4803-90D7-5C8CE9C8536F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A206C7-D594-4552-9E7D-1A65890048BB}"/>
              </a:ext>
            </a:extLst>
          </p:cNvPr>
          <p:cNvSpPr txBox="1">
            <a:spLocks/>
          </p:cNvSpPr>
          <p:nvPr/>
        </p:nvSpPr>
        <p:spPr>
          <a:xfrm>
            <a:off x="-1395273" y="250634"/>
            <a:ext cx="7772400" cy="2387600"/>
          </a:xfrm>
          <a:prstGeom prst="rect">
            <a:avLst/>
          </a:prstGeom>
        </p:spPr>
        <p:txBody>
          <a:bodyPr/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i="1" dirty="0" err="1">
                <a:solidFill>
                  <a:schemeClr val="bg1"/>
                </a:solidFill>
              </a:rPr>
              <a:t>Gnuplot</a:t>
            </a:r>
            <a:r>
              <a:rPr lang="en-US" sz="2000" i="1" dirty="0">
                <a:solidFill>
                  <a:schemeClr val="bg1"/>
                </a:solidFill>
              </a:rPr>
              <a:t> &amp; Menu Design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53192D-E589-40D5-A91B-1E2844087110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342891" indent="-342891" algn="l" defTabSz="45718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8635" indent="-171446" algn="l" defTabSz="45718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085824" indent="-171446" algn="l" defTabSz="45718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160" indent="-228594" algn="l" defTabSz="457189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114498" indent="-285744" algn="l" defTabSz="457189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 xData =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*)malloc(60 *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 yData1 =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*)malloc(60 *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 yData2 =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*)malloc(60 *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 yData3 =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*)malloc(60 *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50652"/>
      </p:ext>
    </p:extLst>
  </p:cSld>
  <p:clrMapOvr>
    <a:masterClrMapping/>
  </p:clrMapOvr>
  <p:transition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D955353-CE45-4212-B7F7-A1F029F49218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A206C7-D594-4552-9E7D-1A65890048BB}"/>
              </a:ext>
            </a:extLst>
          </p:cNvPr>
          <p:cNvSpPr txBox="1">
            <a:spLocks/>
          </p:cNvSpPr>
          <p:nvPr/>
        </p:nvSpPr>
        <p:spPr>
          <a:xfrm>
            <a:off x="-1395273" y="250634"/>
            <a:ext cx="7772400" cy="2387600"/>
          </a:xfrm>
          <a:prstGeom prst="rect">
            <a:avLst/>
          </a:prstGeom>
        </p:spPr>
        <p:txBody>
          <a:bodyPr/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i="1" dirty="0" err="1">
                <a:solidFill>
                  <a:schemeClr val="bg1"/>
                </a:solidFill>
              </a:rPr>
              <a:t>Gnuplot</a:t>
            </a:r>
            <a:r>
              <a:rPr lang="en-US" sz="2000" i="1" dirty="0">
                <a:solidFill>
                  <a:schemeClr val="bg1"/>
                </a:solidFill>
              </a:rPr>
              <a:t> &amp; Menu Design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B672C7-9E08-49F2-BD82-F8E19A3EF67D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891" indent="-342891" algn="l" defTabSz="45718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8635" indent="-171446" algn="l" defTabSz="45718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085824" indent="-171446" algn="l" defTabSz="45718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160" indent="-228594" algn="l" defTabSz="457189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114498" indent="-285744" algn="l" defTabSz="457189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>
                <a:solidFill>
                  <a:srgbClr val="000000"/>
                </a:solidFill>
                <a:latin typeface="Consolas" panose="020B0609020204030204" pitchFamily="49" charset="0"/>
              </a:rPr>
              <a:t> i = 0; i &lt;= 59; i++)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xData[i]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(i);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yData1[i] = Beat_CAAR.at(i);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yData2[i] = Meet_CAAR.at(i);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yData3[i] = Miss_CAAR.at(i);</a:t>
            </a:r>
          </a:p>
          <a:p>
            <a:r>
              <a:rPr lang="en-US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 gnuplotPipe, * tempDataFile;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 BeatData =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"Beat Group"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 MeetData =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"Meet Group"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 MissData =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"Miss Group"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s-ES">
                <a:solidFill>
                  <a:srgbClr val="000000"/>
                </a:solidFill>
                <a:latin typeface="Consolas" panose="020B0609020204030204" pitchFamily="49" charset="0"/>
              </a:rPr>
              <a:t> x1, y1, x2, y2, x3, y3;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25596"/>
      </p:ext>
    </p:extLst>
  </p:cSld>
  <p:clrMapOvr>
    <a:masterClrMapping/>
  </p:clrMapOvr>
  <p:transition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C61BB234-97DC-4EA2-848E-84CDE0630048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A206C7-D594-4552-9E7D-1A65890048BB}"/>
              </a:ext>
            </a:extLst>
          </p:cNvPr>
          <p:cNvSpPr txBox="1">
            <a:spLocks/>
          </p:cNvSpPr>
          <p:nvPr/>
        </p:nvSpPr>
        <p:spPr>
          <a:xfrm>
            <a:off x="-1395273" y="250634"/>
            <a:ext cx="7772400" cy="2387600"/>
          </a:xfrm>
          <a:prstGeom prst="rect">
            <a:avLst/>
          </a:prstGeom>
        </p:spPr>
        <p:txBody>
          <a:bodyPr/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i="1" dirty="0" err="1">
                <a:solidFill>
                  <a:schemeClr val="bg1"/>
                </a:solidFill>
              </a:rPr>
              <a:t>Gnuplot</a:t>
            </a:r>
            <a:r>
              <a:rPr lang="en-US" sz="2000" i="1" dirty="0">
                <a:solidFill>
                  <a:schemeClr val="bg1"/>
                </a:solidFill>
              </a:rPr>
              <a:t> &amp; Menu Design </a:t>
            </a:r>
          </a:p>
        </p:txBody>
      </p:sp>
      <p:graphicFrame>
        <p:nvGraphicFramePr>
          <p:cNvPr id="13" name="Content Placeholder 7">
            <a:extLst>
              <a:ext uri="{FF2B5EF4-FFF2-40B4-BE49-F238E27FC236}">
                <a16:creationId xmlns:a16="http://schemas.microsoft.com/office/drawing/2014/main" id="{7ED531F6-B82A-40D9-B6EB-B28958EE3114}"/>
              </a:ext>
            </a:extLst>
          </p:cNvPr>
          <p:cNvGraphicFramePr>
            <a:graphicFrameLocks/>
          </p:cNvGraphicFramePr>
          <p:nvPr/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7F35FF02-4617-42AF-A43D-F08BB974FF74}"/>
              </a:ext>
            </a:extLst>
          </p:cNvPr>
          <p:cNvSpPr/>
          <p:nvPr/>
        </p:nvSpPr>
        <p:spPr>
          <a:xfrm rot="10800000">
            <a:off x="2007909" y="4989142"/>
            <a:ext cx="4786460" cy="931609"/>
          </a:xfrm>
          <a:prstGeom prst="curved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70D35-69D2-46FD-9764-A634C1D7431D}"/>
              </a:ext>
            </a:extLst>
          </p:cNvPr>
          <p:cNvSpPr txBox="1"/>
          <p:nvPr/>
        </p:nvSpPr>
        <p:spPr>
          <a:xfrm>
            <a:off x="2856322" y="3152001"/>
            <a:ext cx="19584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117493872"/>
      </p:ext>
    </p:extLst>
  </p:cSld>
  <p:clrMapOvr>
    <a:masterClrMapping/>
  </p:clrMapOvr>
  <p:transition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2E92C1D2-F816-414D-B16D-A0FF62A71BAB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A206C7-D594-4552-9E7D-1A65890048BB}"/>
              </a:ext>
            </a:extLst>
          </p:cNvPr>
          <p:cNvSpPr txBox="1">
            <a:spLocks/>
          </p:cNvSpPr>
          <p:nvPr/>
        </p:nvSpPr>
        <p:spPr>
          <a:xfrm>
            <a:off x="-1395273" y="250634"/>
            <a:ext cx="7772400" cy="2387600"/>
          </a:xfrm>
          <a:prstGeom prst="rect">
            <a:avLst/>
          </a:prstGeom>
        </p:spPr>
        <p:txBody>
          <a:bodyPr/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i="1" dirty="0" err="1">
                <a:solidFill>
                  <a:schemeClr val="bg1"/>
                </a:solidFill>
              </a:rPr>
              <a:t>Gnuplot</a:t>
            </a:r>
            <a:r>
              <a:rPr lang="en-US" sz="2000" i="1" dirty="0">
                <a:solidFill>
                  <a:schemeClr val="bg1"/>
                </a:solidFill>
              </a:rPr>
              <a:t> &amp; Menu Design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C6A036-348D-4735-9FCC-CA151727D9C4}"/>
              </a:ext>
            </a:extLst>
          </p:cNvPr>
          <p:cNvSpPr txBox="1">
            <a:spLocks/>
          </p:cNvSpPr>
          <p:nvPr/>
        </p:nvSpPr>
        <p:spPr>
          <a:xfrm>
            <a:off x="628650" y="171909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switch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(Response)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case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'1'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(PrepareData) { cout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"Historical price data for all stocks retrieved."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endl;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break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"Retrieving historical price data for all stocks:"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t0 = clock();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stock_map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WebCrawler.getBloomberg(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"C:\\Users\\WilliamNG\\Desktop\\2019Q1_new.csv"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GetPriceData(stock_map, SPY500);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"Historical price data for all stocks retrieved; time used: "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setprecision(3)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(clock() - t0) * 1.0 / </a:t>
            </a:r>
            <a:r>
              <a:rPr kumimoji="0" lang="sv-SE" sz="2800" b="0" i="0" u="none" strike="noStrike" kern="1200" cap="none" spc="0" normalizeH="0" baseline="0" noProof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CLOCKS_PER_SEC</a:t>
            </a:r>
            <a:r>
              <a:rPr kumimoji="0" lang="sv-S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60.0 </a:t>
            </a:r>
            <a:r>
              <a:rPr kumimoji="0" lang="sv-SE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sv-S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sv-SE" sz="28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 min"</a:t>
            </a:r>
            <a:r>
              <a:rPr kumimoji="0" lang="sv-S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sv-SE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sv-S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 </a:t>
            </a:r>
            <a:r>
              <a:rPr kumimoji="0" lang="sv-SE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sv-S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t0 = clock();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Stratify_Calculate_Bootstrap(stock_map, SPY500, Beat, Meet, Miss);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"AAR and CAAR of all 3 groups calculated; time used: "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setprecision(3)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(clock() - t0) * 1.0 /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CLOCKS_PER_SEC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60.0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 min"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PrepareData =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break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30177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DB356A6D-9CC4-437E-A0EF-DCFD0516961C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80CA6B-3827-4408-84C2-E0427D3AB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78" y="0"/>
            <a:ext cx="5299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75263"/>
      </p:ext>
    </p:extLst>
  </p:cSld>
  <p:clrMapOvr>
    <a:masterClrMapping/>
  </p:clrMapOvr>
  <p:transition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102A7EBD-9AB7-45CE-9896-CFE85CF271E9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A206C7-D594-4552-9E7D-1A65890048BB}"/>
              </a:ext>
            </a:extLst>
          </p:cNvPr>
          <p:cNvSpPr txBox="1">
            <a:spLocks/>
          </p:cNvSpPr>
          <p:nvPr/>
        </p:nvSpPr>
        <p:spPr>
          <a:xfrm>
            <a:off x="-1395273" y="250634"/>
            <a:ext cx="7772400" cy="2387600"/>
          </a:xfrm>
          <a:prstGeom prst="rect">
            <a:avLst/>
          </a:prstGeom>
        </p:spPr>
        <p:txBody>
          <a:bodyPr/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i="1" dirty="0" err="1">
                <a:solidFill>
                  <a:schemeClr val="bg1"/>
                </a:solidFill>
              </a:rPr>
              <a:t>Gnuplot</a:t>
            </a:r>
            <a:r>
              <a:rPr lang="en-US" sz="2000" i="1" dirty="0">
                <a:solidFill>
                  <a:schemeClr val="bg1"/>
                </a:solidFill>
              </a:rPr>
              <a:t> &amp; Menu Design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FC771B-C21B-4917-98B4-105F69F2A41C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case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'2'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(!PrepareData) { cout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"Please first retrieve historical price data."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endl;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break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"Pull information of one stock:"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"Please enter the ticker:  "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cin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StrInput;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(stock_map.count(StrInput) &gt; 0)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stock_map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StrInput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.PullStockInfo();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"Invalid Input: Please re-enter your choice."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break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287292"/>
      </p:ext>
    </p:extLst>
  </p:cSld>
  <p:clrMapOvr>
    <a:masterClrMapping/>
  </p:clrMapOvr>
  <p:transition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C1E1C2B8-B925-48DE-B764-E705741A96EE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A206C7-D594-4552-9E7D-1A65890048BB}"/>
              </a:ext>
            </a:extLst>
          </p:cNvPr>
          <p:cNvSpPr txBox="1">
            <a:spLocks/>
          </p:cNvSpPr>
          <p:nvPr/>
        </p:nvSpPr>
        <p:spPr>
          <a:xfrm>
            <a:off x="-1395273" y="250634"/>
            <a:ext cx="7772400" cy="2387600"/>
          </a:xfrm>
          <a:prstGeom prst="rect">
            <a:avLst/>
          </a:prstGeom>
        </p:spPr>
        <p:txBody>
          <a:bodyPr/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i="1" dirty="0" err="1">
                <a:solidFill>
                  <a:schemeClr val="bg1"/>
                </a:solidFill>
              </a:rPr>
              <a:t>Gnuplot</a:t>
            </a:r>
            <a:r>
              <a:rPr lang="en-US" sz="2000" i="1" dirty="0">
                <a:solidFill>
                  <a:schemeClr val="bg1"/>
                </a:solidFill>
              </a:rPr>
              <a:t> &amp; Menu Design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0A1899-20BB-4B20-B317-30E874A0CB1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case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'3'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(!PrepareData) { cout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"Please first retrieve historical price data."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endl;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break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"Show AAR, AAR-SD, CAAR and CAAR-SD of one group:"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"Please enter Beat, Meet or Miss: "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cin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StrInput;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(StrInput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"Beat"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Beat.PullGroupInfo();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(StrInput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"Meet"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Meet.PullGroupInfo();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(StrInput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"Miss"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Miss.PullGroupInfo();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"Invalid Input: Please re-enter your choice."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endl;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break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450990"/>
      </p:ext>
    </p:extLst>
  </p:cSld>
  <p:clrMapOvr>
    <a:masterClrMapping/>
  </p:clrMapOvr>
  <p:transition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26593470-2C13-4A6B-A399-439BED6CED4C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A206C7-D594-4552-9E7D-1A65890048BB}"/>
              </a:ext>
            </a:extLst>
          </p:cNvPr>
          <p:cNvSpPr txBox="1">
            <a:spLocks/>
          </p:cNvSpPr>
          <p:nvPr/>
        </p:nvSpPr>
        <p:spPr>
          <a:xfrm>
            <a:off x="-1395273" y="250634"/>
            <a:ext cx="7772400" cy="2387600"/>
          </a:xfrm>
          <a:prstGeom prst="rect">
            <a:avLst/>
          </a:prstGeom>
        </p:spPr>
        <p:txBody>
          <a:bodyPr/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i="1" dirty="0" err="1">
                <a:solidFill>
                  <a:schemeClr val="bg1"/>
                </a:solidFill>
              </a:rPr>
              <a:t>Gnuplot</a:t>
            </a:r>
            <a:r>
              <a:rPr lang="en-US" sz="2000" i="1" dirty="0">
                <a:solidFill>
                  <a:schemeClr val="bg1"/>
                </a:solidFill>
              </a:rPr>
              <a:t> &amp; Menu Design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EDCCE3-66EC-4A3A-B843-E8D307C47D06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'4'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(!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PrepareData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"Please first retrieve historical price data."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break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"Show the CAAR graph of all 3 groups:"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plotResults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(Beat, Meet, Miss);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break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896856"/>
      </p:ext>
    </p:extLst>
  </p:cSld>
  <p:clrMapOvr>
    <a:masterClrMapping/>
  </p:clrMapOvr>
  <p:transition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22371534-005B-49A2-B282-8E2F72982D58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A206C7-D594-4552-9E7D-1A65890048BB}"/>
              </a:ext>
            </a:extLst>
          </p:cNvPr>
          <p:cNvSpPr txBox="1">
            <a:spLocks/>
          </p:cNvSpPr>
          <p:nvPr/>
        </p:nvSpPr>
        <p:spPr>
          <a:xfrm>
            <a:off x="914400" y="3073733"/>
            <a:ext cx="7772400" cy="2387600"/>
          </a:xfrm>
          <a:prstGeom prst="rect">
            <a:avLst/>
          </a:prstGeom>
        </p:spPr>
        <p:txBody>
          <a:bodyPr/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00" dirty="0"/>
              <a:t>Output &amp; Conclusion </a:t>
            </a:r>
          </a:p>
        </p:txBody>
      </p:sp>
    </p:spTree>
    <p:extLst>
      <p:ext uri="{BB962C8B-B14F-4D97-AF65-F5344CB8AC3E}">
        <p14:creationId xmlns:p14="http://schemas.microsoft.com/office/powerpoint/2010/main" val="2522669069"/>
      </p:ext>
    </p:extLst>
  </p:cSld>
  <p:clrMapOvr>
    <a:masterClrMapping/>
  </p:clrMapOvr>
  <p:transition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AEC9F7DF-DB1C-4D23-B437-2751752ECA5C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A206C7-D594-4552-9E7D-1A65890048BB}"/>
              </a:ext>
            </a:extLst>
          </p:cNvPr>
          <p:cNvSpPr txBox="1">
            <a:spLocks/>
          </p:cNvSpPr>
          <p:nvPr/>
        </p:nvSpPr>
        <p:spPr>
          <a:xfrm>
            <a:off x="-1480351" y="259512"/>
            <a:ext cx="7772400" cy="2387600"/>
          </a:xfrm>
          <a:prstGeom prst="rect">
            <a:avLst/>
          </a:prstGeom>
        </p:spPr>
        <p:txBody>
          <a:bodyPr/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i="1" dirty="0">
                <a:solidFill>
                  <a:schemeClr val="bg1"/>
                </a:solidFill>
              </a:rPr>
              <a:t>Output &amp; Conclusion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9F7267F-3731-48AF-A90F-1C2BFF9B4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90" b="1"/>
          <a:stretch/>
        </p:blipFill>
        <p:spPr>
          <a:xfrm>
            <a:off x="15" y="1212860"/>
            <a:ext cx="9143985" cy="514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88977"/>
      </p:ext>
    </p:extLst>
  </p:cSld>
  <p:clrMapOvr>
    <a:masterClrMapping/>
  </p:clrMapOvr>
  <p:transition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9B122AAF-3920-4172-BC9F-6FFFD9D1C650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A206C7-D594-4552-9E7D-1A65890048BB}"/>
              </a:ext>
            </a:extLst>
          </p:cNvPr>
          <p:cNvSpPr txBox="1">
            <a:spLocks/>
          </p:cNvSpPr>
          <p:nvPr/>
        </p:nvSpPr>
        <p:spPr>
          <a:xfrm>
            <a:off x="-1480351" y="259512"/>
            <a:ext cx="7772400" cy="2387600"/>
          </a:xfrm>
          <a:prstGeom prst="rect">
            <a:avLst/>
          </a:prstGeom>
        </p:spPr>
        <p:txBody>
          <a:bodyPr/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i="1" dirty="0">
                <a:solidFill>
                  <a:schemeClr val="bg1"/>
                </a:solidFill>
              </a:rPr>
              <a:t>Output &amp; Conclusion 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9FC832B-693E-486A-9D95-A54DF57E2697}"/>
              </a:ext>
            </a:extLst>
          </p:cNvPr>
          <p:cNvSpPr txBox="1">
            <a:spLocks/>
          </p:cNvSpPr>
          <p:nvPr/>
        </p:nvSpPr>
        <p:spPr>
          <a:xfrm>
            <a:off x="108154" y="967668"/>
            <a:ext cx="9035846" cy="557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From the plot, we make the conclusion: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-&gt; Stocks in Beat Group, will tend to beat the market in a period of 30 days. Therefor there exists increasing CAAR after Q1 report announced.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-&gt; Stocks in Meet Group, will tend to beat the market as well, but not as much as Group Beat does, their CAAR are lower than the Beat Group.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-&gt; Stocks in Miss Group, will tend to be beaten by the market in the following 30 days, their CAAR drop sharply after Q1 announced.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So we can conclude that, “Surprise” has a huge impact on stock abnormal return after the Quarterly Earnings Report announcement.</a:t>
            </a:r>
          </a:p>
          <a:p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375353"/>
      </p:ext>
    </p:extLst>
  </p:cSld>
  <p:clrMapOvr>
    <a:masterClrMapping/>
  </p:clrMapOvr>
  <p:transition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Placeholder 9">
            <a:extLst>
              <a:ext uri="{FF2B5EF4-FFF2-40B4-BE49-F238E27FC236}">
                <a16:creationId xmlns:a16="http://schemas.microsoft.com/office/drawing/2014/main" id="{FC5FFC8C-28C5-488E-8F87-3E500F01C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392697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E7E9F9-CAC8-4887-B95E-607A82A90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1898649"/>
            <a:ext cx="4895418" cy="3356931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7171" name="Text Placeholder 2">
            <a:extLst>
              <a:ext uri="{FF2B5EF4-FFF2-40B4-BE49-F238E27FC236}">
                <a16:creationId xmlns:a16="http://schemas.microsoft.com/office/drawing/2014/main" id="{D47E75A8-491D-4C8E-B6A0-AD8D12911C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28828" y="2142330"/>
            <a:ext cx="3965575" cy="181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Thank You.</a:t>
            </a:r>
          </a:p>
        </p:txBody>
      </p:sp>
      <p:sp>
        <p:nvSpPr>
          <p:cNvPr id="7172" name="Text Placeholder 3">
            <a:extLst>
              <a:ext uri="{FF2B5EF4-FFF2-40B4-BE49-F238E27FC236}">
                <a16:creationId xmlns:a16="http://schemas.microsoft.com/office/drawing/2014/main" id="{A61CE8CD-3101-4FD3-9B7C-1C8659171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328828" y="3851068"/>
            <a:ext cx="4895417" cy="14468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Group One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Zhibai</a:t>
            </a:r>
            <a:r>
              <a:rPr lang="en-US" altLang="zh-CN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Luo, </a:t>
            </a:r>
            <a:r>
              <a:rPr lang="en-US" altLang="zh-CN" sz="1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Zicheng</a:t>
            </a:r>
            <a:r>
              <a:rPr lang="en-US" altLang="zh-CN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He, </a:t>
            </a:r>
            <a:r>
              <a:rPr lang="en-US" altLang="zh-CN" sz="1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Yulin</a:t>
            </a:r>
            <a:r>
              <a:rPr lang="en-US" altLang="zh-CN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Wu,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Xiangjun Kong, </a:t>
            </a:r>
            <a:r>
              <a:rPr lang="en-US" altLang="zh-CN" sz="1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Tianzi</a:t>
            </a:r>
            <a:r>
              <a:rPr lang="en-US" altLang="zh-CN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Zheng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2019-12-17</a:t>
            </a:r>
          </a:p>
        </p:txBody>
      </p:sp>
      <p:pic>
        <p:nvPicPr>
          <p:cNvPr id="7173" name="Picture 11" descr="nyu_white.png">
            <a:extLst>
              <a:ext uri="{FF2B5EF4-FFF2-40B4-BE49-F238E27FC236}">
                <a16:creationId xmlns:a16="http://schemas.microsoft.com/office/drawing/2014/main" id="{A6AF6EE9-A768-4117-90D8-5742CEBA2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4" y="2133600"/>
            <a:ext cx="674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891372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EF1A02-43E8-4C7B-9968-78B06968E69E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04889EF-F013-4B00-AC53-F05A9779FDB0}"/>
              </a:ext>
            </a:extLst>
          </p:cNvPr>
          <p:cNvSpPr txBox="1">
            <a:spLocks/>
          </p:cNvSpPr>
          <p:nvPr/>
        </p:nvSpPr>
        <p:spPr>
          <a:xfrm>
            <a:off x="382229" y="2600163"/>
            <a:ext cx="8379542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/>
              <a:t>Class </a:t>
            </a:r>
            <a:r>
              <a:rPr lang="en-US" altLang="zh-CN" dirty="0"/>
              <a:t>Declaration </a:t>
            </a:r>
            <a:br>
              <a:rPr lang="zh-CN" altLang="en-US" dirty="0"/>
            </a:br>
            <a:r>
              <a:rPr lang="en-US" altLang="zh-CN" dirty="0"/>
              <a:t> &amp;</a:t>
            </a:r>
            <a:br>
              <a:rPr lang="en-US" altLang="zh-CN" dirty="0"/>
            </a:br>
            <a:r>
              <a:rPr lang="en-US" altLang="zh-CN" dirty="0"/>
              <a:t>Data Structures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53880"/>
      </p:ext>
    </p:extLst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309612C3-0A37-4D9F-A3C9-94601CEA1D66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7F8D54-414E-4FF4-A09F-125AAE94BD1B}"/>
              </a:ext>
            </a:extLst>
          </p:cNvPr>
          <p:cNvSpPr/>
          <p:nvPr/>
        </p:nvSpPr>
        <p:spPr>
          <a:xfrm>
            <a:off x="340462" y="2394913"/>
            <a:ext cx="41695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- 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- 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ticker;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- 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date;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//releasing date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- 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actual;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- 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estimate;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- 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surprise;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- 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price;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- 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AR;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- 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StockReturn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- 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SPYReturn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- 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ReturnDates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- 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StartDate;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- 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EndDate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- 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Group;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5B44CB-437D-4E79-8819-258A531ED9B9}"/>
              </a:ext>
            </a:extLst>
          </p:cNvPr>
          <p:cNvSpPr/>
          <p:nvPr/>
        </p:nvSpPr>
        <p:spPr>
          <a:xfrm>
            <a:off x="438784" y="1083794"/>
            <a:ext cx="3010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2B91AF"/>
                </a:solidFill>
                <a:latin typeface="Consolas" panose="020B0609020204030204" pitchFamily="49" charset="0"/>
              </a:rPr>
              <a:t>Stock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6BC056-B3AA-4B87-8330-21257A632EA2}"/>
              </a:ext>
            </a:extLst>
          </p:cNvPr>
          <p:cNvSpPr/>
          <p:nvPr/>
        </p:nvSpPr>
        <p:spPr>
          <a:xfrm>
            <a:off x="4563122" y="2533412"/>
            <a:ext cx="70743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+ map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Stock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getBloomberg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myFile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+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PullStockInfo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+ 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+ 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getSurprise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+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Setprice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&gt;&amp;);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+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SetReturn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+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GetStartEndDates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&gt;&amp;);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+ 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+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SetAR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ETF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spy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+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SetGroup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str_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getPrice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99CE10-3DE8-48C9-B882-41F454B44AC0}"/>
              </a:ext>
            </a:extLst>
          </p:cNvPr>
          <p:cNvSpPr/>
          <p:nvPr/>
        </p:nvSpPr>
        <p:spPr>
          <a:xfrm>
            <a:off x="438784" y="1844003"/>
            <a:ext cx="1436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69FAC0-3A0E-40BA-9BC3-03C10F04321F}"/>
              </a:ext>
            </a:extLst>
          </p:cNvPr>
          <p:cNvSpPr/>
          <p:nvPr/>
        </p:nvSpPr>
        <p:spPr>
          <a:xfrm>
            <a:off x="4677174" y="1841503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834B9-A2FA-4F83-902B-853C7A55F38D}"/>
              </a:ext>
            </a:extLst>
          </p:cNvPr>
          <p:cNvSpPr/>
          <p:nvPr/>
        </p:nvSpPr>
        <p:spPr>
          <a:xfrm>
            <a:off x="1131166" y="2957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Class </a:t>
            </a:r>
            <a:r>
              <a:rPr lang="en-US" altLang="zh-CN" i="1" dirty="0">
                <a:solidFill>
                  <a:schemeClr val="bg1"/>
                </a:solidFill>
              </a:rPr>
              <a:t>Declaration  &amp; Data Structures 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94833"/>
      </p:ext>
    </p:extLst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6F23BA7A-23F1-4F20-9222-6CFEEE10AB75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827EE30F-BEF7-4507-9034-1C266D3A2D27}"/>
              </a:ext>
            </a:extLst>
          </p:cNvPr>
          <p:cNvSpPr/>
          <p:nvPr/>
        </p:nvSpPr>
        <p:spPr>
          <a:xfrm>
            <a:off x="431933" y="1274634"/>
            <a:ext cx="3010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2B91AF"/>
                </a:solidFill>
                <a:latin typeface="Consolas" panose="020B0609020204030204" pitchFamily="49" charset="0"/>
              </a:rPr>
              <a:t>ETF</a:t>
            </a:r>
            <a:endParaRPr lang="zh-CN" altLang="en-US" sz="2800" dirty="0"/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42075BBB-B47F-4BA4-B99A-FE915AD355D4}"/>
              </a:ext>
            </a:extLst>
          </p:cNvPr>
          <p:cNvSpPr/>
          <p:nvPr/>
        </p:nvSpPr>
        <p:spPr>
          <a:xfrm>
            <a:off x="431933" y="2150253"/>
            <a:ext cx="1436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zh-CN" altLang="en-US" dirty="0"/>
          </a:p>
        </p:txBody>
      </p:sp>
      <p:sp>
        <p:nvSpPr>
          <p:cNvPr id="7" name="矩形 8">
            <a:extLst>
              <a:ext uri="{FF2B5EF4-FFF2-40B4-BE49-F238E27FC236}">
                <a16:creationId xmlns:a16="http://schemas.microsoft.com/office/drawing/2014/main" id="{73CD9989-F012-4A76-8C50-01394BFA5E68}"/>
              </a:ext>
            </a:extLst>
          </p:cNvPr>
          <p:cNvSpPr/>
          <p:nvPr/>
        </p:nvSpPr>
        <p:spPr>
          <a:xfrm>
            <a:off x="431933" y="398115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zh-CN" altLang="en-US" dirty="0"/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6E6B9E84-C11F-4947-BB4E-0B45AE1B69BD}"/>
              </a:ext>
            </a:extLst>
          </p:cNvPr>
          <p:cNvSpPr/>
          <p:nvPr/>
        </p:nvSpPr>
        <p:spPr>
          <a:xfrm>
            <a:off x="431933" y="265465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- 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date;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- 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price;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- 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Return;</a:t>
            </a:r>
            <a:endParaRPr lang="zh-CN" altLang="en-US" dirty="0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51E73634-02DB-49DA-AE1D-8AD2835B2D7F}"/>
              </a:ext>
            </a:extLst>
          </p:cNvPr>
          <p:cNvSpPr/>
          <p:nvPr/>
        </p:nvSpPr>
        <p:spPr>
          <a:xfrm>
            <a:off x="431933" y="4682877"/>
            <a:ext cx="6853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+ 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GetDateVector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+ 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GetReturnVector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+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SetDate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&gt;&amp;);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+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SetPriceReturn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&gt;&amp;);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05B39-259C-4A55-8EEB-D30010EEAA23}"/>
              </a:ext>
            </a:extLst>
          </p:cNvPr>
          <p:cNvSpPr/>
          <p:nvPr/>
        </p:nvSpPr>
        <p:spPr>
          <a:xfrm>
            <a:off x="1131166" y="2957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Class </a:t>
            </a:r>
            <a:r>
              <a:rPr lang="en-US" altLang="zh-CN" i="1" dirty="0">
                <a:solidFill>
                  <a:schemeClr val="bg1"/>
                </a:solidFill>
              </a:rPr>
              <a:t>Declaration  &amp; Data Structures 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76202"/>
      </p:ext>
    </p:extLst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D4902459-F725-47F8-817D-20A716B5DBEA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DEBAC960-677E-45FA-8C82-D64D452479A9}"/>
              </a:ext>
            </a:extLst>
          </p:cNvPr>
          <p:cNvSpPr/>
          <p:nvPr/>
        </p:nvSpPr>
        <p:spPr>
          <a:xfrm>
            <a:off x="431933" y="1256880"/>
            <a:ext cx="3010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2B91AF"/>
                </a:solidFill>
                <a:latin typeface="Consolas" panose="020B0609020204030204" pitchFamily="49" charset="0"/>
              </a:rPr>
              <a:t>stratify</a:t>
            </a:r>
            <a:endParaRPr lang="zh-CN" altLang="en-US" sz="2800" dirty="0"/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FDEE3574-74E2-43BA-BE98-D0B46CFF6D97}"/>
              </a:ext>
            </a:extLst>
          </p:cNvPr>
          <p:cNvSpPr/>
          <p:nvPr/>
        </p:nvSpPr>
        <p:spPr>
          <a:xfrm>
            <a:off x="431933" y="2096991"/>
            <a:ext cx="1436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zh-CN" altLang="en-US" dirty="0"/>
          </a:p>
        </p:txBody>
      </p:sp>
      <p:sp>
        <p:nvSpPr>
          <p:cNvPr id="7" name="矩形 8">
            <a:extLst>
              <a:ext uri="{FF2B5EF4-FFF2-40B4-BE49-F238E27FC236}">
                <a16:creationId xmlns:a16="http://schemas.microsoft.com/office/drawing/2014/main" id="{401B67BE-C7E3-47A3-B036-BEF14B074843}"/>
              </a:ext>
            </a:extLst>
          </p:cNvPr>
          <p:cNvSpPr/>
          <p:nvPr/>
        </p:nvSpPr>
        <p:spPr>
          <a:xfrm>
            <a:off x="431933" y="39541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zh-CN" altLang="en-US" dirty="0"/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7162170E-537B-4D64-A794-A48C24381FD6}"/>
              </a:ext>
            </a:extLst>
          </p:cNvPr>
          <p:cNvSpPr/>
          <p:nvPr/>
        </p:nvSpPr>
        <p:spPr>
          <a:xfrm>
            <a:off x="431933" y="2550881"/>
            <a:ext cx="8780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- 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Aver_AAR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Sd_AAR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Aver_CAAR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Sd_CAAR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- 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Stock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vstock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//vector of Stock*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- 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group_size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- 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group_name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A9A9300C-CDAA-4E2B-9F19-418525B01680}"/>
              </a:ext>
            </a:extLst>
          </p:cNvPr>
          <p:cNvSpPr/>
          <p:nvPr/>
        </p:nvSpPr>
        <p:spPr>
          <a:xfrm>
            <a:off x="431933" y="4415241"/>
            <a:ext cx="85154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stratify(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Stock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*&gt;&amp;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vstock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group_name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//constructor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stratify() {};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default constructor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+ 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OneSample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//generate one bootstrap-sample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+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//call function-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OneSample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30 times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+ vector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Get_Aver_CAAR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+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PullGroupInfo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1303F3-F765-41D6-A85C-BF1341F65D7F}"/>
              </a:ext>
            </a:extLst>
          </p:cNvPr>
          <p:cNvSpPr/>
          <p:nvPr/>
        </p:nvSpPr>
        <p:spPr>
          <a:xfrm>
            <a:off x="1131166" y="2957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Class </a:t>
            </a:r>
            <a:r>
              <a:rPr lang="en-US" altLang="zh-CN" i="1" dirty="0">
                <a:solidFill>
                  <a:schemeClr val="bg1"/>
                </a:solidFill>
              </a:rPr>
              <a:t>Declaration  &amp; Data Structures 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53695"/>
      </p:ext>
    </p:extLst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90FE330C-F0A5-4336-9112-E7BA0CAE1361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B2F3D9-E016-4EA3-ADE2-E362FDF6CCA3}"/>
              </a:ext>
            </a:extLst>
          </p:cNvPr>
          <p:cNvSpPr txBox="1">
            <a:spLocks/>
          </p:cNvSpPr>
          <p:nvPr/>
        </p:nvSpPr>
        <p:spPr>
          <a:xfrm>
            <a:off x="685800" y="2403876"/>
            <a:ext cx="77724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/>
              <a:t>Bloomberg Data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Initialize Stock Map</a:t>
            </a:r>
          </a:p>
        </p:txBody>
      </p:sp>
    </p:spTree>
    <p:extLst>
      <p:ext uri="{BB962C8B-B14F-4D97-AF65-F5344CB8AC3E}">
        <p14:creationId xmlns:p14="http://schemas.microsoft.com/office/powerpoint/2010/main" val="3133021492"/>
      </p:ext>
    </p:extLst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4CD4-D61A-4C80-8069-08B5E8984A3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04F23908-784A-45E3-8756-215FEB5FFB84}" type="datetime1">
              <a:rPr lang="zh-CN" altLang="en-US" sz="1200" smtClean="0">
                <a:solidFill>
                  <a:srgbClr val="898989"/>
                </a:solidFill>
              </a:rPr>
              <a:t>2019/12/14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1A2C-19C2-4B05-9E1E-D53492C7B9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09585" eaLnBrk="1" fontAlgn="base" hangingPunct="1">
              <a:spcBef>
                <a:spcPct val="0"/>
              </a:spcBef>
              <a:spcAft>
                <a:spcPct val="0"/>
              </a:spcAft>
            </a:pPr>
            <a:fld id="{B22A244B-3544-4EFD-A269-7ADA119D8E36}" type="slidenum">
              <a:rPr lang="en-US" altLang="zh-CN" sz="1200">
                <a:solidFill>
                  <a:srgbClr val="898989"/>
                </a:solidFill>
              </a:rPr>
              <a:pPr defTabSz="609585"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029D7330-A3A3-4280-9D4A-FC74DC27AD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48"/>
          <a:stretch/>
        </p:blipFill>
        <p:spPr>
          <a:xfrm>
            <a:off x="1524000" y="3729086"/>
            <a:ext cx="6093449" cy="2707168"/>
          </a:xfrm>
          <a:prstGeom prst="rect">
            <a:avLst/>
          </a:prstGeom>
        </p:spPr>
      </p:pic>
      <p:sp>
        <p:nvSpPr>
          <p:cNvPr id="6" name="文本框 6">
            <a:extLst>
              <a:ext uri="{FF2B5EF4-FFF2-40B4-BE49-F238E27FC236}">
                <a16:creationId xmlns:a16="http://schemas.microsoft.com/office/drawing/2014/main" id="{1BD4DDF8-97B6-475C-8541-F2B044302519}"/>
              </a:ext>
            </a:extLst>
          </p:cNvPr>
          <p:cNvSpPr txBox="1"/>
          <p:nvPr/>
        </p:nvSpPr>
        <p:spPr>
          <a:xfrm>
            <a:off x="133166" y="929880"/>
            <a:ext cx="6569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SP500 Stocks Data CSV File</a:t>
            </a:r>
            <a:endParaRPr lang="zh-CN" altLang="en-US" sz="2400" b="1" dirty="0"/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F3804518-EFCA-4CE8-A391-FAB591C54C6F}"/>
              </a:ext>
            </a:extLst>
          </p:cNvPr>
          <p:cNvSpPr txBox="1"/>
          <p:nvPr/>
        </p:nvSpPr>
        <p:spPr>
          <a:xfrm>
            <a:off x="545976" y="1520778"/>
            <a:ext cx="805204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</a:rPr>
              <a:t>Get Estimate EPS (example):</a:t>
            </a:r>
          </a:p>
          <a:p>
            <a:r>
              <a:rPr lang="en-US" altLang="zh-CN" sz="1600" dirty="0"/>
              <a:t>=BDP(B3, "BEST_EPS", "BEST_FPERIOD_OVERRIDE", "-3FQ")</a:t>
            </a:r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chemeClr val="accent1"/>
                </a:solidFill>
              </a:rPr>
              <a:t>Get Real EPS (example):</a:t>
            </a:r>
            <a:endParaRPr lang="en-US" altLang="zh-CN" sz="1600" dirty="0"/>
          </a:p>
          <a:p>
            <a:r>
              <a:rPr lang="en-US" altLang="zh-CN" sz="1600" dirty="0"/>
              <a:t>=BDP(B2, "IS_COMP_EPS_ADJUSTED", "EQY_FUND_RELATIVE_PERIOD", "-3FQ")</a:t>
            </a:r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chemeClr val="accent1"/>
                </a:solidFill>
              </a:rPr>
              <a:t>Then we rearrange the csv file and use Python to choose the price which has an announce data closest to 3.31 (example):</a:t>
            </a:r>
            <a:endParaRPr lang="en-US" altLang="zh-CN" sz="1600" dirty="0"/>
          </a:p>
          <a:p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CC6661-144B-4F56-A831-0000F590B56E}"/>
              </a:ext>
            </a:extLst>
          </p:cNvPr>
          <p:cNvSpPr/>
          <p:nvPr/>
        </p:nvSpPr>
        <p:spPr>
          <a:xfrm>
            <a:off x="1191827" y="312422"/>
            <a:ext cx="676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Bloomberg Data &amp; Initialize Stock Map</a:t>
            </a:r>
          </a:p>
        </p:txBody>
      </p:sp>
    </p:spTree>
    <p:extLst>
      <p:ext uri="{BB962C8B-B14F-4D97-AF65-F5344CB8AC3E}">
        <p14:creationId xmlns:p14="http://schemas.microsoft.com/office/powerpoint/2010/main" val="1632482764"/>
      </p:ext>
    </p:extLst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YU Mas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3768</Words>
  <Application>Microsoft Office PowerPoint</Application>
  <PresentationFormat>On-screen Show (4:3)</PresentationFormat>
  <Paragraphs>534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等线</vt:lpstr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Office 主题​​</vt:lpstr>
      <vt:lpstr>NYU Master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子成 何</dc:creator>
  <cp:lastModifiedBy>X.J. Kong</cp:lastModifiedBy>
  <cp:revision>14</cp:revision>
  <dcterms:created xsi:type="dcterms:W3CDTF">2019-12-15T02:11:12Z</dcterms:created>
  <dcterms:modified xsi:type="dcterms:W3CDTF">2019-12-15T04:47:50Z</dcterms:modified>
</cp:coreProperties>
</file>