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9" r:id="rId3"/>
    <p:sldId id="260" r:id="rId4"/>
    <p:sldId id="310" r:id="rId5"/>
    <p:sldId id="353" r:id="rId7"/>
    <p:sldId id="354" r:id="rId8"/>
    <p:sldId id="283" r:id="rId9"/>
    <p:sldId id="284" r:id="rId10"/>
    <p:sldId id="291" r:id="rId11"/>
    <p:sldId id="320" r:id="rId12"/>
    <p:sldId id="321" r:id="rId13"/>
    <p:sldId id="322" r:id="rId14"/>
    <p:sldId id="355" r:id="rId15"/>
    <p:sldId id="285" r:id="rId16"/>
    <p:sldId id="35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249BE22-B29D-432E-8687-0FB7908132B5}">
          <p14:sldIdLst>
            <p14:sldId id="259"/>
          </p14:sldIdLst>
        </p14:section>
        <p14:section name="12" id="{796081D6-8D58-4117-8568-208CB988EEE0}">
          <p14:sldIdLst>
            <p14:sldId id="260"/>
            <p14:sldId id="310"/>
            <p14:sldId id="353"/>
            <p14:sldId id="354"/>
            <p14:sldId id="283"/>
            <p14:sldId id="284"/>
          </p14:sldIdLst>
        </p14:section>
        <p14:section name="3" id="{B847EC5D-BC87-4694-AD52-1E34563CBB0B}">
          <p14:sldIdLst>
            <p14:sldId id="291"/>
            <p14:sldId id="320"/>
            <p14:sldId id="321"/>
            <p14:sldId id="322"/>
            <p14:sldId id="355"/>
          </p14:sldIdLst>
        </p14:section>
        <p14:section name="4" id="{E1F6AA8D-ABA4-409E-BEE7-137A3BB381EA}">
          <p14:sldIdLst>
            <p14:sldId id="285"/>
            <p14:sldId id="357"/>
          </p14:sldIdLst>
        </p14:section>
        <p14:section name="56" id="{331F861C-2DAB-4916-9376-C4EF32B21002}">
          <p14:sldIdLst/>
        </p14:section>
        <p14:section name="7" id="{E5DE61FA-DC08-4D18-8945-677F4E81DA34}">
          <p14:sldIdLst/>
        </p14:section>
      </p14:sectionLst>
    </p:ext>
    <p:ext uri="{EFAFB233-063F-42B5-8137-9DF3F51BA10A}">
      <p15:sldGuideLst xmlns:p15="http://schemas.microsoft.com/office/powerpoint/2012/main">
        <p15:guide id="1" pos="304" userDrawn="1">
          <p15:clr>
            <a:srgbClr val="A4A3A4"/>
          </p15:clr>
        </p15:guide>
        <p15:guide id="2" pos="7368" userDrawn="1">
          <p15:clr>
            <a:srgbClr val="A4A3A4"/>
          </p15:clr>
        </p15:guide>
        <p15:guide id="3" orient="horz" pos="560" userDrawn="1">
          <p15:clr>
            <a:srgbClr val="A4A3A4"/>
          </p15:clr>
        </p15:guide>
        <p15:guide id="4" orient="horz" pos="616" userDrawn="1">
          <p15:clr>
            <a:srgbClr val="A4A3A4"/>
          </p15:clr>
        </p15:guide>
        <p15:guide id="5" orient="horz" pos="4042" userDrawn="1">
          <p15:clr>
            <a:srgbClr val="A4A3A4"/>
          </p15:clr>
        </p15:guide>
        <p15:guide id="6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05"/>
    <p:restoredTop sz="79468" autoAdjust="0"/>
  </p:normalViewPr>
  <p:slideViewPr>
    <p:cSldViewPr snapToGrid="0" showGuides="1">
      <p:cViewPr varScale="1">
        <p:scale>
          <a:sx n="78" d="100"/>
          <a:sy n="78" d="100"/>
        </p:scale>
        <p:origin x="84" y="108"/>
      </p:cViewPr>
      <p:guideLst>
        <p:guide pos="304"/>
        <p:guide pos="7368"/>
        <p:guide orient="horz" pos="560"/>
        <p:guide orient="horz" pos="616"/>
        <p:guide orient="horz" pos="4042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55BA2-30BD-43FF-836F-10C1FC9768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552A5-B43E-41D9-B0BF-0C551C28F1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85CE0-02FA-46C8-8465-B1CE4E661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85CE0-02FA-46C8-8465-B1CE4E661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85CE0-02FA-46C8-8465-B1CE4E6613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lnSpc>
                <a:spcPts val="1800"/>
              </a:lnSpc>
              <a:spcBef>
                <a:spcPts val="1200"/>
              </a:spcBef>
            </a:pPr>
            <a:endParaRPr lang="zh-CN" altLang="en-US" b="0" i="0" dirty="0">
              <a:effectLst/>
              <a:latin typeface="PingFang SC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552A5-B43E-41D9-B0BF-0C551C28F1C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-647558" y="-934948"/>
            <a:ext cx="4114800" cy="9183277"/>
          </a:xfrm>
        </p:spPr>
        <p:txBody>
          <a:bodyPr anchor="b">
            <a:noAutofit/>
          </a:bodyPr>
          <a:lstStyle>
            <a:lvl1pPr>
              <a:defRPr sz="71400" i="1">
                <a:gradFill>
                  <a:gsLst>
                    <a:gs pos="7000">
                      <a:srgbClr val="07143B"/>
                    </a:gs>
                    <a:gs pos="100000">
                      <a:srgbClr val="04112B">
                        <a:alpha val="0"/>
                      </a:srgbClr>
                    </a:gs>
                  </a:gsLst>
                  <a:lin ang="2700000" scaled="1"/>
                </a:gradFill>
              </a:defRPr>
            </a:lvl1pPr>
          </a:lstStyle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581400" y="2277778"/>
            <a:ext cx="6849065" cy="1500187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2600" y="365780"/>
            <a:ext cx="10515600" cy="523220"/>
          </a:xfrm>
        </p:spPr>
        <p:txBody>
          <a:bodyPr>
            <a:normAutofit/>
          </a:bodyPr>
          <a:lstStyle>
            <a:lvl1pPr>
              <a:defRPr kumimoji="1" lang="zh-CN" alt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EMANTIC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NCERTAINTY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3" name="直接连接符 12"/>
          <p:cNvCxnSpPr/>
          <p:nvPr userDrawn="1"/>
        </p:nvCxnSpPr>
        <p:spPr>
          <a:xfrm>
            <a:off x="482600" y="889000"/>
            <a:ext cx="11214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4B660-050A-3947-B70F-336F90A914E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39B7F-CD1B-694F-896D-BACDC236C3E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56733" y="3508442"/>
            <a:ext cx="712893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Presenters: </a:t>
            </a:r>
            <a:r>
              <a:rPr lang="zh-CN" altLang="en-US" dirty="0"/>
              <a:t>徐锦焜</a:t>
            </a:r>
            <a:endParaRPr lang="zh-CN" altLang="en-US" dirty="0"/>
          </a:p>
          <a:p>
            <a:r>
              <a:rPr lang="en-US" altLang="zh-CN" dirty="0"/>
              <a:t>Team Member: </a:t>
            </a:r>
            <a:r>
              <a:rPr lang="zh-CN" altLang="en-US" dirty="0"/>
              <a:t>谢子成，</a:t>
            </a:r>
            <a:r>
              <a:rPr lang="zh-CN" altLang="en-US" dirty="0"/>
              <a:t>徐锦焜</a:t>
            </a:r>
            <a:endParaRPr lang="zh-CN" altLang="en-US" dirty="0"/>
          </a:p>
          <a:p>
            <a:r>
              <a:rPr lang="en-US" altLang="zh-CN" dirty="0"/>
              <a:t>Date: 2024.12.24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38530" y="1325880"/>
            <a:ext cx="7957185" cy="1914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400" b="1"/>
              <a:t>分布式存储与并行计算</a:t>
            </a:r>
            <a:r>
              <a:rPr lang="en-US" altLang="zh-CN" sz="5400" b="1"/>
              <a:t> </a:t>
            </a:r>
            <a:endParaRPr lang="en-US" altLang="zh-CN" sz="5400" b="1"/>
          </a:p>
          <a:p>
            <a:r>
              <a:rPr lang="zh-CN" altLang="en-US" sz="5400" b="1"/>
              <a:t>课程项目展示</a:t>
            </a:r>
            <a:endParaRPr lang="zh-CN" altLang="en-US" sz="5400" b="1"/>
          </a:p>
        </p:txBody>
      </p:sp>
      <p:sp>
        <p:nvSpPr>
          <p:cNvPr id="6" name="文本框 5"/>
          <p:cNvSpPr txBox="1"/>
          <p:nvPr/>
        </p:nvSpPr>
        <p:spPr>
          <a:xfrm>
            <a:off x="938530" y="3517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600" dirty="0">
                <a:sym typeface="+mn-ea"/>
              </a:rPr>
              <a:t>2024-STA321</a:t>
            </a:r>
            <a:endParaRPr lang="en-US" altLang="zh-CN" sz="3600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3.1 </a:t>
            </a:r>
            <a:r>
              <a:rPr dirty="0">
                <a:latin typeface="华文中宋" panose="02010600040101010101" charset="-122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时间窗口分割</a:t>
            </a:r>
            <a:endParaRPr dirty="0">
              <a:latin typeface="华文中宋" panose="02010600040101010101" charset="-122"/>
              <a:ea typeface="华文中宋" panose="0201060004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124585"/>
            <a:ext cx="4068445" cy="11436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lvl="1" indent="0" algn="just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创建</a:t>
            </a:r>
            <a:r>
              <a:rPr lang="en-US" altLang="zh-CN" sz="2400" dirty="0">
                <a:solidFill>
                  <a:schemeClr val="tx1"/>
                </a:solidFill>
              </a:rPr>
              <a:t>TimeWindowUtils</a:t>
            </a:r>
            <a:r>
              <a:rPr lang="zh-CN" altLang="en-US" sz="2400" dirty="0">
                <a:solidFill>
                  <a:schemeClr val="tx1"/>
                </a:solidFill>
              </a:rPr>
              <a:t>类，其中包含两个</a:t>
            </a:r>
            <a:r>
              <a:rPr lang="zh-CN" altLang="en-US" sz="2400" dirty="0">
                <a:solidFill>
                  <a:schemeClr val="tx1"/>
                </a:solidFill>
              </a:rPr>
              <a:t>方法：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235" y="2341880"/>
            <a:ext cx="9317355" cy="8343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3771265"/>
            <a:ext cx="11339830" cy="929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3.2 </a:t>
            </a:r>
            <a:r>
              <a:rPr>
                <a:latin typeface="华文中宋" panose="02010600040101010101" charset="-122"/>
                <a:ea typeface="华文中宋" panose="02010600040101010101" charset="-122"/>
                <a:sym typeface="+mn-ea"/>
              </a:rPr>
              <a:t>数据聚合计算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600" y="1296829"/>
            <a:ext cx="10515600" cy="457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just">
              <a:lnSpc>
                <a:spcPct val="13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Reducer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的输入</a:t>
            </a:r>
            <a:r>
              <a:rPr lang="zh-CN" altLang="en-US" sz="3200" dirty="0">
                <a:solidFill>
                  <a:schemeClr val="tx1"/>
                </a:solidFill>
              </a:rPr>
              <a:t>：（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= timeWindow</a:t>
            </a:r>
            <a:r>
              <a:rPr lang="zh-CN" altLang="en-US" sz="3200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订单信息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）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endParaRPr lang="zh-CN" altLang="en-US" sz="32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我们需要做的工作</a:t>
            </a: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endParaRPr lang="zh-CN" altLang="en-US" sz="32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</a:t>
            </a: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key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相同的数据：</a:t>
            </a:r>
            <a:endParaRPr lang="zh-CN" altLang="en-US" sz="32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判断主力流入</a:t>
            </a: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流出</a:t>
            </a: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endParaRPr lang="en-US" altLang="zh-CN" sz="32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计算成交量与成交额</a:t>
            </a: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endParaRPr lang="en-US" altLang="zh-CN" sz="32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en-US" altLang="zh-CN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3.</a:t>
            </a:r>
            <a:r>
              <a:rPr lang="zh-CN" altLang="en-US" sz="32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分类别输出结果</a:t>
            </a:r>
            <a:endParaRPr lang="zh-CN" altLang="en-US" sz="3200" dirty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3.2 </a:t>
            </a:r>
            <a:r>
              <a:rPr>
                <a:latin typeface="华文中宋" panose="02010600040101010101" charset="-122"/>
                <a:ea typeface="华文中宋" panose="02010600040101010101" charset="-122"/>
                <a:sym typeface="+mn-ea"/>
              </a:rPr>
              <a:t>数据聚合计算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020" y="1079500"/>
            <a:ext cx="290004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lvl="1" indent="0" algn="ctr">
              <a:lnSpc>
                <a:spcPct val="130000"/>
              </a:lnSpc>
              <a:buNone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创建</a:t>
            </a:r>
            <a:r>
              <a:rPr lang="en-US" altLang="zh-CN" sz="24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  <a:sym typeface="+mn-ea"/>
              </a:rPr>
              <a:t>AggData</a:t>
            </a: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类：</a:t>
            </a:r>
            <a:endParaRPr lang="zh-CN" altLang="en-US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3415" y="1019810"/>
            <a:ext cx="4355465" cy="1672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8040" y="282384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使用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Hash Map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保存同一时间窗口下的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AggData</a:t>
            </a:r>
            <a:r>
              <a:rPr lang="zh-CN" altLang="en-US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805" y="3246120"/>
            <a:ext cx="7368540" cy="10693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69315" y="4827270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在计算完一个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key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下的所有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AggData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后清空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aggMap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以便对下一个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key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中的数据进行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</a:rPr>
              <a:t>操作：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95" y="4999990"/>
            <a:ext cx="4007485" cy="1137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12343" y="2022868"/>
            <a:ext cx="6849065" cy="230449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可视化展示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VISUALIZATION</a:t>
            </a:r>
            <a:endParaRPr lang="en-US" altLang="zh-CN" sz="3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422275" y="8027035"/>
            <a:ext cx="81915" cy="221615"/>
          </a:xfrm>
        </p:spPr>
        <p:txBody>
          <a:bodyPr/>
          <a:lstStyle/>
          <a:p>
            <a:endParaRPr lang="zh-CN" altLang="en-US" sz="18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71173" y="2139708"/>
            <a:ext cx="6849065" cy="2304497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感谢</a:t>
            </a:r>
            <a:r>
              <a:rPr lang="zh-CN" altLang="en-US" dirty="0">
                <a:latin typeface="华文中宋" panose="02010600040101010101" charset="-122"/>
                <a:ea typeface="华文中宋" panose="02010600040101010101" charset="-122"/>
              </a:rPr>
              <a:t>聆听！</a:t>
            </a:r>
            <a:endParaRPr lang="zh-CN" altLang="en-US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000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THANK YOU !</a:t>
            </a:r>
            <a:endParaRPr lang="en-US" altLang="zh-CN" sz="3000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61635" y="2557780"/>
            <a:ext cx="4474210" cy="1499870"/>
          </a:xfrm>
        </p:spPr>
        <p:txBody>
          <a:bodyPr>
            <a:normAutofit fontScale="50000"/>
          </a:bodyPr>
          <a:lstStyle/>
          <a:p>
            <a:pPr algn="l"/>
            <a:r>
              <a:rPr lang="zh-CN" altLang="en-US" sz="11430" dirty="0">
                <a:latin typeface="华文中宋" panose="02010600040101010101" charset="-122"/>
                <a:ea typeface="华文中宋" panose="02010600040101010101" charset="-122"/>
              </a:rPr>
              <a:t>任务分析</a:t>
            </a:r>
            <a:endParaRPr lang="zh-CN" altLang="en-US" sz="11430" dirty="0">
              <a:latin typeface="华文中宋" panose="02010600040101010101" charset="-122"/>
              <a:ea typeface="华文中宋" panose="02010600040101010101" charset="-122"/>
            </a:endParaRPr>
          </a:p>
          <a:p>
            <a:pPr algn="l"/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</a:rPr>
              <a:t>TASK ANALYSIS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/>
          </p:nvPr>
        </p:nvSpPr>
        <p:spPr>
          <a:xfrm>
            <a:off x="142" y="-568553"/>
            <a:ext cx="4114800" cy="9183277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dirty="0">
                <a:latin typeface="华文中宋" panose="02010600040101010101" charset="-122"/>
                <a:ea typeface="华文中宋" panose="02010600040101010101" charset="-122"/>
              </a:rPr>
              <a:t>任务分析</a:t>
            </a:r>
            <a:endParaRPr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721995" y="965200"/>
            <a:ext cx="10182225" cy="5768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dirty="0">
                <a:latin typeface="华文中宋" panose="02010600040101010101" charset="-122"/>
                <a:ea typeface="华文中宋" panose="02010600040101010101" charset="-122"/>
              </a:rPr>
              <a:t>任务分析</a:t>
            </a:r>
            <a:endParaRPr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3407410" y="1409700"/>
            <a:ext cx="8359775" cy="4735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79755" y="1360170"/>
            <a:ext cx="24003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最初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思路：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将任务分为两部分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根据需求筛选出所需主动单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Multi-Inputs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根据单号进行计算并输出结果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dirty="0">
                <a:latin typeface="华文中宋" panose="02010600040101010101" charset="-122"/>
                <a:ea typeface="华文中宋" panose="02010600040101010101" charset="-122"/>
              </a:rPr>
              <a:t>任务分析</a:t>
            </a:r>
            <a:endParaRPr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3407410" y="1409700"/>
            <a:ext cx="8359775" cy="47358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79755" y="1360170"/>
            <a:ext cx="2400300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信息：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订单索引随时间单调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递增！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优化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方案：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只使用逐笔成交单中的数据，减少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</a:t>
            </a:r>
            <a:r>
              <a:rPr lang="en-US" altLang="zh-CN" sz="20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apper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数量，使计算耗时大大缩短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使用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indexOf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和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substring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手动提取字段代替</a:t>
            </a:r>
            <a:r>
              <a:rPr lang="en-US" altLang="zh-CN" sz="200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split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方法。这样可以避免创建多个中间数组对象，提高性能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13200" y="2468278"/>
            <a:ext cx="6849065" cy="1500187"/>
          </a:xfrm>
        </p:spPr>
        <p:txBody>
          <a:bodyPr>
            <a:normAutofit fontScale="50000"/>
          </a:bodyPr>
          <a:lstStyle/>
          <a:p>
            <a:r>
              <a:rPr lang="zh-CN" altLang="en-US" sz="11430" dirty="0">
                <a:latin typeface="华文中宋" panose="02010600040101010101" charset="-122"/>
                <a:ea typeface="华文中宋" panose="02010600040101010101" charset="-122"/>
              </a:rPr>
              <a:t>整体设计方案</a:t>
            </a:r>
            <a:endParaRPr lang="zh-CN" altLang="en-US" sz="1143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华文中宋" panose="02010600040101010101" charset="-122"/>
                <a:cs typeface="Times New Roman" panose="02020603050405020304" pitchFamily="18" charset="0"/>
              </a:rPr>
              <a:t>SOLUTION</a:t>
            </a:r>
            <a:endParaRPr lang="en-US" altLang="zh-CN" dirty="0">
              <a:latin typeface="Times New Roman" panose="02020603050405020304" pitchFamily="18" charset="0"/>
              <a:ea typeface="华文中宋" panose="0201060004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dirty="0">
                <a:latin typeface="华文中宋" panose="02010600040101010101" charset="-122"/>
                <a:ea typeface="华文中宋" panose="02010600040101010101" charset="-122"/>
              </a:rPr>
              <a:t>整体设计方案</a:t>
            </a:r>
            <a:endParaRPr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482600" y="1164254"/>
            <a:ext cx="10951019" cy="455891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056" y="3857625"/>
            <a:ext cx="8763000" cy="3000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65" y="978535"/>
            <a:ext cx="8993505" cy="5767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192193" y="1921790"/>
            <a:ext cx="6772444" cy="2499705"/>
          </a:xfrm>
        </p:spPr>
        <p:txBody>
          <a:bodyPr>
            <a:noAutofit/>
          </a:bodyPr>
          <a:lstStyle/>
          <a:p>
            <a:r>
              <a:rPr lang="zh-CN" altLang="en-US" sz="5700" dirty="0">
                <a:latin typeface="华文中宋" panose="02010600040101010101" charset="-122"/>
                <a:ea typeface="华文中宋" panose="02010600040101010101" charset="-122"/>
              </a:rPr>
              <a:t>具体功能实现</a:t>
            </a:r>
            <a:endParaRPr lang="zh-CN" altLang="en-US" sz="57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en-US" altLang="zh-CN" sz="3000"/>
              <a:t>SPECIFIC FUNCTION IMPLEMENTATION</a:t>
            </a:r>
            <a:endParaRPr lang="en-US" altLang="zh-CN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具体功能实现</a:t>
            </a:r>
            <a:r>
              <a:rPr lang="en-US" altLang="zh-CN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endParaRPr lang="en-US" altLang="zh-CN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2600" y="1082437"/>
            <a:ext cx="1001445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3.1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时间窗口分割</a:t>
            </a:r>
            <a:endParaRPr lang="zh-CN" altLang="en-US" sz="2000" dirty="0"/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3.2 </a:t>
            </a:r>
            <a:r>
              <a:rPr lang="zh-CN" altLang="en-US" sz="2000" dirty="0">
                <a:latin typeface="华文中宋" panose="02010600040101010101" charset="-122"/>
                <a:ea typeface="华文中宋" panose="02010600040101010101" charset="-122"/>
              </a:rPr>
              <a:t>数据聚合计算</a:t>
            </a:r>
            <a:endParaRPr lang="zh-CN" altLang="en-US" sz="2000" dirty="0"/>
          </a:p>
          <a:p>
            <a:pPr marL="457200" lvl="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898650"/>
            <a:ext cx="7647305" cy="49015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GUIDESSETTING" val="{&quot;Id&quot;:&quot;GuidesStyle_Moderate&quot;,&quot;Name&quot;:&quot;GuidesStyle_Moderate&quot;,&quot;Kind&quot;:0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阿里巴巴普惠体 2.0 95 ExtraBold"/>
        <a:cs typeface=""/>
      </a:majorFont>
      <a:minorFont>
        <a:latin typeface="Times New Roman"/>
        <a:ea typeface="阿里巴巴普惠体 2.0 6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WPS 演示</Application>
  <PresentationFormat>宽屏</PresentationFormat>
  <Paragraphs>91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华文中宋</vt:lpstr>
      <vt:lpstr>PingFang SC</vt:lpstr>
      <vt:lpstr>Segoe Print</vt:lpstr>
      <vt:lpstr>阿里巴巴普惠体 2.0 65 Medium</vt:lpstr>
      <vt:lpstr>微软雅黑</vt:lpstr>
      <vt:lpstr>Arial Unicode MS</vt:lpstr>
      <vt:lpstr>阿里巴巴普惠体 2.0 95 ExtraBold</vt:lpstr>
      <vt:lpstr>等线</vt:lpstr>
      <vt:lpstr>Calibri</vt:lpstr>
      <vt:lpstr>Office 主题​​</vt:lpstr>
      <vt:lpstr>PowerPoint 演示文稿</vt:lpstr>
      <vt:lpstr>1</vt:lpstr>
      <vt:lpstr>1 任务分析</vt:lpstr>
      <vt:lpstr>1 任务分析</vt:lpstr>
      <vt:lpstr>1 任务分析</vt:lpstr>
      <vt:lpstr>2</vt:lpstr>
      <vt:lpstr>2 整体设计方案</vt:lpstr>
      <vt:lpstr>3</vt:lpstr>
      <vt:lpstr>3 具体功能实现 </vt:lpstr>
      <vt:lpstr>3.1 时间窗口分割</vt:lpstr>
      <vt:lpstr>3.2 数据聚合计算</vt:lpstr>
      <vt:lpstr>3.2 数据聚合计算</vt:lpstr>
      <vt:lpstr>4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奇 吴</dc:creator>
  <cp:lastModifiedBy>商</cp:lastModifiedBy>
  <cp:revision>20</cp:revision>
  <dcterms:created xsi:type="dcterms:W3CDTF">2024-11-09T13:59:00Z</dcterms:created>
  <dcterms:modified xsi:type="dcterms:W3CDTF">2024-12-20T01:35:32Z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EB9A76D4B69E45BAB43601B8A88CFBDF_12</vt:lpwstr>
  </property>
  <property fmtid="{D5CDD505-2E9C-101B-9397-08002B2CF9AE}" pid="3" name="KSOProductBuildVer">
    <vt:lpwstr>2052-12.1.0.18912</vt:lpwstr>
  </property>
</Properties>
</file>