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3" autoAdjust="0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C9185-DBB9-4A59-94A7-45214E94549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1990, accessing information through the Internet was a rather technical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affair. It was so hard, in fact, that even Ph.D.-holding physicists were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frustrated when trying to swap data. One such physicist, the now famous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(and knighted) Sir Tim Berners-Lee, cooked up a way to easily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cross-reference text on the Internet through hypertext links.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1993, only 100 or so computers throughout the world were equipped 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 up HTML pages. Those interlinked pages were dubbed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 Web (WWW)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several web browser programs had been written 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people to view web pages.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growing popularity of the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Web, a few programmers soon wrote web browsers that could view graphical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along with text. From that point forward, the continued development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web browser software and the standardization of the HTML—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XHTML—languages has lead us to the world we live in today, one in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more than 110 million web servers answer requests for more than 25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billion text and multimedia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Markup: detailed stylistic instructions for typesetting something that is to be printed; manual markup is usually written on the copy (e.g. underlining words that are to be set in italics)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b="1"/>
              <a:t>An element</a:t>
            </a:r>
            <a:r>
              <a:rPr lang="en-US"/>
              <a:t> is a construct consisting (usually) of an opening tag, some optional attributes,</a:t>
            </a:r>
            <a:endParaRPr lang="en-US"/>
          </a:p>
          <a:p>
            <a:r>
              <a:rPr lang="en-US"/>
              <a:t>some content, and a closing tag. Elements can contain any number of further elements,</a:t>
            </a:r>
            <a:endParaRPr lang="en-US"/>
          </a:p>
          <a:p>
            <a:r>
              <a:rPr lang="en-US"/>
              <a:t>which are, in turn, made up of tags, attributes, and content. The following example shows</a:t>
            </a:r>
            <a:endParaRPr lang="en-US"/>
          </a:p>
          <a:p>
            <a:r>
              <a:rPr lang="en-US"/>
              <a:t>two elements: the &lt;p&gt; element, which is everything from the first opening angle bracket</a:t>
            </a:r>
            <a:endParaRPr lang="en-US"/>
          </a:p>
          <a:p>
            <a:r>
              <a:rPr lang="en-US"/>
              <a:t>(&lt;) to the very last closing angle bracket (&gt;), and the &lt;em&gt; element, which encompasses</a:t>
            </a:r>
            <a:endParaRPr lang="en-US"/>
          </a:p>
          <a:p>
            <a:r>
              <a:rPr lang="en-US"/>
              <a:t>the opening &lt;em&gt; tag, the closing &lt;/em&gt; tag, and the content in between.</a:t>
            </a:r>
            <a:endParaRPr lang="en-US"/>
          </a:p>
          <a:p>
            <a:r>
              <a:rPr lang="en-US"/>
              <a:t>&lt;p class="example"&gt;Here is some text, some of which is</a:t>
            </a:r>
            <a:endParaRPr lang="en-US"/>
          </a:p>
          <a:p>
            <a:r>
              <a:rPr lang="en-US"/>
              <a:t>&lt;em&gt;emphasized&lt;/em&gt;&lt;/p&gt;.</a:t>
            </a:r>
            <a:endParaRPr lang="en-US"/>
          </a:p>
          <a:p>
            <a:r>
              <a:rPr lang="en-US" b="1"/>
              <a:t>A tag</a:t>
            </a:r>
            <a:r>
              <a:rPr lang="en-US"/>
              <a:t> indicates the start and end of an element. The opening tag can contain multiple</a:t>
            </a:r>
            <a:endParaRPr lang="en-US"/>
          </a:p>
          <a:p>
            <a:r>
              <a:rPr lang="en-US"/>
              <a:t>attributes, but it cannot contain other elements or tags, while the closing tag cannot contain</a:t>
            </a:r>
            <a:endParaRPr lang="en-US"/>
          </a:p>
          <a:p>
            <a:r>
              <a:rPr lang="en-US"/>
              <a:t>anything but itself. In the preceding example, there are four tags: an opening &lt;p&gt;, an</a:t>
            </a:r>
            <a:endParaRPr lang="en-US"/>
          </a:p>
          <a:p>
            <a:r>
              <a:rPr lang="en-US"/>
              <a:t>opening &lt;em&gt;, a closing &lt;/em&gt;, and a closing &lt;/p&gt;.</a:t>
            </a:r>
            <a:endParaRPr lang="en-US"/>
          </a:p>
          <a:p>
            <a:r>
              <a:rPr lang="en-US"/>
              <a:t>Not all elements have closing tags. For example, &lt;img&gt;, &lt;br&gt;, &lt;meta&gt;, and &lt;hr&gt; are referred</a:t>
            </a:r>
            <a:endParaRPr lang="en-US"/>
          </a:p>
          <a:p>
            <a:r>
              <a:rPr lang="en-US"/>
              <a:t>to as self-closing elements, empty elements, or replaced elements. Such elements are</a:t>
            </a:r>
            <a:endParaRPr lang="en-US"/>
          </a:p>
          <a:p>
            <a:r>
              <a:rPr lang="en-US"/>
              <a:t>not container tags—that is, you would not write &lt;hr&gt;some content&lt;/hr&gt; or &lt;br&gt;some content&lt;/</a:t>
            </a:r>
            <a:endParaRPr lang="en-US"/>
          </a:p>
          <a:p>
            <a:r>
              <a:rPr lang="en-US"/>
              <a:t>br&gt;—and any content or formatting1 is dealt with via attribute values (see the next</a:t>
            </a:r>
            <a:endParaRPr lang="en-US"/>
          </a:p>
          <a:p>
            <a:r>
              <a:rPr lang="en-US"/>
              <a:t>section for more information). In HTML, a self-closing element is written simply as &lt;img&gt;,</a:t>
            </a:r>
            <a:endParaRPr lang="en-US"/>
          </a:p>
          <a:p>
            <a:r>
              <a:rPr lang="en-US"/>
              <a:t>&lt;br&gt;, &lt;meta&gt;, or &lt;hr&gt;. In XHTML, a self-closing element requires a space and a trailing slash,</a:t>
            </a:r>
            <a:endParaRPr lang="en-US"/>
          </a:p>
          <a:p>
            <a:r>
              <a:rPr lang="en-US"/>
              <a:t>such as &lt;img /&gt;, &lt;br /&gt;, &lt;meta /&gt;, or &lt;hr /&gt;.</a:t>
            </a:r>
            <a:endParaRPr lang="en-US"/>
          </a:p>
          <a:p>
            <a:r>
              <a:rPr lang="en-US"/>
              <a:t>Watch out for the &lt;script&gt; element: it is a container, so it has a required closing tag,</a:t>
            </a:r>
            <a:endParaRPr lang="en-US"/>
          </a:p>
          <a:p>
            <a:r>
              <a:rPr lang="en-US"/>
              <a:t>even though it can remain empty of content and uses the src attribute to reference</a:t>
            </a:r>
            <a:endParaRPr lang="en-US"/>
          </a:p>
          <a:p>
            <a:r>
              <a:rPr lang="en-US"/>
              <a:t>external scripts. This issue is made more complex by the fact that Opera (version 9 and</a:t>
            </a:r>
            <a:endParaRPr lang="en-US"/>
          </a:p>
          <a:p>
            <a:r>
              <a:rPr lang="en-US"/>
              <a:t>above) and Safari both support a self-closed &lt;script&gt;, so the element will work, but it</a:t>
            </a:r>
            <a:endParaRPr lang="en-US"/>
          </a:p>
          <a:p>
            <a:r>
              <a:rPr lang="en-US"/>
              <a:t>will remain invalid, and unsupported in other browsers.</a:t>
            </a:r>
            <a:endParaRPr lang="en-US"/>
          </a:p>
          <a:p>
            <a:r>
              <a:rPr lang="en-US" b="1"/>
              <a:t>Attributes</a:t>
            </a:r>
            <a:r>
              <a:rPr lang="en-US"/>
              <a:t> appear within tags, and they can only contain the value of the attribute, for</a:t>
            </a:r>
            <a:endParaRPr lang="en-US"/>
          </a:p>
          <a:p>
            <a:r>
              <a:rPr lang="en-US"/>
              <a:t>instance:</a:t>
            </a:r>
            <a:endParaRPr lang="en-US"/>
          </a:p>
          <a:p>
            <a:r>
              <a:rPr lang="en-US"/>
              <a:t>&lt;p class="example"&gt;Here is some text, some of which is</a:t>
            </a:r>
            <a:endParaRPr lang="en-US"/>
          </a:p>
          <a:p>
            <a:r>
              <a:rPr lang="en-US"/>
              <a:t>&lt;em&gt;emphasized&lt;/em&gt;&lt;/p&gt;</a:t>
            </a:r>
            <a:endParaRPr lang="en-US"/>
          </a:p>
          <a:p>
            <a:r>
              <a:rPr lang="en-US"/>
              <a:t>This example shows the class attribute. An attribute can contain multiple, space-separated</a:t>
            </a:r>
            <a:endParaRPr lang="en-US"/>
          </a:p>
          <a:p>
            <a:r>
              <a:rPr lang="en-US"/>
              <a:t>values, which is useful if you need to apply different classes to one element. For instance, if</a:t>
            </a:r>
            <a:endParaRPr lang="en-US"/>
          </a:p>
          <a:p>
            <a:r>
              <a:rPr lang="en-US"/>
              <a:t>you have two styles, one named example and another named reference, you can apply</a:t>
            </a:r>
            <a:endParaRPr lang="en-US"/>
          </a:p>
          <a:p>
            <a:r>
              <a:rPr lang="en-US"/>
              <a:t>them both to a paragraph like so:</a:t>
            </a:r>
            <a:endParaRPr lang="en-US"/>
          </a:p>
          <a:p>
            <a:r>
              <a:rPr lang="en-US"/>
              <a:t>&lt;p class="example reference"&gt;</a:t>
            </a:r>
            <a:endParaRPr lang="en-US"/>
          </a:p>
          <a:p>
            <a:r>
              <a:rPr lang="en-US"/>
              <a:t>Other attributes you may have already encountered might include alt, src, and title, but</a:t>
            </a:r>
            <a:endParaRPr lang="en-US"/>
          </a:p>
          <a:p>
            <a:r>
              <a:rPr lang="en-US"/>
              <a:t>there are many more attributes, some element-specific (like the selected attribute used</a:t>
            </a:r>
            <a:endParaRPr lang="en-US"/>
          </a:p>
          <a:p>
            <a:r>
              <a:rPr lang="en-US"/>
              <a:t>with the &lt;option&gt; tag) and some not (like the class and id attributes). If there is one thing</a:t>
            </a:r>
            <a:endParaRPr lang="en-US"/>
          </a:p>
          <a:p>
            <a:r>
              <a:rPr lang="en-US"/>
              <a:t>I want people to take away from this book, it is this: there is no such thing as an alt tag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http://htmlref.com/ch1/html5helloworld.html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A special character is inserted using a named entity (</a:t>
            </a:r>
            <a:r>
              <a:rPr lang="en-US" b="1" dirty="0" smtClean="0"/>
              <a:t>&amp;hearts;</a:t>
            </a:r>
            <a:r>
              <a:rPr lang="en-US" dirty="0" smtClean="0"/>
              <a:t>), which in this case inserts a heart dingbat character into the text.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8661B-972A-4537-9703-79176FE977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1953-B682-4D54-BEC7-0BA576460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428A-0A3A-4CCD-AFC4-443D065A2F02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CURVE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&lt;title&gt; </a:t>
            </a:r>
            <a:r>
              <a:rPr lang="en-US" dirty="0"/>
              <a:t>and </a:t>
            </a:r>
            <a:r>
              <a:rPr lang="en-US" b="1" dirty="0"/>
              <a:t>&lt;/title&gt; </a:t>
            </a:r>
            <a:r>
              <a:rPr lang="en-US" dirty="0"/>
              <a:t>tag pair specifies the title of the document, </a:t>
            </a:r>
            <a:r>
              <a:rPr lang="en-US" dirty="0" smtClean="0"/>
              <a:t>which generally </a:t>
            </a:r>
            <a:r>
              <a:rPr lang="en-US" dirty="0"/>
              <a:t>appears in the title bar of the Web browser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A comment is specified by &lt;!-- --&gt;, allowing page authors to provide notes </a:t>
            </a:r>
            <a:r>
              <a:rPr lang="en-US" dirty="0" smtClean="0"/>
              <a:t>for future </a:t>
            </a:r>
            <a:r>
              <a:rPr lang="en-US" dirty="0"/>
              <a:t>reference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&lt;h1&gt; </a:t>
            </a:r>
            <a:r>
              <a:rPr lang="en-US" dirty="0"/>
              <a:t>and </a:t>
            </a:r>
            <a:r>
              <a:rPr lang="en-US" b="1" dirty="0"/>
              <a:t>&lt;/h1&gt; </a:t>
            </a:r>
            <a:r>
              <a:rPr lang="en-US" dirty="0"/>
              <a:t>header tag pair indicates a headline specifying some </a:t>
            </a:r>
            <a:r>
              <a:rPr lang="en-US" dirty="0" smtClean="0"/>
              <a:t>important information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Overview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 </a:t>
            </a:r>
            <a:r>
              <a:rPr lang="en-US" dirty="0" smtClean="0"/>
              <a:t>tag, inserts a </a:t>
            </a:r>
            <a:r>
              <a:rPr lang="en-US" dirty="0"/>
              <a:t>horizontal rule, or bar, across the screen.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&lt;p&gt; </a:t>
            </a:r>
            <a:r>
              <a:rPr lang="en-US" dirty="0"/>
              <a:t>and </a:t>
            </a:r>
            <a:r>
              <a:rPr lang="en-US" b="1" dirty="0"/>
              <a:t>&lt;/p&gt; </a:t>
            </a:r>
            <a:r>
              <a:rPr lang="en-US" dirty="0"/>
              <a:t>paragraph tag pair indicates a paragraph of text.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and </a:t>
            </a:r>
            <a:r>
              <a:rPr lang="en-US" b="1" dirty="0"/>
              <a:t>&lt;/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tag pair surrounds a small piece of text to emphasize which </a:t>
            </a:r>
            <a:r>
              <a:rPr lang="en-US" dirty="0" smtClean="0"/>
              <a:t>a browser </a:t>
            </a:r>
            <a:r>
              <a:rPr lang="en-US" dirty="0"/>
              <a:t>typically renders in italics.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used to describe or augment the content of the document. The element acts like the </a:t>
            </a:r>
            <a:r>
              <a:rPr lang="en-US" dirty="0" smtClean="0"/>
              <a:t>front matter </a:t>
            </a:r>
            <a:r>
              <a:rPr lang="en-US" dirty="0"/>
              <a:t>or cover page of a document. In many cases, the information contained within </a:t>
            </a:r>
            <a:r>
              <a:rPr lang="en-US" dirty="0" smtClean="0"/>
              <a:t>the </a:t>
            </a:r>
            <a:r>
              <a:rPr lang="en-US" b="1" dirty="0" smtClean="0"/>
              <a:t>head </a:t>
            </a:r>
            <a:r>
              <a:rPr lang="en-US" dirty="0"/>
              <a:t>element is information about the page that is useful for visual styling, </a:t>
            </a:r>
            <a:r>
              <a:rPr lang="en-US" dirty="0" smtClean="0"/>
              <a:t>defining interactivity</a:t>
            </a:r>
            <a:r>
              <a:rPr lang="en-US" dirty="0"/>
              <a:t>, setting the page title, and providing other useful information that describes </a:t>
            </a:r>
            <a:r>
              <a:rPr lang="en-US" dirty="0" smtClean="0"/>
              <a:t>or controls </a:t>
            </a:r>
            <a:r>
              <a:rPr lang="en-US" dirty="0"/>
              <a:t>the document.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single </a:t>
            </a:r>
            <a:r>
              <a:rPr lang="en-US" b="1" dirty="0"/>
              <a:t>title </a:t>
            </a:r>
            <a:r>
              <a:rPr lang="en-US" dirty="0"/>
              <a:t>element is required in the </a:t>
            </a:r>
            <a:r>
              <a:rPr lang="en-US" b="1" dirty="0"/>
              <a:t>head </a:t>
            </a:r>
            <a:r>
              <a:rPr lang="en-US" dirty="0"/>
              <a:t>element and is used to set the text that </a:t>
            </a:r>
            <a:r>
              <a:rPr lang="en-US" dirty="0" smtClean="0"/>
              <a:t>most browsers </a:t>
            </a:r>
            <a:r>
              <a:rPr lang="en-US" dirty="0"/>
              <a:t>display in their title bar. The value within a </a:t>
            </a:r>
            <a:r>
              <a:rPr lang="en-US" b="1" dirty="0"/>
              <a:t>title </a:t>
            </a:r>
            <a:r>
              <a:rPr lang="en-US" dirty="0"/>
              <a:t>is also used in a </a:t>
            </a:r>
            <a:r>
              <a:rPr lang="en-US" dirty="0" smtClean="0"/>
              <a:t>browser’s history </a:t>
            </a:r>
            <a:r>
              <a:rPr lang="en-US" dirty="0"/>
              <a:t>system, recorded when the page is bookmarked, and consulted by search </a:t>
            </a:r>
            <a:r>
              <a:rPr lang="en-US" dirty="0" smtClean="0"/>
              <a:t>engine robots </a:t>
            </a:r>
            <a:r>
              <a:rPr lang="en-US" dirty="0"/>
              <a:t>to help determine page meaning. In short, it is pretty important to have </a:t>
            </a:r>
            <a:r>
              <a:rPr lang="en-US" dirty="0" smtClean="0"/>
              <a:t>a syntactically </a:t>
            </a:r>
            <a:r>
              <a:rPr lang="en-US" dirty="0"/>
              <a:t>correct, descriptive, and appropriate page title. Thus, </a:t>
            </a:r>
            <a:r>
              <a:rPr lang="en-US" dirty="0" smtClean="0"/>
              <a:t>given </a:t>
            </a:r>
            <a:r>
              <a:rPr lang="en-US" b="1" dirty="0" smtClean="0"/>
              <a:t>&lt;title&gt;</a:t>
            </a:r>
            <a:r>
              <a:rPr lang="en-US" dirty="0" smtClean="0"/>
              <a:t>Simple </a:t>
            </a:r>
            <a:r>
              <a:rPr lang="en-US" dirty="0"/>
              <a:t>HTML Title Example</a:t>
            </a:r>
            <a:r>
              <a:rPr lang="en-US" b="1" dirty="0"/>
              <a:t>&lt;/title&gt;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&lt;meta&gt;: Specifying Content Type, Character Set,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&lt;meta&gt; </a:t>
            </a:r>
            <a:r>
              <a:rPr lang="en-US" dirty="0"/>
              <a:t>tag has a number of uses. For example, it can be used to specify values that </a:t>
            </a:r>
            <a:r>
              <a:rPr lang="en-US" dirty="0" smtClean="0"/>
              <a:t>are equivalent </a:t>
            </a:r>
            <a:r>
              <a:rPr lang="en-US" dirty="0"/>
              <a:t>to HTTP response headers. For example, if you want to make sure that </a:t>
            </a:r>
            <a:r>
              <a:rPr lang="en-US" dirty="0" smtClean="0"/>
              <a:t>your MIME </a:t>
            </a:r>
            <a:r>
              <a:rPr lang="en-US" dirty="0"/>
              <a:t>type and character set for an English-based HTML document is set, you could use</a:t>
            </a:r>
            <a:endParaRPr lang="en-US" dirty="0"/>
          </a:p>
          <a:p>
            <a:r>
              <a:rPr lang="en-US" b="1" dirty="0"/>
              <a:t>&lt;meta http-</a:t>
            </a:r>
            <a:r>
              <a:rPr lang="en-US" b="1" dirty="0" err="1"/>
              <a:t>equiv</a:t>
            </a:r>
            <a:r>
              <a:rPr lang="en-US" b="1" dirty="0"/>
              <a:t>="Content-Type" content="text/html; charset=ISO-8859-1"&gt;</a:t>
            </a:r>
            <a:endParaRPr lang="en-US" b="1" dirty="0"/>
          </a:p>
          <a:p>
            <a:r>
              <a:rPr lang="en-US" dirty="0"/>
              <a:t>Because </a:t>
            </a:r>
            <a:r>
              <a:rPr lang="en-US" b="1" dirty="0"/>
              <a:t>meta </a:t>
            </a:r>
            <a:r>
              <a:rPr lang="en-US" dirty="0"/>
              <a:t>is an empty element, you would use the trailing-slash syntax shown here:</a:t>
            </a:r>
            <a:endParaRPr lang="en-US" dirty="0"/>
          </a:p>
          <a:p>
            <a:r>
              <a:rPr lang="en-US" b="1" dirty="0"/>
              <a:t>&lt;meta http-</a:t>
            </a:r>
            <a:r>
              <a:rPr lang="en-US" b="1" dirty="0" err="1"/>
              <a:t>equiv</a:t>
            </a:r>
            <a:r>
              <a:rPr lang="en-US" b="1" dirty="0"/>
              <a:t>="Content-Type" content="text/html; charset=ISO-8859-1" /&gt;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would agree that using the UTF-8 character set is probably a good idea </a:t>
            </a:r>
            <a:r>
              <a:rPr lang="en-US" dirty="0" smtClean="0"/>
              <a:t>for Western-language </a:t>
            </a:r>
            <a:r>
              <a:rPr lang="en-US" dirty="0"/>
              <a:t>page authors because it gives them access to international </a:t>
            </a:r>
            <a:r>
              <a:rPr lang="en-US" dirty="0" smtClean="0"/>
              <a:t>character glyphs </a:t>
            </a:r>
            <a:r>
              <a:rPr lang="en-US" dirty="0"/>
              <a:t>when needed without causing them any trouble:</a:t>
            </a:r>
            <a:endParaRPr lang="en-US" dirty="0"/>
          </a:p>
          <a:p>
            <a:r>
              <a:rPr lang="en-US" b="1" dirty="0"/>
              <a:t>&lt;meta http-</a:t>
            </a:r>
            <a:r>
              <a:rPr lang="en-US" b="1" dirty="0" err="1"/>
              <a:t>equiv</a:t>
            </a:r>
            <a:r>
              <a:rPr lang="en-US" b="1" dirty="0"/>
              <a:t>="Content-Type" content="text/html; charset=utf-8" &gt;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&lt;head&gt;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&lt;</a:t>
            </a:r>
            <a:r>
              <a:rPr lang="en-US" sz="2400" b="1" dirty="0"/>
              <a:t>meta http-</a:t>
            </a:r>
            <a:r>
              <a:rPr lang="en-US" sz="2400" b="1" dirty="0" err="1"/>
              <a:t>equiv</a:t>
            </a:r>
            <a:r>
              <a:rPr lang="en-US" sz="2400" b="1" dirty="0"/>
              <a:t>="Content-Type</a:t>
            </a:r>
            <a:r>
              <a:rPr lang="en-US" sz="2400" b="1" dirty="0" smtClean="0"/>
              <a:t>" content</a:t>
            </a:r>
            <a:r>
              <a:rPr lang="en-US" sz="2400" b="1" dirty="0"/>
              <a:t>="text/html; charset=utf-8" &gt;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&lt;</a:t>
            </a:r>
            <a:r>
              <a:rPr lang="en-US" sz="2400" b="1" dirty="0"/>
              <a:t>title&gt;</a:t>
            </a:r>
            <a:r>
              <a:rPr lang="en-US" sz="2400" dirty="0"/>
              <a:t>Page title here</a:t>
            </a:r>
            <a:r>
              <a:rPr lang="en-US" sz="2400" b="1" dirty="0"/>
              <a:t>&lt;/title&gt;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&lt;/</a:t>
            </a:r>
            <a:r>
              <a:rPr lang="en-US" sz="2400" b="1" dirty="0"/>
              <a:t>head&gt;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Thanks For Listening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CONTENTS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 smtClean="0"/>
              <a:t>Brief History of HTML</a:t>
            </a:r>
            <a:endParaRPr lang="en-US" sz="4800" dirty="0" smtClean="0"/>
          </a:p>
          <a:p>
            <a:r>
              <a:rPr lang="en-US" sz="4800" dirty="0" smtClean="0"/>
              <a:t>How does the Web Work?</a:t>
            </a:r>
            <a:endParaRPr lang="en-US" sz="4800" dirty="0" smtClean="0"/>
          </a:p>
          <a:p>
            <a:r>
              <a:rPr lang="en-US" sz="4800" dirty="0" smtClean="0"/>
              <a:t>What is a Web Page?</a:t>
            </a:r>
            <a:endParaRPr lang="en-US" sz="4800" dirty="0" smtClean="0"/>
          </a:p>
          <a:p>
            <a:r>
              <a:rPr lang="en-US" sz="4800" dirty="0" smtClean="0"/>
              <a:t>My First HTML Page</a:t>
            </a:r>
            <a:endParaRPr lang="en-US" sz="4800" dirty="0" smtClean="0"/>
          </a:p>
          <a:p>
            <a:r>
              <a:rPr lang="en-US" sz="4800" dirty="0" smtClean="0"/>
              <a:t>Basic Tags</a:t>
            </a:r>
            <a:endParaRPr lang="en-US" sz="4800" dirty="0" smtClean="0"/>
          </a:p>
          <a:p>
            <a:r>
              <a:rPr lang="en-US" sz="4800" dirty="0" smtClean="0"/>
              <a:t>Headings and Paragraph</a:t>
            </a:r>
            <a:endParaRPr lang="en-US" sz="4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Hypertext originally meant text stored in electronic form with cross-reference links between pages.</a:t>
            </a:r>
            <a:endParaRPr lang="en-US" dirty="0" smtClean="0"/>
          </a:p>
          <a:p>
            <a:r>
              <a:rPr lang="en-US" dirty="0"/>
              <a:t>It </a:t>
            </a:r>
            <a:r>
              <a:rPr lang="en-US" dirty="0" smtClean="0"/>
              <a:t>now refers </a:t>
            </a:r>
            <a:r>
              <a:rPr lang="en-US" dirty="0"/>
              <a:t>to just about any object (text, images, </a:t>
            </a:r>
            <a:r>
              <a:rPr lang="en-US" dirty="0" smtClean="0"/>
              <a:t>files, and </a:t>
            </a:r>
            <a:r>
              <a:rPr lang="en-US" dirty="0"/>
              <a:t>so on) that can be linked to other objects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i="1" dirty="0"/>
              <a:t>Hypertext Markup Language </a:t>
            </a:r>
            <a:r>
              <a:rPr lang="en-US" dirty="0" smtClean="0"/>
              <a:t>is a </a:t>
            </a:r>
            <a:r>
              <a:rPr lang="en-US" dirty="0"/>
              <a:t>language for describing how text, graphics, and files containing </a:t>
            </a:r>
            <a:r>
              <a:rPr lang="en-US" dirty="0" smtClean="0"/>
              <a:t>other  information </a:t>
            </a:r>
            <a:r>
              <a:rPr lang="en-US" dirty="0"/>
              <a:t>are organized and linked together.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Web Work?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696200" cy="419100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Page are text files containing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HTML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HTML</a:t>
            </a:r>
            <a:r>
              <a:rPr lang="en-US" dirty="0" smtClean="0"/>
              <a:t> – Hyper Text Markup Language</a:t>
            </a:r>
            <a:endParaRPr lang="en-US" dirty="0" smtClean="0"/>
          </a:p>
          <a:p>
            <a:pPr lvl="1"/>
            <a:r>
              <a:rPr lang="en-US" dirty="0" smtClean="0"/>
              <a:t>A notation for describing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document structure </a:t>
            </a:r>
            <a:r>
              <a:rPr lang="en-US" dirty="0" smtClean="0"/>
              <a:t>(semantic markup)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Formatting </a:t>
            </a:r>
            <a:r>
              <a:rPr lang="en-US" dirty="0" smtClean="0"/>
              <a:t>(presentation markup)</a:t>
            </a:r>
            <a:endParaRPr lang="en-US" dirty="0" smtClean="0"/>
          </a:p>
          <a:p>
            <a:pPr lvl="1"/>
            <a:r>
              <a:rPr lang="en-US" dirty="0" smtClean="0"/>
              <a:t>Looks or Looked like: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icrosoft Word </a:t>
            </a:r>
            <a:r>
              <a:rPr lang="en-US" dirty="0" smtClean="0"/>
              <a:t>document</a:t>
            </a:r>
            <a:endParaRPr lang="en-US" dirty="0" smtClean="0"/>
          </a:p>
          <a:p>
            <a:r>
              <a:rPr lang="en-US" dirty="0" smtClean="0"/>
              <a:t>The markup tags provide information about the page content structure.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HTML file must have .</a:t>
            </a:r>
            <a:r>
              <a:rPr lang="en-US" dirty="0" err="1" smtClean="0"/>
              <a:t>htm</a:t>
            </a:r>
            <a:r>
              <a:rPr lang="en-US" dirty="0" smtClean="0"/>
              <a:t> or .html file extension.</a:t>
            </a:r>
            <a:endParaRPr lang="en-US" dirty="0" smtClean="0"/>
          </a:p>
          <a:p>
            <a:r>
              <a:rPr lang="en-US" dirty="0" smtClean="0"/>
              <a:t>HTML files can be created with text editors:</a:t>
            </a:r>
            <a:endParaRPr lang="en-US" dirty="0" smtClean="0"/>
          </a:p>
          <a:p>
            <a:pPr lvl="1"/>
            <a:r>
              <a:rPr lang="en-US" dirty="0" err="1" smtClean="0"/>
              <a:t>NotePad</a:t>
            </a:r>
            <a:r>
              <a:rPr lang="en-US" dirty="0" smtClean="0"/>
              <a:t>, </a:t>
            </a:r>
            <a:r>
              <a:rPr lang="en-US" dirty="0" err="1" smtClean="0"/>
              <a:t>NotePad</a:t>
            </a:r>
            <a:r>
              <a:rPr lang="en-US" dirty="0" smtClean="0"/>
              <a:t> ++, </a:t>
            </a:r>
            <a:r>
              <a:rPr lang="en-US" dirty="0" err="1" smtClean="0"/>
              <a:t>PSPad</a:t>
            </a:r>
            <a:r>
              <a:rPr lang="en-US" dirty="0" smtClean="0"/>
              <a:t> </a:t>
            </a:r>
            <a:r>
              <a:rPr lang="en-US" dirty="0" err="1" smtClean="0"/>
              <a:t>e.t.c</a:t>
            </a:r>
            <a:endParaRPr lang="en-US" dirty="0" smtClean="0"/>
          </a:p>
          <a:p>
            <a:r>
              <a:rPr lang="en-US" dirty="0" smtClean="0"/>
              <a:t>Or HTML editors :</a:t>
            </a:r>
            <a:endParaRPr lang="en-US" dirty="0" smtClean="0"/>
          </a:p>
          <a:p>
            <a:pPr lvl="1"/>
            <a:r>
              <a:rPr lang="en-US" dirty="0" smtClean="0"/>
              <a:t>Microsoft FrontPage</a:t>
            </a:r>
            <a:endParaRPr lang="en-US" dirty="0" smtClean="0"/>
          </a:p>
          <a:p>
            <a:pPr lvl="1"/>
            <a:r>
              <a:rPr lang="en-US" dirty="0" smtClean="0"/>
              <a:t>Visual Studio</a:t>
            </a:r>
            <a:endParaRPr lang="en-US" dirty="0" smtClean="0"/>
          </a:p>
          <a:p>
            <a:pPr lvl="1"/>
            <a:r>
              <a:rPr lang="en-US" dirty="0" smtClean="0"/>
              <a:t>Microsoft Word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comprised of “elements” and “tags”</a:t>
            </a:r>
            <a:endParaRPr lang="en-US" dirty="0" smtClean="0"/>
          </a:p>
          <a:p>
            <a:pPr lvl="1"/>
            <a:r>
              <a:rPr lang="en-US" dirty="0" smtClean="0"/>
              <a:t>Begins with &lt;html&gt; and ends with &lt;/html&gt;</a:t>
            </a:r>
            <a:endParaRPr lang="en-US" dirty="0" smtClean="0"/>
          </a:p>
          <a:p>
            <a:r>
              <a:rPr lang="en-US" dirty="0" smtClean="0"/>
              <a:t>Elements are nested one inside another:</a:t>
            </a:r>
            <a:endParaRPr lang="en-US" dirty="0" smtClean="0"/>
          </a:p>
          <a:p>
            <a:pPr lvl="1"/>
            <a:r>
              <a:rPr lang="en-US" dirty="0" smtClean="0"/>
              <a:t>&lt;html&gt; &lt;head&gt;&lt;/head&gt; &lt;body&gt;&lt;/body&gt; &lt;/html&gt;</a:t>
            </a:r>
            <a:endParaRPr lang="en-US" dirty="0" smtClean="0"/>
          </a:p>
          <a:p>
            <a:r>
              <a:rPr lang="en-US" dirty="0" smtClean="0"/>
              <a:t>Tags have attributes: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=“logo.jpg” alt=“logo”/&gt;</a:t>
            </a:r>
            <a:endParaRPr lang="en-US" dirty="0" smtClean="0"/>
          </a:p>
          <a:p>
            <a:r>
              <a:rPr lang="en-US" dirty="0" smtClean="0"/>
              <a:t>HTML describes structures using two main sections: &lt;head&gt; and &lt;body&gt;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HTML markup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083296" cy="3200400"/>
          </a:xfr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Tags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&lt;!DOCTYPE&gt; </a:t>
            </a:r>
            <a:r>
              <a:rPr lang="en-US" dirty="0"/>
              <a:t>statement, which indicates the particular version of </a:t>
            </a:r>
            <a:r>
              <a:rPr lang="en-US" dirty="0" smtClean="0"/>
              <a:t>HTML </a:t>
            </a:r>
            <a:r>
              <a:rPr lang="en-US" dirty="0"/>
              <a:t>being used in the document. 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&lt;html&gt;</a:t>
            </a:r>
            <a:r>
              <a:rPr lang="en-US" dirty="0"/>
              <a:t>, </a:t>
            </a:r>
            <a:r>
              <a:rPr lang="en-US" b="1" dirty="0"/>
              <a:t>&lt;head&gt;</a:t>
            </a:r>
            <a:r>
              <a:rPr lang="en-US" dirty="0"/>
              <a:t>, and </a:t>
            </a:r>
            <a:r>
              <a:rPr lang="en-US" b="1" dirty="0"/>
              <a:t>&lt;body&gt; </a:t>
            </a:r>
            <a:r>
              <a:rPr lang="en-US" dirty="0"/>
              <a:t>tag pairs are used to specify the general </a:t>
            </a:r>
            <a:r>
              <a:rPr lang="en-US" dirty="0" smtClean="0"/>
              <a:t>structure of </a:t>
            </a:r>
            <a:r>
              <a:rPr lang="en-US" dirty="0"/>
              <a:t>the document. 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&lt;meta&gt; </a:t>
            </a:r>
            <a:r>
              <a:rPr lang="en-US" dirty="0" smtClean="0"/>
              <a:t>tag </a:t>
            </a:r>
            <a:r>
              <a:rPr lang="en-US" dirty="0"/>
              <a:t>indicates the MIME type of the document </a:t>
            </a:r>
            <a:r>
              <a:rPr lang="en-US" dirty="0" smtClean="0"/>
              <a:t>and the </a:t>
            </a:r>
            <a:r>
              <a:rPr lang="en-US" dirty="0"/>
              <a:t>character set in use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4178</Words>
  <Application>WPS Presentation</Application>
  <PresentationFormat>On-screen Show (4:3)</PresentationFormat>
  <Paragraphs>100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INTRODUCTION TO HTML </vt:lpstr>
      <vt:lpstr>CONTENTS</vt:lpstr>
      <vt:lpstr>Brief History of HTML</vt:lpstr>
      <vt:lpstr>How does the Web Work?</vt:lpstr>
      <vt:lpstr>What is a Web Page?</vt:lpstr>
      <vt:lpstr>Creating an HTML Page</vt:lpstr>
      <vt:lpstr>Basic Tags</vt:lpstr>
      <vt:lpstr>Overview of HTML markup Syntax</vt:lpstr>
      <vt:lpstr>Important Tags in HTML</vt:lpstr>
      <vt:lpstr>Tags Overview</vt:lpstr>
      <vt:lpstr>Tags Overview Contd</vt:lpstr>
      <vt:lpstr>The Document Head</vt:lpstr>
      <vt:lpstr>The Title Element</vt:lpstr>
      <vt:lpstr>&lt;meta&gt;: Specifying Content Type, Character Set, and More</vt:lpstr>
      <vt:lpstr>PowerPoint 演示文稿</vt:lpstr>
      <vt:lpstr>PowerPoint 演示文稿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&amp; CSS</dc:title>
  <dc:creator>DECORCE COLIN</dc:creator>
  <cp:lastModifiedBy>DECORCE COLIN</cp:lastModifiedBy>
  <cp:revision>20</cp:revision>
  <dcterms:created xsi:type="dcterms:W3CDTF">2022-03-21T09:24:00Z</dcterms:created>
  <dcterms:modified xsi:type="dcterms:W3CDTF">2022-09-19T09:59:01Z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55232F156C9044A48411988041D12044</vt:lpwstr>
  </property>
  <property fmtid="{D5CDD505-2E9C-101B-9397-08002B2CF9AE}" pid="3" name="KSOProductBuildVer">
    <vt:lpwstr>1033-11.2.0.10451</vt:lpwstr>
  </property>
</Properties>
</file>