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jCH191FpfbiXXkg8J2HqZOQmgM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4" orient="horz"/>
        <p:guide pos="2898" orient="horz"/>
        <p:guide pos="2412" orient="horz"/>
        <p:guide pos="3196" orient="horz"/>
        <p:guide pos="1350" orient="horz"/>
        <p:guide pos="1378" orient="horz"/>
        <p:guide pos="2078" orient="horz"/>
        <p:guide pos="125" orient="horz"/>
        <p:guide pos="2106" orient="horz"/>
        <p:guide pos="2859" orient="horz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come up with an application that will provide travel guidance and assistance to travel lovers including list of tourist places with </a:t>
            </a:r>
            <a:r>
              <a:rPr lang="en-US"/>
              <a:t>approximated</a:t>
            </a:r>
            <a:r>
              <a:rPr lang="en-US"/>
              <a:t> cost, list of restaurants, adding their preference on the place etc. </a:t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to be checked with the </a:t>
            </a:r>
            <a:r>
              <a:rPr lang="en-US"/>
              <a:t>front</a:t>
            </a:r>
            <a:r>
              <a:rPr lang="en-US"/>
              <a:t>-end??</a:t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d85190fc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d85190f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cd85190fc2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d85190fc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d85190f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cd85190fc2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85190fc2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85190f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cd85190fc2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55a1d767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55a1d7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d55a1d767a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687784" y="2688966"/>
            <a:ext cx="6400800" cy="174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FAA634"/>
              </a:buClr>
              <a:buSzPts val="2400"/>
              <a:buNone/>
              <a:defRPr b="1" sz="2400">
                <a:solidFill>
                  <a:srgbClr val="FAA634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 rot="5400000">
            <a:off x="2942819" y="-1109602"/>
            <a:ext cx="3203145" cy="820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3675888" y="1674428"/>
            <a:ext cx="5066628" cy="125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41739" y="1391477"/>
            <a:ext cx="8205304" cy="3203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96394" y="1877752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1"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95A5D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95A5D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A5D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A5D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A5D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A5D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0" name="Google Shape;30;p14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A5D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A5D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4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595A5D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595A5D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595A5D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595A5D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595A5D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595A5D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595A5D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595A5D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595A5D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595A5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595A5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3000">
              <a:schemeClr val="lt1"/>
            </a:gs>
            <a:gs pos="100000">
              <a:srgbClr val="F2F2F2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41739" y="1391477"/>
            <a:ext cx="8205304" cy="3203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595A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595A5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A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595A5D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95A5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9"/>
          <p:cNvCxnSpPr/>
          <p:nvPr/>
        </p:nvCxnSpPr>
        <p:spPr>
          <a:xfrm>
            <a:off x="-81935" y="4669708"/>
            <a:ext cx="9291483" cy="0"/>
          </a:xfrm>
          <a:prstGeom prst="straightConnector1">
            <a:avLst/>
          </a:prstGeom>
          <a:noFill/>
          <a:ln cap="flat" cmpd="sng" w="9525">
            <a:solidFill>
              <a:srgbClr val="27272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" name="Google Shape;13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37864" y="4740148"/>
            <a:ext cx="1623840" cy="40335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503525" y="591449"/>
            <a:ext cx="79743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E36C09"/>
                </a:solidFill>
              </a:rPr>
              <a:t>CS 4604: Introduction to Database Management Systems</a:t>
            </a:r>
            <a:endParaRPr/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853175" y="4232838"/>
            <a:ext cx="69957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2599"/>
              <a:buNone/>
            </a:pPr>
            <a:r>
              <a:rPr b="0" lang="en-US" sz="2841">
                <a:solidFill>
                  <a:srgbClr val="A61C00"/>
                </a:solidFill>
              </a:rPr>
              <a:t>Virginia Tech </a:t>
            </a:r>
            <a:r>
              <a:rPr b="0" lang="en-US" sz="2641">
                <a:solidFill>
                  <a:srgbClr val="A61C00"/>
                </a:solidFill>
              </a:rPr>
              <a:t>CS 4604 Spring 2021</a:t>
            </a:r>
            <a:endParaRPr b="0" sz="2441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FAA634"/>
              </a:buClr>
              <a:buSzPct val="100000"/>
              <a:buNone/>
            </a:pPr>
            <a:r>
              <a:t/>
            </a:r>
            <a:endParaRPr b="0" sz="2000"/>
          </a:p>
        </p:txBody>
      </p:sp>
      <p:sp>
        <p:nvSpPr>
          <p:cNvPr id="60" name="Google Shape;60;p1"/>
          <p:cNvSpPr txBox="1"/>
          <p:nvPr/>
        </p:nvSpPr>
        <p:spPr>
          <a:xfrm>
            <a:off x="421925" y="2074350"/>
            <a:ext cx="8137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ZELT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980000"/>
                </a:solidFill>
              </a:rPr>
              <a:t>Team Members</a:t>
            </a:r>
            <a:r>
              <a:rPr lang="en-US" sz="2700">
                <a:solidFill>
                  <a:schemeClr val="dk1"/>
                </a:solidFill>
              </a:rPr>
              <a:t>: </a:t>
            </a:r>
            <a:r>
              <a:rPr lang="en-US" sz="2700">
                <a:solidFill>
                  <a:srgbClr val="24292E"/>
                </a:solidFill>
                <a:highlight>
                  <a:srgbClr val="F6F8FA"/>
                </a:highlight>
              </a:rPr>
              <a:t>Evan Dischinger,  Zicong Lin, Tahmid Muttaki, Labiba Labanya</a:t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980000"/>
                </a:solidFill>
              </a:rPr>
              <a:t>Project</a:t>
            </a:r>
            <a:r>
              <a:rPr lang="en-US" sz="2700">
                <a:solidFill>
                  <a:schemeClr val="dk1"/>
                </a:solidFill>
              </a:rPr>
              <a:t>: </a:t>
            </a:r>
            <a:r>
              <a:rPr lang="en-US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TravelLover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36789" y="114936"/>
            <a:ext cx="8205304" cy="61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Arial"/>
              <a:buNone/>
            </a:pPr>
            <a:r>
              <a:rPr lang="en-US">
                <a:solidFill>
                  <a:srgbClr val="E36C09"/>
                </a:solidFill>
              </a:rPr>
              <a:t>Overview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69348" y="731520"/>
            <a:ext cx="8205304" cy="3346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Travel Lovers need a system that can help them plan their travel by providing them with a list of places they can visit along with approximate cost. 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They also need a mechanism to mark the places they want to go, favorite and starred. 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They </a:t>
            </a:r>
            <a:r>
              <a:rPr lang="en-US">
                <a:solidFill>
                  <a:srgbClr val="000000"/>
                </a:solidFill>
              </a:rPr>
              <a:t>also </a:t>
            </a:r>
            <a:r>
              <a:rPr lang="en-US">
                <a:solidFill>
                  <a:srgbClr val="000000"/>
                </a:solidFill>
              </a:rPr>
              <a:t>want to see restaurants near the places by cuisine and items they serve.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Travelers want to keep track of the places they have visited and searched for.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l"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</a:rPr>
              <a:t>Lastly, they want to add a review for the places that they have visited.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Clr>
                <a:srgbClr val="595A5D"/>
              </a:buClr>
              <a:buSzPct val="100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Clr>
                <a:srgbClr val="595A5D"/>
              </a:buClr>
              <a:buSzPct val="100000"/>
              <a:buNone/>
            </a:pPr>
            <a:r>
              <a:rPr lang="en-US">
                <a:solidFill>
                  <a:srgbClr val="000000"/>
                </a:solidFill>
              </a:rPr>
              <a:t>Our database design addresses these specifications and allows Travel Lovers to plan, records, budget and review their travels.</a:t>
            </a:r>
            <a:r>
              <a:rPr lang="en-US"/>
              <a:t>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36789" y="114936"/>
            <a:ext cx="8205304" cy="61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Arial"/>
              <a:buNone/>
            </a:pPr>
            <a:r>
              <a:rPr lang="en-US">
                <a:solidFill>
                  <a:srgbClr val="E36C09"/>
                </a:solidFill>
              </a:rPr>
              <a:t>Functionality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441739" y="923545"/>
            <a:ext cx="8205304" cy="3671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56235" lvl="0" marL="3429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search for scenic spots.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edit/update the information of their profiles.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see a list of scenic spots by a specific city.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filter search results by state,</a:t>
            </a:r>
            <a:r>
              <a:rPr lang="en-US">
                <a:solidFill>
                  <a:srgbClr val="24292E"/>
                </a:solidFill>
              </a:rPr>
              <a:t> </a:t>
            </a:r>
            <a:r>
              <a:rPr lang="en-US">
                <a:solidFill>
                  <a:srgbClr val="24292E"/>
                </a:solidFill>
              </a:rPr>
              <a:t>address</a:t>
            </a:r>
            <a:r>
              <a:rPr lang="en-US">
                <a:solidFill>
                  <a:srgbClr val="24292E"/>
                </a:solidFill>
              </a:rPr>
              <a:t> etc</a:t>
            </a: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see search history.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see his/her travel history.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"favorite", "want to go", "starred places", etc., places.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search if he/she visited this scenic spot already.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search for restaurants near a destination.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search for restaurants for a certain type of cuisine.</a:t>
            </a:r>
            <a:endParaRPr/>
          </a:p>
          <a:p>
            <a:pPr indent="-356235" lvl="0" marL="342900" rtl="0" algn="l">
              <a:spcBef>
                <a:spcPts val="35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Users can write reviews for the places they visited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36789" y="114936"/>
            <a:ext cx="8205304" cy="61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Arial"/>
              <a:buNone/>
            </a:pPr>
            <a:r>
              <a:rPr lang="en-US">
                <a:solidFill>
                  <a:srgbClr val="E36C09"/>
                </a:solidFill>
              </a:rPr>
              <a:t>Value added facilities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441739" y="923545"/>
            <a:ext cx="8205304" cy="3671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0"/>
              <a:buChar char="•"/>
            </a:pPr>
            <a:r>
              <a:rPr lang="en-US" sz="1770">
                <a:solidFill>
                  <a:srgbClr val="000000"/>
                </a:solidFill>
              </a:rPr>
              <a:t>Can be used as a recommender system for top places to visit, or most popular restaurants to try.</a:t>
            </a:r>
            <a:endParaRPr sz="177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0">
              <a:solidFill>
                <a:srgbClr val="000000"/>
              </a:solidFill>
            </a:endParaRPr>
          </a:p>
          <a:p>
            <a:pPr indent="-340995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770"/>
              <a:buChar char="•"/>
            </a:pPr>
            <a:r>
              <a:rPr lang="en-US" sz="1770">
                <a:solidFill>
                  <a:schemeClr val="dk1"/>
                </a:solidFill>
              </a:rPr>
              <a:t>Targeted advertisement can be done using the search history of the users.</a:t>
            </a:r>
            <a:endParaRPr sz="177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0">
              <a:solidFill>
                <a:srgbClr val="000000"/>
              </a:solidFill>
            </a:endParaRPr>
          </a:p>
          <a:p>
            <a:pPr indent="-3175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770"/>
              <a:buChar char="•"/>
            </a:pPr>
            <a:r>
              <a:rPr lang="en-US" sz="1770">
                <a:solidFill>
                  <a:srgbClr val="000000"/>
                </a:solidFill>
              </a:rPr>
              <a:t>Can be used as a travel log, where users can keep track of the places they’ve visited and the places they want to visit.</a:t>
            </a:r>
            <a:endParaRPr sz="177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770">
              <a:solidFill>
                <a:srgbClr val="000000"/>
              </a:solidFill>
            </a:endParaRPr>
          </a:p>
          <a:p>
            <a:pPr indent="-3175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770"/>
              <a:buChar char="•"/>
            </a:pPr>
            <a:r>
              <a:rPr lang="en-US" sz="1770">
                <a:solidFill>
                  <a:srgbClr val="000000"/>
                </a:solidFill>
              </a:rPr>
              <a:t>User can use this system as a travel budget calculator, where they can  get an approximate cost based on the places they intend to visit.</a:t>
            </a:r>
            <a:endParaRPr sz="177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770">
              <a:solidFill>
                <a:srgbClr val="000000"/>
              </a:solidFill>
            </a:endParaRPr>
          </a:p>
          <a:p>
            <a:pPr indent="-31750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000000"/>
              </a:buClr>
              <a:buSzPts val="1770"/>
              <a:buChar char="•"/>
            </a:pPr>
            <a:r>
              <a:rPr lang="en-US" sz="1770">
                <a:solidFill>
                  <a:srgbClr val="000000"/>
                </a:solidFill>
              </a:rPr>
              <a:t>Business owners can use this system to look up reviews on their businesses and take appropriate actions.</a:t>
            </a:r>
            <a:endParaRPr sz="1770">
              <a:solidFill>
                <a:srgbClr val="000000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77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77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152813" y="249983"/>
            <a:ext cx="21777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ct val="100000"/>
              <a:buFont typeface="Arial"/>
              <a:buNone/>
            </a:pPr>
            <a:r>
              <a:rPr lang="en-US">
                <a:solidFill>
                  <a:srgbClr val="E36C09"/>
                </a:solidFill>
              </a:rPr>
              <a:t>ER Diagram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50" y="-106475"/>
            <a:ext cx="5023548" cy="47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d85190fc2_0_1"/>
          <p:cNvSpPr txBox="1"/>
          <p:nvPr>
            <p:ph type="title"/>
          </p:nvPr>
        </p:nvSpPr>
        <p:spPr>
          <a:xfrm>
            <a:off x="336789" y="114936"/>
            <a:ext cx="82053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Functional Dependencies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91" name="Google Shape;91;gcd85190fc2_0_1"/>
          <p:cNvSpPr txBox="1"/>
          <p:nvPr>
            <p:ph idx="1" type="body"/>
          </p:nvPr>
        </p:nvSpPr>
        <p:spPr>
          <a:xfrm>
            <a:off x="260925" y="753450"/>
            <a:ext cx="8205300" cy="39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750"/>
              <a:buChar char="○"/>
            </a:pPr>
            <a:r>
              <a:rPr lang="en-US" sz="1750">
                <a:solidFill>
                  <a:srgbClr val="000000"/>
                </a:solidFill>
              </a:rPr>
              <a:t>user_id -&gt; user_fname, user_lname, user_email, user_gender, user_dob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○"/>
            </a:pPr>
            <a:r>
              <a:rPr lang="en-US" sz="1750">
                <a:solidFill>
                  <a:srgbClr val="000000"/>
                </a:solidFill>
              </a:rPr>
              <a:t>review_id -&gt; rating, recommended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○"/>
            </a:pPr>
            <a:r>
              <a:rPr lang="en-US" sz="1750">
                <a:solidFill>
                  <a:srgbClr val="000000"/>
                </a:solidFill>
              </a:rPr>
              <a:t>place_id -&gt; price, address, place_nam</a:t>
            </a:r>
            <a:r>
              <a:rPr lang="en-US" sz="1750">
                <a:solidFill>
                  <a:srgbClr val="000000"/>
                </a:solidFill>
              </a:rPr>
              <a:t>e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○"/>
            </a:pPr>
            <a:r>
              <a:rPr lang="en-US" sz="1750">
                <a:solidFill>
                  <a:srgbClr val="000000"/>
                </a:solidFill>
              </a:rPr>
              <a:t>cat-id -&gt; cat_name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○"/>
            </a:pPr>
            <a:r>
              <a:rPr lang="en-US" sz="1750">
                <a:solidFill>
                  <a:srgbClr val="000000"/>
                </a:solidFill>
              </a:rPr>
              <a:t>cus_id -&gt; cus_name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○"/>
            </a:pPr>
            <a:r>
              <a:rPr lang="en-US" sz="1750">
                <a:solidFill>
                  <a:srgbClr val="000000"/>
                </a:solidFill>
              </a:rPr>
              <a:t>item_id -&gt; item_name, item_price</a:t>
            </a:r>
            <a:endParaRPr sz="1750">
              <a:solidFill>
                <a:srgbClr val="000000"/>
              </a:solidFill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Char char="○"/>
            </a:pPr>
            <a:r>
              <a:rPr lang="en-US" sz="1750">
                <a:solidFill>
                  <a:srgbClr val="000000"/>
                </a:solidFill>
              </a:rPr>
              <a:t>visit_date -&gt; place_id</a:t>
            </a:r>
            <a:endParaRPr sz="17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d85190fc2_0_7"/>
          <p:cNvSpPr txBox="1"/>
          <p:nvPr>
            <p:ph type="title"/>
          </p:nvPr>
        </p:nvSpPr>
        <p:spPr>
          <a:xfrm>
            <a:off x="178014" y="104886"/>
            <a:ext cx="82053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BCNF Decomposition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98" name="Google Shape;98;gcd85190fc2_0_7"/>
          <p:cNvSpPr txBox="1"/>
          <p:nvPr>
            <p:ph idx="1" type="body"/>
          </p:nvPr>
        </p:nvSpPr>
        <p:spPr>
          <a:xfrm>
            <a:off x="178014" y="1022352"/>
            <a:ext cx="8205300" cy="32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BCNF form of the relation: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{ user_id, user_fname, user_lname, user_email, user_gender, user_dob},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{review_id, rating, recommended},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{place_id, price, address, place_name},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{cat_id, cat_name} , {cus_id, cus_name},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{item_id, item_name, item_price},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{user_id, review_id, place_id, cat_id, cus_id, item_id, visit_date}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d85190fc2_0_14"/>
          <p:cNvSpPr txBox="1"/>
          <p:nvPr>
            <p:ph type="title"/>
          </p:nvPr>
        </p:nvSpPr>
        <p:spPr>
          <a:xfrm>
            <a:off x="95689" y="114936"/>
            <a:ext cx="8205300" cy="85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36C09"/>
                </a:solidFill>
              </a:rPr>
              <a:t>3NF Decomposition</a:t>
            </a:r>
            <a:endParaRPr>
              <a:solidFill>
                <a:srgbClr val="E36C09"/>
              </a:solidFill>
            </a:endParaRPr>
          </a:p>
        </p:txBody>
      </p:sp>
      <p:sp>
        <p:nvSpPr>
          <p:cNvPr id="105" name="Google Shape;105;gcd85190fc2_0_14"/>
          <p:cNvSpPr txBox="1"/>
          <p:nvPr>
            <p:ph idx="1" type="body"/>
          </p:nvPr>
        </p:nvSpPr>
        <p:spPr>
          <a:xfrm>
            <a:off x="170525" y="972325"/>
            <a:ext cx="8205300" cy="362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</a:rPr>
              <a:t>3N</a:t>
            </a:r>
            <a:r>
              <a:rPr lang="en-US" sz="1750">
                <a:solidFill>
                  <a:schemeClr val="dk1"/>
                </a:solidFill>
              </a:rPr>
              <a:t>F form of the relation: </a:t>
            </a:r>
            <a:endParaRPr sz="17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</a:rPr>
              <a:t>{ user_id, user_fname, user_lname, user_email, user_gender, user_dob},</a:t>
            </a:r>
            <a:endParaRPr sz="17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</a:rPr>
              <a:t>{review_id, rating, recommended},</a:t>
            </a:r>
            <a:endParaRPr sz="17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</a:rPr>
              <a:t>{place_id, price, address, place_name},</a:t>
            </a:r>
            <a:endParaRPr sz="17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</a:rPr>
              <a:t>{cat_id, cat_name} , {cus_id, cus_name},</a:t>
            </a:r>
            <a:endParaRPr sz="17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chemeClr val="dk1"/>
                </a:solidFill>
              </a:rPr>
              <a:t>{item_id, item_name, item_price}, {visit_date, place_id}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Char char="❖"/>
            </a:pPr>
            <a:r>
              <a:rPr lang="en-US" sz="1750">
                <a:solidFill>
                  <a:schemeClr val="dk1"/>
                </a:solidFill>
              </a:rPr>
              <a:t>Yes, it is in BCNF.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55a1d767a_0_0"/>
          <p:cNvSpPr txBox="1"/>
          <p:nvPr>
            <p:ph type="title"/>
          </p:nvPr>
        </p:nvSpPr>
        <p:spPr>
          <a:xfrm>
            <a:off x="3636742" y="2189851"/>
            <a:ext cx="1870500" cy="76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E36C09"/>
                </a:solidFill>
              </a:rPr>
              <a:t>DEMO</a:t>
            </a:r>
            <a:endParaRPr sz="430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2012-12-27T19:47:40Z</dcterms:created>
  <dc:creator>Catalano, Alec</dc:creator>
</cp:coreProperties>
</file>