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90922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373049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65522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03434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5" name="Espace réservé du pied de page 4"/>
          <p:cNvSpPr>
            <a:spLocks noGrp="1"/>
          </p:cNvSpPr>
          <p:nvPr>
            <p:ph type="ftr" sz="quarter" idx="11"/>
          </p:nvPr>
        </p:nvSpPr>
        <p:spPr/>
        <p:txBody>
          <a:bodyPr/>
          <a:lstStyle/>
          <a:p>
            <a:endParaRPr lang="en-US" dirty="0"/>
          </a:p>
        </p:txBody>
      </p:sp>
      <p:sp>
        <p:nvSpPr>
          <p:cNvPr id="6" name="Espace réservé du numéro de diapositive 5"/>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72936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992198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8" name="Espace réservé du pied de page 7"/>
          <p:cNvSpPr>
            <a:spLocks noGrp="1"/>
          </p:cNvSpPr>
          <p:nvPr>
            <p:ph type="ftr" sz="quarter" idx="11"/>
          </p:nvPr>
        </p:nvSpPr>
        <p:spPr/>
        <p:txBody>
          <a:bodyPr/>
          <a:lstStyle/>
          <a:p>
            <a:endParaRPr lang="en-US" dirty="0"/>
          </a:p>
        </p:txBody>
      </p:sp>
      <p:sp>
        <p:nvSpPr>
          <p:cNvPr id="9" name="Espace réservé du numéro de diapositive 8"/>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16354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4" name="Espace réservé du pied de page 3"/>
          <p:cNvSpPr>
            <a:spLocks noGrp="1"/>
          </p:cNvSpPr>
          <p:nvPr>
            <p:ph type="ftr" sz="quarter" idx="11"/>
          </p:nvPr>
        </p:nvSpPr>
        <p:spPr/>
        <p:txBody>
          <a:bodyPr/>
          <a:lstStyle/>
          <a:p>
            <a:endParaRPr lang="en-US" dirty="0"/>
          </a:p>
        </p:txBody>
      </p:sp>
      <p:sp>
        <p:nvSpPr>
          <p:cNvPr id="5" name="Espace réservé du numéro de diapositive 4"/>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2917928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3" name="Espace réservé du pied de page 2"/>
          <p:cNvSpPr>
            <a:spLocks noGrp="1"/>
          </p:cNvSpPr>
          <p:nvPr>
            <p:ph type="ftr" sz="quarter" idx="11"/>
          </p:nvPr>
        </p:nvSpPr>
        <p:spPr/>
        <p:txBody>
          <a:bodyPr/>
          <a:lstStyle/>
          <a:p>
            <a:endParaRPr lang="en-US" dirty="0"/>
          </a:p>
        </p:txBody>
      </p:sp>
      <p:sp>
        <p:nvSpPr>
          <p:cNvPr id="4" name="Espace réservé du numéro de diapositive 3"/>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151281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40825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735EC88F-6CF8-4911-B764-5B0306CAC496}" type="datetimeFigureOut">
              <a:rPr lang="en-US" smtClean="0"/>
              <a:t>6/11/2025</a:t>
            </a:fld>
            <a:endParaRPr lang="en-US" dirty="0"/>
          </a:p>
        </p:txBody>
      </p:sp>
      <p:sp>
        <p:nvSpPr>
          <p:cNvPr id="6" name="Espace réservé du pied de page 5"/>
          <p:cNvSpPr>
            <a:spLocks noGrp="1"/>
          </p:cNvSpPr>
          <p:nvPr>
            <p:ph type="ftr" sz="quarter" idx="11"/>
          </p:nvPr>
        </p:nvSpPr>
        <p:spPr/>
        <p:txBody>
          <a:bodyPr/>
          <a:lstStyle/>
          <a:p>
            <a:endParaRPr lang="en-US" dirty="0"/>
          </a:p>
        </p:txBody>
      </p:sp>
      <p:sp>
        <p:nvSpPr>
          <p:cNvPr id="7" name="Espace réservé du numéro de diapositive 6"/>
          <p:cNvSpPr>
            <a:spLocks noGrp="1"/>
          </p:cNvSpPr>
          <p:nvPr>
            <p:ph type="sldNum" sz="quarter" idx="12"/>
          </p:nvPr>
        </p:nvSpPr>
        <p:spPr/>
        <p:txBody>
          <a:bodyPr/>
          <a:lstStyle/>
          <a:p>
            <a:fld id="{67B6DAD3-EFF3-4EB2-AA97-759078D589B5}" type="slidenum">
              <a:rPr lang="en-US" smtClean="0"/>
              <a:t>‹N°›</a:t>
            </a:fld>
            <a:endParaRPr lang="en-US" dirty="0"/>
          </a:p>
        </p:txBody>
      </p:sp>
    </p:spTree>
    <p:extLst>
      <p:ext uri="{BB962C8B-B14F-4D97-AF65-F5344CB8AC3E}">
        <p14:creationId xmlns:p14="http://schemas.microsoft.com/office/powerpoint/2010/main" val="325764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EC88F-6CF8-4911-B764-5B0306CAC496}" type="datetimeFigureOut">
              <a:rPr lang="en-US" smtClean="0"/>
              <a:t>6/11/2025</a:t>
            </a:fld>
            <a:endParaRPr lang="en-US"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B6DAD3-EFF3-4EB2-AA97-759078D589B5}" type="slidenum">
              <a:rPr lang="en-US" smtClean="0"/>
              <a:t>‹N°›</a:t>
            </a:fld>
            <a:endParaRPr lang="en-US" dirty="0"/>
          </a:p>
        </p:txBody>
      </p:sp>
    </p:spTree>
    <p:extLst>
      <p:ext uri="{BB962C8B-B14F-4D97-AF65-F5344CB8AC3E}">
        <p14:creationId xmlns:p14="http://schemas.microsoft.com/office/powerpoint/2010/main" val="2986630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802675" y="2705443"/>
            <a:ext cx="8536311" cy="1015663"/>
          </a:xfrm>
          <a:prstGeom prst="rect">
            <a:avLst/>
          </a:prstGeom>
          <a:noFill/>
        </p:spPr>
        <p:txBody>
          <a:bodyPr wrap="none" rtlCol="0">
            <a:spAutoFit/>
          </a:bodyPr>
          <a:lstStyle/>
          <a:p>
            <a:pPr algn="ctr"/>
            <a:r>
              <a:rPr lang="fr-FR" sz="6000"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ARBRE GENEALOGIQUE</a:t>
            </a:r>
            <a:endParaRPr lang="en-US" sz="6000"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
        <p:nvSpPr>
          <p:cNvPr id="5" name="ZoneTexte 4"/>
          <p:cNvSpPr txBox="1"/>
          <p:nvPr/>
        </p:nvSpPr>
        <p:spPr>
          <a:xfrm>
            <a:off x="431074" y="5303520"/>
            <a:ext cx="4607480" cy="923330"/>
          </a:xfrm>
          <a:prstGeom prst="rect">
            <a:avLst/>
          </a:prstGeom>
          <a:noFill/>
        </p:spPr>
        <p:txBody>
          <a:bodyPr wrap="none" rtlCol="0">
            <a:spAutoFit/>
          </a:bodyPr>
          <a:lstStyle/>
          <a:p>
            <a:r>
              <a:rPr lang="fr-FR" dirty="0" smtClean="0"/>
              <a:t>Présenter par : TAHIENDRAZA Ravilimita Zidane</a:t>
            </a:r>
          </a:p>
          <a:p>
            <a:r>
              <a:rPr lang="fr-FR" dirty="0" smtClean="0"/>
              <a:t>Niveau : L3</a:t>
            </a:r>
          </a:p>
          <a:p>
            <a:r>
              <a:rPr lang="fr-FR" dirty="0" smtClean="0"/>
              <a:t>Parcours : Génie Informatique</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514" y="347276"/>
            <a:ext cx="1596650" cy="1151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re 1"/>
          <p:cNvSpPr txBox="1">
            <a:spLocks/>
          </p:cNvSpPr>
          <p:nvPr/>
        </p:nvSpPr>
        <p:spPr>
          <a:xfrm>
            <a:off x="2309789" y="517093"/>
            <a:ext cx="6989401" cy="2043227"/>
          </a:xfrm>
          <a:prstGeom prst="rect">
            <a:avLst/>
          </a:prstGeom>
        </p:spPr>
        <p:txBody>
          <a:bodyPr vert="horz" lIns="81226" tIns="40613" rIns="81226" bIns="40613"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defTabSz="812262"/>
            <a:r>
              <a:rPr lang="fr-FR" sz="2100" dirty="0">
                <a:solidFill>
                  <a:sysClr val="windowText" lastClr="000000"/>
                </a:solidFill>
                <a:latin typeface="Calibri" panose="020F0502020204030204" pitchFamily="34" charset="0"/>
                <a:cs typeface="Calibri" panose="020F0502020204030204" pitchFamily="34" charset="0"/>
              </a:rPr>
              <a:t>MINISTÈRE DE L‘ENSEIGNEMENT  SUPÉRIEUR  ET DE LA RECHERCHE SCIENTIFIQUE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UNIVERSITÉ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INSTITUT SUPÉRIEUR DES SCIENCES ET TECHNOLOGIES DE MAHAJANGA </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solidFill>
                  <a:sysClr val="windowText" lastClr="000000"/>
                </a:solidFill>
                <a:latin typeface="Calibri" panose="020F0502020204030204" pitchFamily="34" charset="0"/>
                <a:cs typeface="Calibri" panose="020F0502020204030204" pitchFamily="34" charset="0"/>
              </a:rPr>
              <a:t>MENTION STNPA</a:t>
            </a:r>
            <a:br>
              <a:rPr lang="fr-FR" sz="2100" dirty="0">
                <a:solidFill>
                  <a:sysClr val="windowText" lastClr="000000"/>
                </a:solidFill>
                <a:latin typeface="Calibri" panose="020F0502020204030204" pitchFamily="34" charset="0"/>
                <a:cs typeface="Calibri" panose="020F0502020204030204" pitchFamily="34" charset="0"/>
              </a:rPr>
            </a:br>
            <a:r>
              <a:rPr lang="fr-FR" sz="2100" dirty="0">
                <a:ln w="0"/>
                <a:solidFill>
                  <a:srgbClr val="5B9BD5"/>
                </a:solidFill>
                <a:effectLst>
                  <a:outerShdw blurRad="38100" dist="25400" dir="5400000" algn="ctr" rotWithShape="0">
                    <a:srgbClr val="6E747A">
                      <a:alpha val="43000"/>
                    </a:srgbClr>
                  </a:outerShdw>
                </a:effectLst>
                <a:latin typeface="Calibri Light"/>
              </a:rPr>
              <a:t/>
            </a:r>
            <a:br>
              <a:rPr lang="fr-FR" sz="2100" dirty="0">
                <a:ln w="0"/>
                <a:solidFill>
                  <a:srgbClr val="5B9BD5"/>
                </a:solidFill>
                <a:effectLst>
                  <a:outerShdw blurRad="38100" dist="25400" dir="5400000" algn="ctr" rotWithShape="0">
                    <a:srgbClr val="6E747A">
                      <a:alpha val="43000"/>
                    </a:srgbClr>
                  </a:outerShdw>
                </a:effectLst>
                <a:latin typeface="Calibri Light"/>
              </a:rPr>
            </a:br>
            <a:endParaRPr lang="fr-FR" sz="2100" dirty="0">
              <a:solidFill>
                <a:sysClr val="windowText" lastClr="000000"/>
              </a:solidFill>
              <a:latin typeface="Calibri Light"/>
            </a:endParaRP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7954" y="347276"/>
            <a:ext cx="1894114" cy="1406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4658181" y="3927537"/>
            <a:ext cx="2292615" cy="584775"/>
          </a:xfrm>
          <a:prstGeom prst="rect">
            <a:avLst/>
          </a:prstGeom>
          <a:noFill/>
        </p:spPr>
        <p:txBody>
          <a:bodyPr wrap="none" rtlCol="0">
            <a:spAutoFit/>
          </a:bodyPr>
          <a:lstStyle/>
          <a:p>
            <a:r>
              <a:rPr lang="fr-FR" sz="3200" i="1" dirty="0" smtClean="0">
                <a:solidFill>
                  <a:schemeClr val="accent6">
                    <a:lumMod val="75000"/>
                  </a:schemeClr>
                </a:solidFill>
                <a:effectLst>
                  <a:outerShdw blurRad="38100" dist="38100" dir="2700000" algn="tl">
                    <a:srgbClr val="000000">
                      <a:alpha val="43137"/>
                    </a:srgbClr>
                  </a:outerShdw>
                </a:effectLst>
                <a:latin typeface="Algerian" panose="04020705040A02060702" pitchFamily="82" charset="0"/>
              </a:rPr>
              <a:t>En Python</a:t>
            </a:r>
            <a:endParaRPr lang="en-US" sz="3200" i="1" dirty="0">
              <a:solidFill>
                <a:schemeClr val="accent6">
                  <a:lumMod val="75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2257980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2960" y="522514"/>
            <a:ext cx="1495922" cy="584775"/>
          </a:xfrm>
          <a:prstGeom prst="rect">
            <a:avLst/>
          </a:prstGeom>
          <a:noFill/>
        </p:spPr>
        <p:txBody>
          <a:bodyPr wrap="none" rtlCol="0">
            <a:spAutoFit/>
          </a:bodyPr>
          <a:lstStyle/>
          <a:p>
            <a:pPr marL="342900" indent="-342900">
              <a:buFont typeface="Wingdings" panose="05000000000000000000" pitchFamily="2" charset="2"/>
              <a:buChar char="v"/>
            </a:pPr>
            <a:r>
              <a:rPr lang="fr-FR" sz="3200" u="sng" dirty="0" smtClean="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Plan :</a:t>
            </a:r>
            <a:endParaRPr lang="en-US" sz="3200" u="sng" dirty="0">
              <a:solidFill>
                <a:schemeClr val="accent5">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ZoneTexte 2"/>
          <p:cNvSpPr txBox="1"/>
          <p:nvPr/>
        </p:nvSpPr>
        <p:spPr>
          <a:xfrm>
            <a:off x="2756263" y="1107289"/>
            <a:ext cx="6862520" cy="3231654"/>
          </a:xfrm>
          <a:prstGeom prst="rect">
            <a:avLst/>
          </a:prstGeom>
          <a:noFill/>
        </p:spPr>
        <p:txBody>
          <a:bodyPr wrap="none" rtlCol="0">
            <a:spAutoFit/>
          </a:bodyPr>
          <a:lstStyle/>
          <a:p>
            <a:pPr marL="285750" indent="-285750">
              <a:buFont typeface="Wingdings" panose="05000000000000000000" pitchFamily="2" charset="2"/>
              <a:buChar char="q"/>
            </a:pPr>
            <a:r>
              <a:rPr lang="fr-FR" sz="2800" dirty="0" smtClean="0"/>
              <a:t>Introduction :</a:t>
            </a:r>
          </a:p>
          <a:p>
            <a:pPr marL="914400" lvl="1" indent="-457200">
              <a:buFont typeface="Wingdings" panose="05000000000000000000" pitchFamily="2" charset="2"/>
              <a:buChar char="Ø"/>
            </a:pPr>
            <a:r>
              <a:rPr lang="fr-FR" sz="2000" dirty="0" smtClean="0"/>
              <a:t>A propos du projet</a:t>
            </a:r>
          </a:p>
          <a:p>
            <a:pPr lvl="1"/>
            <a:endParaRPr lang="fr-FR" sz="2000" dirty="0" smtClean="0"/>
          </a:p>
          <a:p>
            <a:pPr marL="285750" indent="-285750">
              <a:buFont typeface="Wingdings" panose="05000000000000000000" pitchFamily="2" charset="2"/>
              <a:buChar char="q"/>
            </a:pPr>
            <a:r>
              <a:rPr lang="fr-FR" sz="2800" dirty="0" smtClean="0"/>
              <a:t>Développement:</a:t>
            </a:r>
          </a:p>
          <a:p>
            <a:pPr marL="800100" lvl="1" indent="-342900">
              <a:buFont typeface="Wingdings" panose="05000000000000000000" pitchFamily="2" charset="2"/>
              <a:buChar char="Ø"/>
            </a:pPr>
            <a:r>
              <a:rPr lang="fr-FR" sz="2000" dirty="0" smtClean="0"/>
              <a:t>Présentation des personnages dans l’arbre généalogique</a:t>
            </a:r>
          </a:p>
          <a:p>
            <a:pPr marL="800100" lvl="1" indent="-342900">
              <a:buFont typeface="Wingdings" panose="05000000000000000000" pitchFamily="2" charset="2"/>
              <a:buChar char="Ø"/>
            </a:pPr>
            <a:r>
              <a:rPr lang="fr-FR" sz="2000" dirty="0" smtClean="0"/>
              <a:t>Choix des outils et technologies de développement</a:t>
            </a:r>
            <a:endParaRPr lang="fr-FR" sz="2000" dirty="0" smtClean="0"/>
          </a:p>
          <a:p>
            <a:pPr marL="800100" lvl="1" indent="-342900">
              <a:buFont typeface="Wingdings" panose="05000000000000000000" pitchFamily="2" charset="2"/>
              <a:buChar char="Ø"/>
            </a:pPr>
            <a:r>
              <a:rPr lang="fr-FR" sz="2000" dirty="0" smtClean="0"/>
              <a:t>Présentation des tables dans la base de </a:t>
            </a:r>
            <a:r>
              <a:rPr lang="fr-FR" sz="2000" dirty="0" smtClean="0"/>
              <a:t>données</a:t>
            </a:r>
            <a:endParaRPr lang="fr-FR" sz="2000" dirty="0" smtClean="0"/>
          </a:p>
          <a:p>
            <a:pPr lvl="1"/>
            <a:endParaRPr lang="fr-FR" sz="2000" dirty="0" smtClean="0"/>
          </a:p>
          <a:p>
            <a:pPr marL="285750" indent="-285750">
              <a:buFont typeface="Wingdings" panose="05000000000000000000" pitchFamily="2" charset="2"/>
              <a:buChar char="q"/>
            </a:pPr>
            <a:r>
              <a:rPr lang="fr-FR" sz="2800" dirty="0" smtClean="0"/>
              <a:t>Conclusion</a:t>
            </a:r>
          </a:p>
        </p:txBody>
      </p:sp>
    </p:spTree>
    <p:extLst>
      <p:ext uri="{BB962C8B-B14F-4D97-AF65-F5344CB8AC3E}">
        <p14:creationId xmlns:p14="http://schemas.microsoft.com/office/powerpoint/2010/main" val="253175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060598" y="726204"/>
            <a:ext cx="2749407" cy="523220"/>
          </a:xfrm>
          <a:prstGeom prst="rect">
            <a:avLst/>
          </a:prstGeom>
          <a:noFill/>
        </p:spPr>
        <p:txBody>
          <a:bodyPr wrap="none" rtlCol="0">
            <a:spAutoFit/>
          </a:bodyPr>
          <a:lstStyle/>
          <a:p>
            <a:pPr marL="400050" indent="-400050">
              <a:buFont typeface="+mj-lt"/>
              <a:buAutoNum type="romanUcPeriod"/>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Introduction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ZoneTexte 2"/>
          <p:cNvSpPr txBox="1"/>
          <p:nvPr/>
        </p:nvSpPr>
        <p:spPr>
          <a:xfrm>
            <a:off x="613954" y="1432304"/>
            <a:ext cx="9642694" cy="1477328"/>
          </a:xfrm>
          <a:prstGeom prst="rect">
            <a:avLst/>
          </a:prstGeom>
          <a:noFill/>
        </p:spPr>
        <p:txBody>
          <a:bodyPr wrap="square" rtlCol="0">
            <a:spAutoFit/>
          </a:bodyPr>
          <a:lstStyle/>
          <a:p>
            <a:r>
              <a:rPr lang="fr-FR" dirty="0" smtClean="0">
                <a:latin typeface="Times New Roman" panose="02020603050405020304" pitchFamily="18" charset="0"/>
                <a:cs typeface="Times New Roman" panose="02020603050405020304" pitchFamily="18" charset="0"/>
              </a:rPr>
              <a:t>        Ce </a:t>
            </a:r>
            <a:r>
              <a:rPr lang="fr-FR" dirty="0">
                <a:latin typeface="Times New Roman" panose="02020603050405020304" pitchFamily="18" charset="0"/>
                <a:cs typeface="Times New Roman" panose="02020603050405020304" pitchFamily="18" charset="0"/>
              </a:rPr>
              <a:t>projet présente la conception et la réalisation d'un arbre généalogique interactif</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développé </a:t>
            </a:r>
            <a:r>
              <a:rPr lang="fr-FR" dirty="0">
                <a:latin typeface="Times New Roman" panose="02020603050405020304" pitchFamily="18" charset="0"/>
                <a:cs typeface="Times New Roman" panose="02020603050405020304" pitchFamily="18" charset="0"/>
              </a:rPr>
              <a:t>à l'aide du langage de programmation Python et de la bibliothèque graphique Tkinter</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L'objectif </a:t>
            </a:r>
            <a:r>
              <a:rPr lang="fr-FR" dirty="0">
                <a:latin typeface="Times New Roman" panose="02020603050405020304" pitchFamily="18" charset="0"/>
                <a:cs typeface="Times New Roman" panose="02020603050405020304" pitchFamily="18" charset="0"/>
              </a:rPr>
              <a:t>principal est de fournir une plateforme visuelle et intuitive pour explorer les relations familiales à travers les générations. En offrant une représentation claire des liens de parenté</a:t>
            </a:r>
            <a:r>
              <a:rPr lang="fr-FR" dirty="0" smtClean="0">
                <a:latin typeface="Times New Roman" panose="02020603050405020304" pitchFamily="18" charset="0"/>
                <a:cs typeface="Times New Roman" panose="02020603050405020304" pitchFamily="18" charset="0"/>
              </a:rPr>
              <a:t>,</a:t>
            </a:r>
          </a:p>
          <a:p>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cette application permet une navigation aisée et une compréhension approfondie de l'histoire familiale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857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53143" y="548641"/>
            <a:ext cx="6910866" cy="461665"/>
          </a:xfrm>
          <a:prstGeom prst="rect">
            <a:avLst/>
          </a:prstGeom>
          <a:noFill/>
        </p:spPr>
        <p:txBody>
          <a:bodyPr wrap="none" rtlCol="0">
            <a:spAutoFit/>
          </a:bodyPr>
          <a:lstStyle/>
          <a:p>
            <a:pPr marL="514350" lvl="1" indent="-514350">
              <a:buFont typeface="+mj-lt"/>
              <a:buAutoNum type="romanUcPeriod" startAt="2"/>
            </a:pP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Présentation et informations </a:t>
            </a:r>
            <a:r>
              <a:rPr lang="fr-FR" sz="2400" b="1" u="sng" dirty="0">
                <a:solidFill>
                  <a:schemeClr val="accent6">
                    <a:lumMod val="75000"/>
                  </a:schemeClr>
                </a:solidFill>
                <a:latin typeface="Times New Roman" panose="02020603050405020304" pitchFamily="18" charset="0"/>
                <a:cs typeface="Times New Roman" panose="02020603050405020304" pitchFamily="18" charset="0"/>
              </a:rPr>
              <a:t>des personnages </a:t>
            </a:r>
            <a:r>
              <a:rPr lang="en-US" sz="2400" b="1" u="sng" dirty="0" smtClean="0">
                <a:solidFill>
                  <a:schemeClr val="accent6">
                    <a:lumMod val="75000"/>
                  </a:schemeClr>
                </a:solidFill>
                <a:latin typeface="Times New Roman" panose="02020603050405020304" pitchFamily="18" charset="0"/>
                <a:cs typeface="Times New Roman" panose="02020603050405020304" pitchFamily="18" charset="0"/>
              </a:rPr>
              <a:t> :</a:t>
            </a:r>
            <a:endParaRPr lang="fr-FR"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rot="10800000" flipV="1">
            <a:off x="1275932" y="1179213"/>
            <a:ext cx="1027163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Grands-parents :</a:t>
            </a:r>
            <a:r>
              <a:rPr kumimoji="0" lang="en-US" altLang="en-US" sz="1800" b="1" i="0" strike="noStrike" cap="none" normalizeH="0" baseline="0" dirty="0" smtClean="0">
                <a:ln>
                  <a:noFill/>
                </a:ln>
                <a:solidFill>
                  <a:schemeClr val="accent5">
                    <a:lumMod val="75000"/>
                  </a:schemeClr>
                </a:solidFill>
                <a:effectLst/>
                <a:latin typeface="Arial" panose="020B0604020202020204" pitchFamily="34" charset="0"/>
              </a:rPr>
              <a:t> </a:t>
            </a:r>
            <a:r>
              <a:rPr lang="en-US" altLang="en-US" dirty="0" smtClean="0">
                <a:latin typeface="Arial" panose="020B0604020202020204" pitchFamily="34" charset="0"/>
              </a:rPr>
              <a:t>représente comme la première génération (</a:t>
            </a:r>
            <a:r>
              <a:rPr lang="en-US" altLang="en-US" dirty="0">
                <a:latin typeface="Arial" panose="020B0604020202020204" pitchFamily="34" charset="0"/>
              </a:rPr>
              <a:t>le couple </a:t>
            </a:r>
            <a:r>
              <a:rPr lang="en-US" altLang="en-US" dirty="0" smtClean="0">
                <a:latin typeface="Arial" panose="020B0604020202020204" pitchFamily="34" charset="0"/>
              </a:rPr>
              <a:t>initial).</a:t>
            </a:r>
            <a:endParaRPr lang="en-US" altLang="en-US" u="sng" dirty="0" smtClean="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Mariette</a:t>
            </a:r>
            <a:r>
              <a:rPr kumimoji="0" lang="en-US" altLang="en-US" b="0" i="0" u="none" strike="noStrike" cap="none" normalizeH="0" dirty="0" smtClean="0">
                <a:ln>
                  <a:noFill/>
                </a:ln>
                <a:solidFill>
                  <a:schemeClr val="tx1"/>
                </a:solidFill>
                <a:effectLst/>
                <a:latin typeface="Arial" panose="020B0604020202020204" pitchFamily="34" charset="0"/>
              </a:rPr>
              <a:t> : Grand-mère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fr-FR" altLang="en-US" dirty="0" smtClean="0">
                <a:latin typeface="Arial" panose="020B0604020202020204" pitchFamily="34" charset="0"/>
              </a:rPr>
              <a:t>Motherland : Grand-père</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800" b="1" i="0" u="sng" strike="noStrike" cap="none" normalizeH="0" baseline="0" dirty="0" smtClean="0">
                <a:ln>
                  <a:noFill/>
                </a:ln>
                <a:solidFill>
                  <a:schemeClr val="accent5">
                    <a:lumMod val="75000"/>
                  </a:schemeClr>
                </a:solidFill>
                <a:effectLst/>
                <a:latin typeface="Arial" panose="020B0604020202020204" pitchFamily="34" charset="0"/>
              </a:rPr>
              <a:t>Parents (incluant les oncles/tantes) :</a:t>
            </a:r>
            <a:r>
              <a:rPr lang="en-US" altLang="en-US" b="1" dirty="0">
                <a:solidFill>
                  <a:schemeClr val="accent5">
                    <a:lumMod val="75000"/>
                  </a:schemeClr>
                </a:solidFill>
                <a:latin typeface="Arial" panose="020B0604020202020204" pitchFamily="34" charset="0"/>
              </a:rPr>
              <a:t> </a:t>
            </a:r>
            <a:r>
              <a:rPr lang="en-US" altLang="en-US" dirty="0">
                <a:latin typeface="Arial" panose="020B0604020202020204" pitchFamily="34" charset="0"/>
              </a:rPr>
              <a:t>R</a:t>
            </a:r>
            <a:r>
              <a:rPr lang="en-US" altLang="en-US" dirty="0" smtClean="0">
                <a:latin typeface="Arial" panose="020B0604020202020204" pitchFamily="34" charset="0"/>
              </a:rPr>
              <a:t>eprésente </a:t>
            </a:r>
            <a:r>
              <a:rPr lang="en-US" altLang="en-US" dirty="0">
                <a:latin typeface="Arial" panose="020B0604020202020204" pitchFamily="34" charset="0"/>
              </a:rPr>
              <a:t>les enfants des grands-parents et leurs conjoints</a:t>
            </a:r>
            <a:r>
              <a:rPr lang="en-US" altLang="en-US" dirty="0" smtClean="0">
                <a:latin typeface="Arial" panose="020B0604020202020204" pitchFamily="34" charset="0"/>
              </a:rPr>
              <a:t>. ( deuxième génération ). </a:t>
            </a:r>
            <a:endParaRPr lang="en-US" altLang="en-US" u="sng" dirty="0">
              <a:latin typeface="Arial" panose="020B0604020202020204" pitchFamily="34" charset="0"/>
            </a:endParaRPr>
          </a:p>
          <a:p>
            <a:pPr marL="1200150" lvl="2" indent="-285750" eaLnBrk="0" fontAlgn="base" hangingPunct="0">
              <a:lnSpc>
                <a:spcPct val="150000"/>
              </a:lnSpc>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Mana Thomas : Père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Sidonie</a:t>
            </a:r>
            <a:r>
              <a:rPr lang="en-US" altLang="en-US" dirty="0">
                <a:latin typeface="Arial" panose="020B0604020202020204" pitchFamily="34" charset="0"/>
              </a:rPr>
              <a:t> </a:t>
            </a:r>
            <a:r>
              <a:rPr lang="en-US" altLang="en-US" dirty="0" smtClean="0">
                <a:latin typeface="Arial" panose="020B0604020202020204" pitchFamily="34" charset="0"/>
              </a:rPr>
              <a:t>: Mère</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Tambou </a:t>
            </a:r>
            <a:r>
              <a:rPr lang="en-US" altLang="en-US" dirty="0" smtClean="0">
                <a:latin typeface="Arial" panose="020B0604020202020204" pitchFamily="34" charset="0"/>
              </a:rPr>
              <a:t>: Oncle</a:t>
            </a:r>
            <a:r>
              <a:rPr lang="en-US" altLang="en-US" dirty="0">
                <a:latin typeface="Arial" panose="020B0604020202020204" pitchFamily="34" charset="0"/>
              </a:rPr>
              <a:t> </a:t>
            </a:r>
            <a:r>
              <a:rPr lang="en-US" altLang="en-US" dirty="0" smtClean="0">
                <a:latin typeface="Arial" panose="020B0604020202020204" pitchFamily="34" charset="0"/>
              </a:rPr>
              <a:t>(</a:t>
            </a:r>
            <a:r>
              <a:rPr lang="en-US" altLang="en-US" dirty="0">
                <a:latin typeface="Arial" panose="020B0604020202020204" pitchFamily="34" charset="0"/>
              </a:rPr>
              <a:t>P</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Felana</a:t>
            </a:r>
            <a:r>
              <a:rPr lang="en-US" altLang="en-US" dirty="0">
                <a:latin typeface="Arial" panose="020B0604020202020204" pitchFamily="34" charset="0"/>
              </a:rPr>
              <a:t> </a:t>
            </a:r>
            <a:r>
              <a:rPr lang="en-US" altLang="en-US" dirty="0" smtClean="0">
                <a:latin typeface="Arial" panose="020B0604020202020204" pitchFamily="34" charset="0"/>
              </a:rPr>
              <a:t>: Tante (</a:t>
            </a:r>
            <a:r>
              <a:rPr lang="en-US" altLang="en-US" dirty="0">
                <a:latin typeface="Arial" panose="020B0604020202020204" pitchFamily="34" charset="0"/>
              </a:rPr>
              <a:t>M</a:t>
            </a:r>
            <a:r>
              <a:rPr lang="en-US" altLang="en-US" dirty="0" smtClean="0">
                <a:latin typeface="Arial" panose="020B0604020202020204" pitchFamily="34" charset="0"/>
              </a:rPr>
              <a:t>ère de Echa et Iliman)</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Parally</a:t>
            </a:r>
            <a:r>
              <a:rPr lang="en-US" altLang="en-US" dirty="0" smtClean="0">
                <a:latin typeface="Arial" panose="020B0604020202020204" pitchFamily="34" charset="0"/>
              </a:rPr>
              <a:t> : Oncle (Père de </a:t>
            </a:r>
            <a:r>
              <a:rPr lang="en-US" altLang="en-US" dirty="0">
                <a:latin typeface="Arial" panose="020B0604020202020204" pitchFamily="34" charset="0"/>
              </a:rPr>
              <a:t>C</a:t>
            </a:r>
            <a:r>
              <a:rPr lang="en-US" altLang="en-US" dirty="0" smtClean="0">
                <a:latin typeface="Arial" panose="020B0604020202020204" pitchFamily="34" charset="0"/>
              </a:rPr>
              <a:t>heria et Dinot)</a:t>
            </a:r>
          </a:p>
          <a:p>
            <a:pPr marL="1200150" lvl="2" indent="-285750" eaLnBrk="0" fontAlgn="base" hangingPunct="0">
              <a:spcBef>
                <a:spcPct val="0"/>
              </a:spcBef>
              <a:spcAft>
                <a:spcPct val="0"/>
              </a:spcAft>
              <a:buFont typeface="Wingdings" panose="05000000000000000000" pitchFamily="2" charset="2"/>
              <a:buChar char="§"/>
            </a:pPr>
            <a:r>
              <a:rPr kumimoji="0" lang="en-US" altLang="en-US" b="0" i="0" u="none" strike="noStrike" cap="none" normalizeH="0" baseline="0" dirty="0" smtClean="0">
                <a:ln>
                  <a:noFill/>
                </a:ln>
                <a:solidFill>
                  <a:schemeClr val="tx1"/>
                </a:solidFill>
                <a:effectLst/>
                <a:latin typeface="Arial" panose="020B0604020202020204" pitchFamily="34" charset="0"/>
              </a:rPr>
              <a:t> Niry</a:t>
            </a:r>
            <a:r>
              <a:rPr lang="en-US" altLang="en-US" dirty="0">
                <a:latin typeface="Arial" panose="020B0604020202020204" pitchFamily="34" charset="0"/>
              </a:rPr>
              <a:t> </a:t>
            </a:r>
            <a:r>
              <a:rPr lang="en-US" altLang="en-US" dirty="0" smtClean="0">
                <a:latin typeface="Arial" panose="020B0604020202020204" pitchFamily="34" charset="0"/>
              </a:rPr>
              <a:t>: Tante (Mère de Cheria et Dinot)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613245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381" y="733421"/>
            <a:ext cx="10694127" cy="3416320"/>
          </a:xfrm>
          <a:prstGeom prst="rect">
            <a:avLst/>
          </a:prstGeom>
        </p:spPr>
        <p:txBody>
          <a:bodyPr wrap="square">
            <a:spAutoFit/>
          </a:bodyPr>
          <a:lstStyle/>
          <a:p>
            <a:pPr eaLnBrk="0" fontAlgn="base" hangingPunct="0">
              <a:spcBef>
                <a:spcPct val="0"/>
              </a:spcBef>
              <a:spcAft>
                <a:spcPct val="0"/>
              </a:spcAft>
              <a:buFontTx/>
              <a:buChar char="•"/>
            </a:pPr>
            <a:r>
              <a:rPr lang="en-US" altLang="en-US" b="1" u="sng" dirty="0">
                <a:solidFill>
                  <a:schemeClr val="accent5">
                    <a:lumMod val="75000"/>
                  </a:schemeClr>
                </a:solidFill>
                <a:latin typeface="Arial" panose="020B0604020202020204" pitchFamily="34" charset="0"/>
              </a:rPr>
              <a:t>Enfants (cousins/cousines, </a:t>
            </a:r>
            <a:r>
              <a:rPr lang="en-US" altLang="en-US" b="1" u="sng" dirty="0" smtClean="0">
                <a:solidFill>
                  <a:schemeClr val="accent5">
                    <a:lumMod val="75000"/>
                  </a:schemeClr>
                </a:solidFill>
                <a:latin typeface="Arial" panose="020B0604020202020204" pitchFamily="34" charset="0"/>
              </a:rPr>
              <a:t>moi </a:t>
            </a:r>
            <a:r>
              <a:rPr lang="en-US" altLang="en-US" b="1" u="sng" dirty="0">
                <a:solidFill>
                  <a:schemeClr val="accent5">
                    <a:lumMod val="75000"/>
                  </a:schemeClr>
                </a:solidFill>
                <a:latin typeface="Arial" panose="020B0604020202020204" pitchFamily="34" charset="0"/>
              </a:rPr>
              <a:t>et </a:t>
            </a:r>
            <a:r>
              <a:rPr lang="en-US" altLang="en-US" b="1" u="sng" dirty="0" smtClean="0">
                <a:solidFill>
                  <a:schemeClr val="accent5">
                    <a:lumMod val="75000"/>
                  </a:schemeClr>
                </a:solidFill>
                <a:latin typeface="Arial" panose="020B0604020202020204" pitchFamily="34" charset="0"/>
              </a:rPr>
              <a:t>ma </a:t>
            </a:r>
            <a:r>
              <a:rPr lang="en-US" altLang="en-US" b="1" u="sng" dirty="0">
                <a:solidFill>
                  <a:schemeClr val="accent5">
                    <a:lumMod val="75000"/>
                  </a:schemeClr>
                </a:solidFill>
                <a:latin typeface="Arial" panose="020B0604020202020204" pitchFamily="34" charset="0"/>
              </a:rPr>
              <a:t>sœur) </a:t>
            </a:r>
            <a:r>
              <a:rPr lang="en-US" altLang="en-US" b="1" u="sng" dirty="0" smtClean="0">
                <a:solidFill>
                  <a:schemeClr val="accent5">
                    <a:lumMod val="75000"/>
                  </a:schemeClr>
                </a:solidFill>
                <a:latin typeface="Arial" panose="020B0604020202020204" pitchFamily="34" charset="0"/>
              </a:rPr>
              <a:t>:</a:t>
            </a:r>
            <a:r>
              <a:rPr lang="en-US" altLang="en-US" b="1" dirty="0" smtClean="0">
                <a:solidFill>
                  <a:schemeClr val="accent5">
                    <a:lumMod val="75000"/>
                  </a:schemeClr>
                </a:solidFill>
                <a:latin typeface="Arial" panose="020B0604020202020204" pitchFamily="34" charset="0"/>
              </a:rPr>
              <a:t> </a:t>
            </a:r>
            <a:r>
              <a:rPr lang="en-US" altLang="en-US" dirty="0">
                <a:latin typeface="Arial" panose="020B0604020202020204" pitchFamily="34" charset="0"/>
              </a:rPr>
              <a:t>Représente les enfants des </a:t>
            </a:r>
            <a:r>
              <a:rPr lang="en-US" altLang="en-US" dirty="0" smtClean="0">
                <a:latin typeface="Arial" panose="020B0604020202020204" pitchFamily="34" charset="0"/>
              </a:rPr>
              <a:t>parents (troisième </a:t>
            </a:r>
            <a:r>
              <a:rPr lang="en-US" altLang="en-US" dirty="0">
                <a:latin typeface="Arial" panose="020B0604020202020204" pitchFamily="34" charset="0"/>
              </a:rPr>
              <a:t>génération ). </a:t>
            </a:r>
            <a:endParaRPr lang="en-US" altLang="en-US" u="sng" dirty="0">
              <a:latin typeface="Arial" panose="020B0604020202020204" pitchFamily="34" charset="0"/>
            </a:endParaRPr>
          </a:p>
          <a:p>
            <a:pPr lvl="0" eaLnBrk="0" fontAlgn="base" hangingPunct="0">
              <a:spcBef>
                <a:spcPct val="0"/>
              </a:spcBef>
              <a:spcAft>
                <a:spcPct val="0"/>
              </a:spcAft>
              <a:buFontTx/>
              <a:buChar char="•"/>
            </a:pPr>
            <a:endParaRPr lang="en-US" altLang="en-US" u="sng" dirty="0">
              <a:solidFill>
                <a:schemeClr val="accent5">
                  <a:lumMod val="75000"/>
                </a:schemeClr>
              </a:solidFill>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Zidane</a:t>
            </a:r>
            <a:r>
              <a:rPr lang="en-US" altLang="en-US" dirty="0">
                <a:latin typeface="Arial" panose="020B0604020202020204" pitchFamily="34" charset="0"/>
              </a:rPr>
              <a:t> </a:t>
            </a:r>
            <a:r>
              <a:rPr lang="en-US" altLang="en-US" dirty="0" smtClean="0">
                <a:latin typeface="Arial" panose="020B0604020202020204" pitchFamily="34" charset="0"/>
              </a:rPr>
              <a:t>: Moi</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Juana : Ma Soeur</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Echa : Cousine (Fille de Tabou et Felana)</a:t>
            </a: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Iliman : Cousine </a:t>
            </a:r>
            <a:r>
              <a:rPr lang="en-US" altLang="en-US" dirty="0">
                <a:latin typeface="Arial" panose="020B0604020202020204" pitchFamily="34" charset="0"/>
              </a:rPr>
              <a:t>(Fille de Tabou et Felana)</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Dinot</a:t>
            </a:r>
            <a:r>
              <a:rPr lang="en-US" altLang="en-US" dirty="0">
                <a:latin typeface="Arial" panose="020B0604020202020204" pitchFamily="34" charset="0"/>
              </a:rPr>
              <a:t> </a:t>
            </a:r>
            <a:r>
              <a:rPr lang="en-US" altLang="en-US" dirty="0" smtClean="0">
                <a:latin typeface="Arial" panose="020B0604020202020204" pitchFamily="34" charset="0"/>
              </a:rPr>
              <a:t>: Cousin (Fils de Parally et Niry</a:t>
            </a:r>
            <a:r>
              <a:rPr lang="en-US" altLang="en-US" dirty="0">
                <a:latin typeface="Arial" panose="020B0604020202020204" pitchFamily="34" charset="0"/>
              </a:rPr>
              <a:t>)</a:t>
            </a:r>
            <a:endParaRPr lang="en-US" altLang="en-US" dirty="0" smtClean="0">
              <a:latin typeface="Arial" panose="020B0604020202020204" pitchFamily="34" charset="0"/>
            </a:endParaRPr>
          </a:p>
          <a:p>
            <a:pPr marL="1200150" lvl="2" indent="-285750" eaLnBrk="0" fontAlgn="base" hangingPunct="0">
              <a:spcBef>
                <a:spcPct val="0"/>
              </a:spcBef>
              <a:spcAft>
                <a:spcPct val="0"/>
              </a:spcAft>
              <a:buFont typeface="Wingdings" panose="05000000000000000000" pitchFamily="2" charset="2"/>
              <a:buChar char="§"/>
            </a:pPr>
            <a:r>
              <a:rPr lang="en-US" altLang="en-US" dirty="0" smtClean="0">
                <a:latin typeface="Arial" panose="020B0604020202020204" pitchFamily="34" charset="0"/>
              </a:rPr>
              <a:t> Cheria : Cousine </a:t>
            </a:r>
            <a:r>
              <a:rPr lang="en-US" altLang="en-US" dirty="0">
                <a:latin typeface="Arial" panose="020B0604020202020204" pitchFamily="34" charset="0"/>
              </a:rPr>
              <a:t>(</a:t>
            </a:r>
            <a:r>
              <a:rPr lang="en-US" altLang="en-US" dirty="0" smtClean="0">
                <a:latin typeface="Arial" panose="020B0604020202020204" pitchFamily="34" charset="0"/>
              </a:rPr>
              <a:t>Fille </a:t>
            </a:r>
            <a:r>
              <a:rPr lang="en-US" altLang="en-US" dirty="0">
                <a:latin typeface="Arial" panose="020B0604020202020204" pitchFamily="34" charset="0"/>
              </a:rPr>
              <a:t>de Parally et Niry)</a:t>
            </a:r>
          </a:p>
          <a:p>
            <a:pPr lvl="0" eaLnBrk="0" fontAlgn="base" hangingPunct="0">
              <a:spcBef>
                <a:spcPct val="0"/>
              </a:spcBef>
              <a:spcAft>
                <a:spcPct val="0"/>
              </a:spcAft>
            </a:pPr>
            <a:endParaRPr lang="en-US" altLang="en-US" dirty="0">
              <a:latin typeface="Arial" panose="020B0604020202020204" pitchFamily="34" charset="0"/>
            </a:endParaRPr>
          </a:p>
          <a:p>
            <a:pPr lvl="0" eaLnBrk="0" fontAlgn="base" hangingPunct="0">
              <a:spcBef>
                <a:spcPct val="0"/>
              </a:spcBef>
              <a:spcAft>
                <a:spcPct val="0"/>
              </a:spcAft>
              <a:buFontTx/>
              <a:buChar char="•"/>
            </a:pPr>
            <a:r>
              <a:rPr lang="en-US" altLang="en-US" b="1" u="sng" dirty="0">
                <a:solidFill>
                  <a:schemeClr val="accent2">
                    <a:lumMod val="75000"/>
                  </a:schemeClr>
                </a:solidFill>
                <a:latin typeface="Arial" panose="020B0604020202020204" pitchFamily="34" charset="0"/>
              </a:rPr>
              <a:t>Type d'informations affichées par personnage :</a:t>
            </a:r>
            <a:r>
              <a:rPr lang="en-US" altLang="en-US" u="sng" dirty="0">
                <a:solidFill>
                  <a:schemeClr val="accent2">
                    <a:lumMod val="75000"/>
                  </a:schemeClr>
                </a:solidFill>
                <a:latin typeface="Arial" panose="020B0604020202020204" pitchFamily="34" charset="0"/>
              </a:rPr>
              <a:t> </a:t>
            </a:r>
          </a:p>
          <a:p>
            <a:pPr marL="1200150" lvl="2" indent="-285750" eaLnBrk="0" fontAlgn="base" hangingPunct="0">
              <a:spcBef>
                <a:spcPct val="0"/>
              </a:spcBef>
              <a:spcAft>
                <a:spcPct val="0"/>
              </a:spcAft>
              <a:buFont typeface="Wingdings" panose="05000000000000000000" pitchFamily="2" charset="2"/>
              <a:buChar char="§"/>
            </a:pPr>
            <a:r>
              <a:rPr lang="en-US" altLang="en-US" dirty="0">
                <a:latin typeface="Arial" panose="020B0604020202020204" pitchFamily="34" charset="0"/>
              </a:rPr>
              <a:t>Nom, âge, avatar, informations supplémentaires (infos). </a:t>
            </a:r>
          </a:p>
        </p:txBody>
      </p:sp>
    </p:spTree>
    <p:extLst>
      <p:ext uri="{BB962C8B-B14F-4D97-AF65-F5344CB8AC3E}">
        <p14:creationId xmlns:p14="http://schemas.microsoft.com/office/powerpoint/2010/main" val="35647516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36023" y="535577"/>
            <a:ext cx="7360989" cy="461665"/>
          </a:xfrm>
          <a:prstGeom prst="rect">
            <a:avLst/>
          </a:prstGeom>
          <a:noFill/>
        </p:spPr>
        <p:txBody>
          <a:bodyPr wrap="none" rtlCol="0">
            <a:spAutoFit/>
          </a:bodyPr>
          <a:lstStyle/>
          <a:p>
            <a:pPr marL="514350" indent="-514350">
              <a:buFont typeface="+mj-lt"/>
              <a:buAutoNum type="romanUcPeriod" startAt="3"/>
            </a:pPr>
            <a:r>
              <a:rPr lang="fr-FR" sz="2400" b="1" u="sng" dirty="0">
                <a:solidFill>
                  <a:schemeClr val="accent6">
                    <a:lumMod val="75000"/>
                  </a:schemeClr>
                </a:solidFill>
                <a:latin typeface="Times New Roman" panose="02020603050405020304" pitchFamily="18" charset="0"/>
                <a:cs typeface="Times New Roman" panose="02020603050405020304" pitchFamily="18" charset="0"/>
              </a:rPr>
              <a:t>Choix des outils et technologies de </a:t>
            </a:r>
            <a:r>
              <a:rPr lang="fr-FR" sz="2400" b="1" u="sng" dirty="0" smtClean="0">
                <a:solidFill>
                  <a:schemeClr val="accent6">
                    <a:lumMod val="75000"/>
                  </a:schemeClr>
                </a:solidFill>
                <a:latin typeface="Times New Roman" panose="02020603050405020304" pitchFamily="18" charset="0"/>
                <a:cs typeface="Times New Roman" panose="02020603050405020304" pitchFamily="18" charset="0"/>
              </a:rPr>
              <a:t>développement :</a:t>
            </a:r>
            <a:endParaRPr lang="en-US" sz="2400" b="1" u="sng"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1211131" y="1233033"/>
            <a:ext cx="10284183"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Langage</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Programmation</a:t>
            </a:r>
            <a:r>
              <a:rPr kumimoji="0" lang="en-US" altLang="en-US" sz="1800" b="1" i="0" u="none" strike="noStrike" cap="none" normalizeH="0" baseline="0" dirty="0" smtClean="0">
                <a:ln>
                  <a:noFill/>
                </a:ln>
                <a:solidFill>
                  <a:schemeClr val="tx1"/>
                </a:solidFill>
                <a:effectLst/>
                <a:latin typeface="Arial" panose="020B0604020202020204" pitchFamily="34" charset="0"/>
              </a:rPr>
              <a:t> : Python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Pourquoi</a:t>
            </a:r>
            <a:r>
              <a:rPr kumimoji="0" lang="en-US" altLang="en-US" sz="1800" b="1" i="0" u="none" strike="noStrike" cap="none" normalizeH="0" baseline="0" dirty="0" smtClean="0">
                <a:ln>
                  <a:noFill/>
                </a:ln>
                <a:solidFill>
                  <a:schemeClr val="tx1"/>
                </a:solidFill>
                <a:effectLst/>
                <a:latin typeface="Arial" panose="020B0604020202020204" pitchFamily="34" charset="0"/>
              </a:rPr>
              <a:t> Python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Facilité</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d'apprentissage</a:t>
            </a:r>
            <a:r>
              <a:rPr kumimoji="0" lang="en-US" altLang="en-US" sz="1800" b="0" i="0" u="none" strike="noStrike" cap="none" normalizeH="0" baseline="0" dirty="0" smtClean="0">
                <a:ln>
                  <a:noFill/>
                </a:ln>
                <a:solidFill>
                  <a:schemeClr val="tx1"/>
                </a:solidFill>
                <a:effectLst/>
                <a:latin typeface="Arial" panose="020B0604020202020204" pitchFamily="34" charset="0"/>
              </a:rPr>
              <a:t>, polyvalence, </a:t>
            </a:r>
            <a:r>
              <a:rPr kumimoji="0" lang="en-US" altLang="en-US" sz="1800" b="0" i="0" u="none" strike="noStrike" cap="none" normalizeH="0" baseline="0" dirty="0" err="1" smtClean="0">
                <a:ln>
                  <a:noFill/>
                </a:ln>
                <a:solidFill>
                  <a:schemeClr val="tx1"/>
                </a:solidFill>
                <a:effectLst/>
                <a:latin typeface="Arial" panose="020B0604020202020204" pitchFamily="34" charset="0"/>
              </a:rPr>
              <a:t>vaste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écosystème</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bibliothèques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Interface </a:t>
            </a:r>
            <a:r>
              <a:rPr kumimoji="0" lang="en-US" altLang="en-US" sz="1800" b="1" i="0" u="none" strike="noStrike" cap="none" normalizeH="0" baseline="0" dirty="0" err="1" smtClean="0">
                <a:ln>
                  <a:noFill/>
                </a:ln>
                <a:solidFill>
                  <a:schemeClr val="tx1"/>
                </a:solidFill>
                <a:effectLst/>
                <a:latin typeface="Arial" panose="020B0604020202020204" pitchFamily="34" charset="0"/>
              </a:rPr>
              <a:t>Graphique</a:t>
            </a:r>
            <a:r>
              <a:rPr kumimoji="0" lang="en-US" altLang="en-US" sz="1800" b="1" i="0" u="none" strike="noStrike" cap="none" normalizeH="0" baseline="0" dirty="0" smtClean="0">
                <a:ln>
                  <a:noFill/>
                </a:ln>
                <a:solidFill>
                  <a:schemeClr val="tx1"/>
                </a:solidFill>
                <a:effectLst/>
                <a:latin typeface="Arial" panose="020B0604020202020204" pitchFamily="34" charset="0"/>
              </a:rPr>
              <a:t> : </a:t>
            </a:r>
            <a:r>
              <a:rPr kumimoji="0" lang="en-US" altLang="en-US" sz="1800" b="1" i="0" u="none" strike="noStrike" cap="none" normalizeH="0" baseline="0" dirty="0" err="1" smtClean="0">
                <a:ln>
                  <a:noFill/>
                </a:ln>
                <a:solidFill>
                  <a:schemeClr val="tx1"/>
                </a:solidFill>
                <a:effectLst/>
                <a:latin typeface="Arial" panose="020B0604020202020204" pitchFamily="34" charset="0"/>
              </a:rPr>
              <a:t>Tkinter</a:t>
            </a:r>
            <a:r>
              <a:rPr kumimoji="0" lang="en-US" altLang="en-US" sz="1800" b="1" i="0" u="none" strike="noStrike" cap="none" normalizeH="0" baseline="0" dirty="0" smtClean="0">
                <a:ln>
                  <a:noFill/>
                </a:ln>
                <a:solidFill>
                  <a:schemeClr val="tx1"/>
                </a:solidFill>
                <a:effectLst/>
                <a:latin typeface="Arial" panose="020B0604020202020204" pitchFamily="34" charset="0"/>
              </a:rPr>
              <a:t> (via </a:t>
            </a:r>
            <a:r>
              <a:rPr kumimoji="0" lang="en-US" altLang="en-US" sz="1800" b="1" i="0" u="none" strike="noStrike" cap="none" normalizeH="0" baseline="0" dirty="0" err="1" smtClean="0">
                <a:ln>
                  <a:noFill/>
                </a:ln>
                <a:solidFill>
                  <a:schemeClr val="tx1"/>
                </a:solidFill>
                <a:effectLst/>
                <a:latin typeface="Arial" panose="020B0604020202020204" pitchFamily="34" charset="0"/>
              </a:rPr>
              <a:t>CustomTkinter</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Pourquoi</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Tkinter</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1" i="0" u="none" strike="noStrike" cap="none" normalizeH="0" baseline="0" dirty="0" err="1" smtClean="0">
                <a:ln>
                  <a:noFill/>
                </a:ln>
                <a:solidFill>
                  <a:schemeClr val="tx1"/>
                </a:solidFill>
                <a:effectLst/>
                <a:latin typeface="Arial" panose="020B0604020202020204" pitchFamily="34" charset="0"/>
              </a:rPr>
              <a:t>CustomTkinter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Bibliothèque</a:t>
            </a:r>
            <a:r>
              <a:rPr kumimoji="0" lang="en-US" altLang="en-US" sz="1800" b="0" i="0" u="none" strike="noStrike" cap="none" normalizeH="0" baseline="0" dirty="0" smtClean="0">
                <a:ln>
                  <a:noFill/>
                </a:ln>
                <a:solidFill>
                  <a:schemeClr val="tx1"/>
                </a:solidFill>
                <a:effectLst/>
                <a:latin typeface="Arial" panose="020B0604020202020204" pitchFamily="34" charset="0"/>
              </a:rPr>
              <a:t> standard de Python, </a:t>
            </a:r>
            <a:r>
              <a:rPr kumimoji="0" lang="en-US" altLang="en-US" sz="1800" b="0" i="0" u="none" strike="noStrike" cap="none" normalizeH="0" baseline="0" dirty="0" err="1" smtClean="0">
                <a:ln>
                  <a:noFill/>
                </a:ln>
                <a:solidFill>
                  <a:schemeClr val="tx1"/>
                </a:solidFill>
                <a:effectLst/>
                <a:latin typeface="Arial" panose="020B0604020202020204" pitchFamily="34" charset="0"/>
              </a:rPr>
              <a:t>légèreté</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facilité</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d'intégration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permet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une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personnalisation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moderne</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l'interface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utilisateur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Gestion</a:t>
            </a:r>
            <a:r>
              <a:rPr kumimoji="0" lang="en-US" altLang="en-US" sz="1800" b="1" i="0" u="none" strike="noStrike" cap="none" normalizeH="0" baseline="0" dirty="0" smtClean="0">
                <a:ln>
                  <a:noFill/>
                </a:ln>
                <a:solidFill>
                  <a:schemeClr val="tx1"/>
                </a:solidFill>
                <a:effectLst/>
                <a:latin typeface="Arial" panose="020B0604020202020204" pitchFamily="34" charset="0"/>
              </a:rPr>
              <a:t> de Base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Données</a:t>
            </a:r>
            <a:r>
              <a:rPr kumimoji="0" lang="en-US" altLang="en-US" sz="1800" b="1" i="0" u="none" strike="noStrike" cap="none" normalizeH="0" baseline="0" dirty="0" smtClean="0">
                <a:ln>
                  <a:noFill/>
                </a:ln>
                <a:solidFill>
                  <a:schemeClr val="tx1"/>
                </a:solidFill>
                <a:effectLst/>
                <a:latin typeface="Arial" panose="020B0604020202020204" pitchFamily="34" charset="0"/>
              </a:rPr>
              <a:t> : MySQL (via </a:t>
            </a:r>
            <a:r>
              <a:rPr kumimoji="0" lang="en-US" altLang="en-US" sz="1800" b="1" i="0" u="none" strike="noStrike" cap="none" normalizeH="0" baseline="0" dirty="0" err="1" smtClean="0">
                <a:ln>
                  <a:noFill/>
                </a:ln>
                <a:solidFill>
                  <a:schemeClr val="tx1"/>
                </a:solidFill>
                <a:effectLst/>
                <a:latin typeface="Arial" panose="020B0604020202020204" pitchFamily="34" charset="0"/>
              </a:rPr>
              <a:t>phpMyAdmin</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Pourquoi</a:t>
            </a:r>
            <a:r>
              <a:rPr kumimoji="0" lang="en-US" altLang="en-US" sz="1800" b="1" i="0" u="none" strike="noStrike" cap="none" normalizeH="0" baseline="0" dirty="0" smtClean="0">
                <a:ln>
                  <a:noFill/>
                </a:ln>
                <a:solidFill>
                  <a:schemeClr val="tx1"/>
                </a:solidFill>
                <a:effectLst/>
                <a:latin typeface="Arial" panose="020B0604020202020204" pitchFamily="34" charset="0"/>
              </a:rPr>
              <a:t> MySQL ?</a:t>
            </a:r>
            <a:r>
              <a:rPr kumimoji="0" lang="en-US" altLang="en-US" sz="1800" b="0" i="0" u="none" strike="noStrike" cap="none" normalizeH="0" baseline="0" dirty="0" smtClean="0">
                <a:ln>
                  <a:noFill/>
                </a:ln>
                <a:solidFill>
                  <a:schemeClr val="tx1"/>
                </a:solidFill>
                <a:effectLst/>
                <a:latin typeface="Arial" panose="020B0604020202020204" pitchFamily="34" charset="0"/>
              </a:rPr>
              <a:t> Base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données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relationnelle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robuste</a:t>
            </a:r>
            <a:r>
              <a:rPr kumimoji="0" lang="en-US" altLang="en-US" sz="1800" b="0" i="0" u="none" strike="noStrike" cap="none" normalizeH="0" baseline="0" dirty="0" smtClean="0">
                <a:ln>
                  <a:noFill/>
                </a:ln>
                <a:solidFill>
                  <a:schemeClr val="tx1"/>
                </a:solidFill>
                <a:effectLst/>
                <a:latin typeface="Arial" panose="020B0604020202020204" pitchFamily="34" charset="0"/>
              </a:rPr>
              <a:t> et </a:t>
            </a:r>
            <a:r>
              <a:rPr kumimoji="0" lang="en-US" altLang="en-US" sz="1800" b="0" i="0" u="none" strike="noStrike" cap="none" normalizeH="0" baseline="0" dirty="0" err="1" smtClean="0">
                <a:ln>
                  <a:noFill/>
                </a:ln>
                <a:solidFill>
                  <a:schemeClr val="tx1"/>
                </a:solidFill>
                <a:effectLst/>
                <a:latin typeface="Arial" panose="020B0604020202020204" pitchFamily="34" charset="0"/>
              </a:rPr>
              <a:t>largement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utilisée</a:t>
            </a:r>
            <a:r>
              <a:rPr kumimoji="0" lang="en-US" altLang="en-US" sz="1800" b="0" i="0" u="none" strike="noStrike" cap="none" normalizeH="0" baseline="0" dirty="0" smtClean="0">
                <a:ln>
                  <a:noFill/>
                </a:ln>
                <a:solidFill>
                  <a:schemeClr val="tx1"/>
                </a:solidFill>
                <a:effectLst/>
                <a:latin typeface="Arial" panose="020B0604020202020204" pitchFamily="34" charset="0"/>
              </a:rPr>
              <a:t>, open-source.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phpMyAdmin</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Outil</a:t>
            </a:r>
            <a:r>
              <a:rPr kumimoji="0" lang="en-US" altLang="en-US" sz="1800" b="0" i="0" u="none" strike="noStrike" cap="none" normalizeH="0" baseline="0" dirty="0" smtClean="0">
                <a:ln>
                  <a:noFill/>
                </a:ln>
                <a:solidFill>
                  <a:schemeClr val="tx1"/>
                </a:solidFill>
                <a:effectLst/>
                <a:latin typeface="Arial" panose="020B0604020202020204" pitchFamily="34" charset="0"/>
              </a:rPr>
              <a:t> web pour </a:t>
            </a:r>
            <a:r>
              <a:rPr kumimoji="0" lang="en-US" altLang="en-US" sz="1800" b="0" i="0" u="none" strike="noStrike" cap="none" normalizeH="0" baseline="0" dirty="0" err="1" smtClean="0">
                <a:ln>
                  <a:noFill/>
                </a:ln>
                <a:solidFill>
                  <a:schemeClr val="tx1"/>
                </a:solidFill>
                <a:effectLst/>
                <a:latin typeface="Arial" panose="020B0604020202020204" pitchFamily="34" charset="0"/>
              </a:rPr>
              <a:t>l'administration</a:t>
            </a:r>
            <a:r>
              <a:rPr kumimoji="0" lang="en-US" altLang="en-US" sz="1800" b="0" i="0" u="none" strike="noStrike" cap="none" normalizeH="0" baseline="0" dirty="0" smtClean="0">
                <a:ln>
                  <a:noFill/>
                </a:ln>
                <a:solidFill>
                  <a:schemeClr val="tx1"/>
                </a:solidFill>
                <a:effectLst/>
                <a:latin typeface="Arial" panose="020B0604020202020204" pitchFamily="34" charset="0"/>
              </a:rPr>
              <a:t> facile de la base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données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Bibliothèques</a:t>
            </a:r>
            <a:r>
              <a:rPr kumimoji="0" lang="en-US" altLang="en-US" sz="1800" b="1" i="0" u="none" strike="noStrike" cap="none" normalizeH="0" baseline="0" dirty="0" smtClean="0">
                <a:ln>
                  <a:noFill/>
                </a:ln>
                <a:solidFill>
                  <a:schemeClr val="tx1"/>
                </a:solidFill>
                <a:effectLst/>
                <a:latin typeface="Arial" panose="020B0604020202020204" pitchFamily="34" charset="0"/>
              </a:rPr>
              <a:t> Python </a:t>
            </a:r>
            <a:r>
              <a:rPr kumimoji="0" lang="en-US" altLang="en-US" sz="1800" b="1" i="0" u="none" strike="noStrike" cap="none" normalizeH="0" baseline="0" dirty="0" err="1" smtClean="0">
                <a:ln>
                  <a:noFill/>
                </a:ln>
                <a:solidFill>
                  <a:schemeClr val="tx1"/>
                </a:solidFill>
                <a:effectLst/>
                <a:latin typeface="Arial" panose="020B0604020202020204" pitchFamily="34" charset="0"/>
              </a:rPr>
              <a:t>additionnelles</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Pillow (PIL) :</a:t>
            </a:r>
            <a:r>
              <a:rPr kumimoji="0" lang="en-US" altLang="en-US" sz="1800" b="0" i="0" u="none" strike="noStrike" cap="none" normalizeH="0" baseline="0" dirty="0" smtClean="0">
                <a:ln>
                  <a:noFill/>
                </a:ln>
                <a:solidFill>
                  <a:schemeClr val="tx1"/>
                </a:solidFill>
                <a:effectLst/>
                <a:latin typeface="Arial" panose="020B0604020202020204" pitchFamily="34" charset="0"/>
              </a:rPr>
              <a:t> Pour la manipulation et </a:t>
            </a:r>
            <a:r>
              <a:rPr kumimoji="0" lang="en-US" altLang="en-US" sz="1800" b="0" i="0" u="none" strike="noStrike" cap="none" normalizeH="0" baseline="0" dirty="0" err="1" smtClean="0">
                <a:ln>
                  <a:noFill/>
                </a:ln>
                <a:solidFill>
                  <a:schemeClr val="tx1"/>
                </a:solidFill>
                <a:effectLst/>
                <a:latin typeface="Arial" panose="020B0604020202020204" pitchFamily="34" charset="0"/>
              </a:rPr>
              <a:t>l'affichage</a:t>
            </a:r>
            <a:r>
              <a:rPr kumimoji="0" lang="en-US" altLang="en-US" sz="1800" b="0" i="0" u="none" strike="noStrike" cap="none" normalizeH="0" baseline="0" dirty="0" smtClean="0">
                <a:ln>
                  <a:noFill/>
                </a:ln>
                <a:solidFill>
                  <a:schemeClr val="tx1"/>
                </a:solidFill>
                <a:effectLst/>
                <a:latin typeface="Arial" panose="020B0604020202020204" pitchFamily="34" charset="0"/>
              </a:rPr>
              <a:t> des images (avatars).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1" i="0" u="none" strike="noStrike" cap="none" normalizeH="0" baseline="0" dirty="0" err="1" smtClean="0">
                <a:ln>
                  <a:noFill/>
                </a:ln>
                <a:solidFill>
                  <a:schemeClr val="tx1"/>
                </a:solidFill>
                <a:effectLst/>
                <a:latin typeface="Arial Unicode MS" panose="020B0604020202020204" pitchFamily="34" charset="-128"/>
              </a:rPr>
              <a:t>subprocess</a:t>
            </a:r>
            <a:r>
              <a:rPr kumimoji="0" lang="en-US" altLang="en-US" sz="1100" b="1"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Pour </a:t>
            </a:r>
            <a:r>
              <a:rPr kumimoji="0" lang="en-US" altLang="en-US" sz="1800" b="0" i="0" u="none" strike="noStrike" cap="none" normalizeH="0" baseline="0" dirty="0" err="1" smtClean="0">
                <a:ln>
                  <a:noFill/>
                </a:ln>
                <a:solidFill>
                  <a:schemeClr val="tx1"/>
                </a:solidFill>
                <a:effectLst/>
                <a:latin typeface="Arial" panose="020B0604020202020204" pitchFamily="34" charset="0"/>
              </a:rPr>
              <a:t>l'ouverture</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fenêtres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secondaires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ou</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l'exécution</a:t>
            </a:r>
            <a:r>
              <a:rPr kumimoji="0" lang="en-US" altLang="en-US" sz="1800" b="0" i="0" u="none" strike="noStrike" cap="none" normalizeH="0" baseline="0" dirty="0" smtClean="0">
                <a:ln>
                  <a:noFill/>
                </a:ln>
                <a:solidFill>
                  <a:schemeClr val="tx1"/>
                </a:solidFill>
                <a:effectLst/>
                <a:latin typeface="Arial" panose="020B0604020202020204" pitchFamily="34" charset="0"/>
              </a:rPr>
              <a:t> de scripts </a:t>
            </a:r>
            <a:r>
              <a:rPr kumimoji="0" lang="en-US" altLang="en-US" sz="1800" b="0" i="0" u="none" strike="noStrike" cap="none" normalizeH="0" baseline="0" dirty="0" err="1" smtClean="0">
                <a:ln>
                  <a:noFill/>
                </a:ln>
                <a:solidFill>
                  <a:schemeClr val="tx1"/>
                </a:solidFill>
                <a:effectLst/>
                <a:latin typeface="Arial" panose="020B0604020202020204" pitchFamily="34" charset="0"/>
              </a:rPr>
              <a:t>externes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000" b="0" i="0" u="none" strike="noStrike" cap="none" normalizeH="0" baseline="0" dirty="0" smtClean="0">
                <a:ln>
                  <a:noFill/>
                </a:ln>
                <a:solidFill>
                  <a:schemeClr val="tx1"/>
                </a:solidFill>
                <a:effectLst/>
                <a:latin typeface="Arial Unicode MS" panose="020B0604020202020204" pitchFamily="34" charset="-128"/>
              </a:rPr>
              <a:t>plus_infos_fenetre.py</a:t>
            </a:r>
            <a:r>
              <a:rPr kumimoji="0" lang="en-US" altLang="en-US" sz="1100" b="0" i="0" u="none" strike="noStrike" cap="none" normalizeH="0" baseline="0" dirty="0" smtClean="0">
                <a:ln>
                  <a:noFill/>
                </a:ln>
                <a:solidFill>
                  <a:schemeClr val="tx1"/>
                </a:solidFill>
                <a:effectLst/>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000" b="1" i="0" u="none" strike="noStrike" cap="none" normalizeH="0" baseline="0" dirty="0" err="1" smtClean="0">
                <a:ln>
                  <a:noFill/>
                </a:ln>
                <a:solidFill>
                  <a:schemeClr val="tx1"/>
                </a:solidFill>
                <a:effectLst/>
                <a:latin typeface="Arial Unicode MS" panose="020B0604020202020204" pitchFamily="34" charset="-128"/>
              </a:rPr>
              <a:t>os</a:t>
            </a:r>
            <a:r>
              <a:rPr kumimoji="0" lang="en-US" altLang="en-US" sz="1100" b="1"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Pour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gestion</a:t>
            </a:r>
            <a:r>
              <a:rPr kumimoji="0" lang="en-US" altLang="en-US" sz="1800" b="0" i="0" u="none" strike="noStrike" cap="none" normalizeH="0" baseline="0" dirty="0" smtClean="0">
                <a:ln>
                  <a:noFill/>
                </a:ln>
                <a:solidFill>
                  <a:schemeClr val="tx1"/>
                </a:solidFill>
                <a:effectLst/>
                <a:latin typeface="Arial" panose="020B0604020202020204" pitchFamily="34" charset="0"/>
              </a:rPr>
              <a:t> des </a:t>
            </a:r>
            <a:r>
              <a:rPr kumimoji="0" lang="en-US" altLang="en-US" sz="1800" b="0" i="0" u="none" strike="noStrike" cap="none" normalizeH="0" baseline="0" dirty="0" err="1" smtClean="0">
                <a:ln>
                  <a:noFill/>
                </a:ln>
                <a:solidFill>
                  <a:schemeClr val="tx1"/>
                </a:solidFill>
                <a:effectLst/>
                <a:latin typeface="Arial" panose="020B0604020202020204" pitchFamily="34" charset="0"/>
              </a:rPr>
              <a:t>chemins</a:t>
            </a:r>
            <a:r>
              <a:rPr kumimoji="0" lang="en-US" altLang="en-US" sz="1800" b="0" i="0" u="none" strike="noStrike" cap="none" normalizeH="0" baseline="0" dirty="0" smtClean="0">
                <a:ln>
                  <a:noFill/>
                </a:ln>
                <a:solidFill>
                  <a:schemeClr val="tx1"/>
                </a:solidFill>
                <a:effectLst/>
                <a:latin typeface="Arial" panose="020B0604020202020204" pitchFamily="34" charset="0"/>
              </a:rPr>
              <a:t> de </a:t>
            </a:r>
            <a:r>
              <a:rPr kumimoji="0" lang="en-US" altLang="en-US" sz="1800" b="0" i="0" u="none" strike="noStrike" cap="none" normalizeH="0" baseline="0" dirty="0" err="1" smtClean="0">
                <a:ln>
                  <a:noFill/>
                </a:ln>
                <a:solidFill>
                  <a:schemeClr val="tx1"/>
                </a:solidFill>
                <a:effectLst/>
                <a:latin typeface="Arial" panose="020B0604020202020204" pitchFamily="34" charset="0"/>
              </a:rPr>
              <a:t>fichiers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87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455278" y="388743"/>
            <a:ext cx="11187953"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v"/>
            </a:pP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Expliquez</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le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rôle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de </a:t>
            </a:r>
            <a:r>
              <a:rPr kumimoji="0" lang="en-US" altLang="en-US" sz="2400" b="1" i="0" u="sng" strike="noStrike" cap="none" normalizeH="0" baseline="0" dirty="0" err="1" smtClean="0">
                <a:ln>
                  <a:noFill/>
                </a:ln>
                <a:solidFill>
                  <a:schemeClr val="accent2">
                    <a:lumMod val="75000"/>
                  </a:schemeClr>
                </a:solidFill>
                <a:effectLst/>
                <a:cs typeface="Times New Roman" panose="02020603050405020304" pitchFamily="18" charset="0"/>
              </a:rPr>
              <a:t>chaque</a:t>
            </a:r>
            <a:r>
              <a:rPr kumimoji="0" lang="en-US" altLang="en-US" sz="2400" b="1" i="0" u="sng" strike="noStrike" cap="none" normalizeH="0" baseline="0" dirty="0" smtClean="0">
                <a:ln>
                  <a:noFill/>
                </a:ln>
                <a:solidFill>
                  <a:schemeClr val="accent2">
                    <a:lumMod val="75000"/>
                  </a:schemeClr>
                </a:solidFill>
                <a:effectLst/>
                <a:cs typeface="Times New Roman" panose="02020603050405020304" pitchFamily="18" charset="0"/>
              </a:rPr>
              <a:t> table :</a:t>
            </a:r>
            <a:r>
              <a:rPr kumimoji="0" lang="en-US" altLang="en-US" sz="2400" b="0" i="0" u="sng" strike="noStrike" cap="none" normalizeH="0" baseline="0" dirty="0" smtClean="0">
                <a:ln>
                  <a:noFill/>
                </a:ln>
                <a:solidFill>
                  <a:schemeClr val="accent2">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Chaque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lang="en-US" altLang="en-US" dirty="0" err="1" smtClean="0">
                <a:cs typeface="Times New Roman" panose="02020603050405020304" pitchFamily="18" charset="0"/>
              </a:rPr>
              <a:t>stocke</a:t>
            </a:r>
            <a:r>
              <a:rPr lang="en-US" altLang="en-US" dirty="0" smtClean="0">
                <a:cs typeface="Times New Roman" panose="02020603050405020304" pitchFamily="18" charset="0"/>
              </a:rPr>
              <a:t> </a:t>
            </a:r>
            <a:r>
              <a:rPr lang="en-US" altLang="en-US" dirty="0">
                <a:cs typeface="Times New Roman" panose="02020603050405020304" pitchFamily="18" charset="0"/>
              </a:rPr>
              <a:t>les informations des grands-parents </a:t>
            </a:r>
            <a:endParaRPr lang="en-US" altLang="en-US" dirty="0" smtClean="0">
              <a:cs typeface="Times New Roman" panose="02020603050405020304" pitchFamily="18" charset="0"/>
            </a:endParaRPr>
          </a:p>
          <a:p>
            <a:pPr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lang="en-US" altLang="en-US" dirty="0">
                <a:cs typeface="Times New Roman" panose="02020603050405020304" pitchFamily="18" charset="0"/>
              </a:rPr>
              <a:t>ID, nom, âge, infos, avatar). </a:t>
            </a: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err="1" smtClean="0">
                <a:ln>
                  <a:noFill/>
                </a:ln>
                <a:solidFill>
                  <a:schemeClr val="accent5">
                    <a:lumMod val="75000"/>
                  </a:schemeClr>
                </a:solidFill>
                <a:effectLst/>
                <a:cs typeface="Times New Roman" panose="02020603050405020304" pitchFamily="18" charset="0"/>
              </a:rPr>
              <a:t>grand_parents</a:t>
            </a: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parents</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strike="noStrike" cap="none" normalizeH="0" baseline="0" dirty="0" smtClean="0">
                <a:ln>
                  <a:noFill/>
                </a:ln>
                <a:solidFill>
                  <a:schemeClr val="accent5">
                    <a:lumMod val="75000"/>
                  </a:schemeClr>
                </a:solidFill>
                <a:effectLst/>
                <a:cs typeface="Times New Roman" panose="02020603050405020304" pitchFamily="18" charset="0"/>
              </a:rPr>
              <a:t>oncle1_tante1 et oncle2_tante2: </a:t>
            </a:r>
            <a:r>
              <a:rPr kumimoji="0" lang="en-US" altLang="en-US" b="0" i="0" u="none" strike="noStrike" cap="none" normalizeH="0" baseline="0" dirty="0" smtClean="0">
                <a:ln>
                  <a:noFill/>
                </a:ln>
                <a:solidFill>
                  <a:schemeClr val="tx1"/>
                </a:solidFill>
                <a:effectLst/>
                <a:cs typeface="Times New Roman" panose="02020603050405020304" pitchFamily="18" charset="0"/>
              </a:rPr>
              <a:t>Tables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spécifiques</a:t>
            </a:r>
            <a:r>
              <a:rPr kumimoji="0" lang="en-US" altLang="en-US" b="0" i="0" u="none" strike="noStrike" cap="none" normalizeH="0" baseline="0" dirty="0" smtClean="0">
                <a:ln>
                  <a:noFill/>
                </a:ln>
                <a:solidFill>
                  <a:schemeClr val="tx1"/>
                </a:solidFill>
                <a:effectLst/>
                <a:cs typeface="Times New Roman" panose="02020603050405020304" pitchFamily="18" charset="0"/>
              </a:rPr>
              <a:t> pour les oncles et tantes,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aussi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considérés</a:t>
            </a:r>
            <a:r>
              <a:rPr kumimoji="0" lang="en-US" altLang="en-US" b="0" i="0" u="none" strike="noStrike" cap="none" normalizeH="0" baseline="0" dirty="0" smtClean="0">
                <a:ln>
                  <a:noFill/>
                </a:ln>
                <a:solidFill>
                  <a:schemeClr val="tx1"/>
                </a:solidFill>
                <a:effectLst/>
                <a:cs typeface="Times New Roman" panose="02020603050405020304" pitchFamily="18" charset="0"/>
              </a:rPr>
              <a:t> comme "Parents"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 Python. </a:t>
            </a:r>
          </a:p>
          <a:p>
            <a:pPr lvl="2"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lvl="2" eaLnBrk="0" fontAlgn="base" hangingPunct="0">
              <a:spcBef>
                <a:spcPct val="0"/>
              </a:spcBef>
              <a:spcAft>
                <a:spcPct val="0"/>
              </a:spcAft>
              <a:buFontTx/>
              <a:buChar char="•"/>
            </a:pPr>
            <a:r>
              <a:rPr kumimoji="0" lang="en-US" altLang="en-US" sz="2000" b="0" i="0" u="none" strike="noStrike" cap="none" normalizeH="0" baseline="0" dirty="0" err="1" smtClean="0">
                <a:ln>
                  <a:noFill/>
                </a:ln>
                <a:solidFill>
                  <a:schemeClr val="accent5">
                    <a:lumMod val="75000"/>
                  </a:schemeClr>
                </a:solidFill>
                <a:effectLst/>
                <a:cs typeface="Times New Roman" panose="02020603050405020304" pitchFamily="18" charset="0"/>
              </a:rPr>
              <a:t>moi_et_ma_soeur</a:t>
            </a:r>
            <a:r>
              <a:rPr kumimoji="0" lang="en-US" altLang="en-US" sz="2000" b="0" i="0" u="none" strike="noStrike" cap="none" normalizeH="0" baseline="0" dirty="0" smtClean="0">
                <a:ln>
                  <a:noFill/>
                </a:ln>
                <a:solidFill>
                  <a:schemeClr val="accent5">
                    <a:lumMod val="75000"/>
                  </a:schemeClr>
                </a:solidFill>
                <a:effectLst/>
                <a:cs typeface="Times New Roman" panose="02020603050405020304" pitchFamily="18" charset="0"/>
              </a:rPr>
              <a:t>, cousine_1_cousin_1, cousine_2_3: </a:t>
            </a:r>
            <a:r>
              <a:rPr kumimoji="0" lang="en-US" altLang="en-US" b="0" i="0" u="none" strike="noStrike" cap="none" normalizeH="0" baseline="0" dirty="0" smtClean="0">
                <a:ln>
                  <a:noFill/>
                </a:ln>
                <a:solidFill>
                  <a:schemeClr val="tx1"/>
                </a:solidFill>
                <a:effectLst/>
                <a:cs typeface="Times New Roman" panose="02020603050405020304" pitchFamily="18" charset="0"/>
              </a:rPr>
              <a:t>Tables pour les enfants de la génération </a:t>
            </a:r>
          </a:p>
          <a:p>
            <a:pPr lvl="2" eaLnBrk="0" fontAlgn="base" hangingPunct="0">
              <a:spcBef>
                <a:spcPct val="0"/>
              </a:spcBef>
              <a:spcAft>
                <a:spcPct val="0"/>
              </a:spcAft>
            </a:pPr>
            <a:r>
              <a:rPr lang="en-US" altLang="en-US" dirty="0">
                <a:cs typeface="Times New Roman" panose="02020603050405020304" pitchFamily="18" charset="0"/>
              </a:rPr>
              <a:t> </a:t>
            </a:r>
            <a:r>
              <a:rPr lang="en-US" altLang="en-US" dirty="0" smtClean="0">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jeune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classées</a:t>
            </a:r>
            <a:r>
              <a:rPr kumimoji="0" lang="en-US" altLang="en-US" b="0" i="0" u="none" strike="noStrike" cap="none" normalizeH="0" baseline="0" dirty="0" smtClean="0">
                <a:ln>
                  <a:noFill/>
                </a:ln>
                <a:solidFill>
                  <a:schemeClr val="tx1"/>
                </a:solidFill>
                <a:effectLst/>
                <a:cs typeface="Times New Roman" panose="02020603050405020304" pitchFamily="18" charset="0"/>
              </a:rPr>
              <a:t> par </a:t>
            </a:r>
            <a:r>
              <a:rPr kumimoji="0" lang="en-US" altLang="en-US" b="0" i="0" u="none" strike="noStrike" cap="none" normalizeH="0" baseline="0" dirty="0" err="1" smtClean="0">
                <a:ln>
                  <a:noFill/>
                </a:ln>
                <a:solidFill>
                  <a:schemeClr val="tx1"/>
                </a:solidFill>
                <a:effectLst/>
                <a:cs typeface="Times New Roman" panose="02020603050405020304" pitchFamily="18" charset="0"/>
              </a:rPr>
              <a:t>groupes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familiaux</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personnes</a:t>
            </a:r>
            <a:r>
              <a:rPr kumimoji="0" lang="en-US" altLang="en-US" b="1" i="0" u="none" strike="noStrike" cap="none" normalizeH="0" baseline="0" dirty="0" smtClean="0">
                <a:ln>
                  <a:noFill/>
                </a:ln>
                <a:solidFill>
                  <a:schemeClr val="tx1"/>
                </a:solidFill>
                <a:effectLst/>
                <a:cs typeface="Times New Roman" panose="02020603050405020304" pitchFamily="18" charset="0"/>
              </a:rPr>
              <a:t> (TABLE CENTRALE):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la table la plus </a:t>
            </a:r>
            <a:r>
              <a:rPr kumimoji="0" lang="en-US" altLang="en-US" b="0" i="0" u="none" strike="noStrike" cap="none" normalizeH="0" baseline="0" dirty="0" err="1" smtClean="0">
                <a:ln>
                  <a:noFill/>
                </a:ln>
                <a:solidFill>
                  <a:schemeClr val="tx1"/>
                </a:solidFill>
                <a:effectLst/>
                <a:cs typeface="Times New Roman" panose="02020603050405020304" pitchFamily="18" charset="0"/>
              </a:rPr>
              <a:t>importante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logique</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cs typeface="Times New Roman" panose="02020603050405020304" pitchFamily="18" charset="0"/>
              </a:rPr>
              <a:t>Elle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contienne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toutes</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personnes</a:t>
            </a:r>
            <a:r>
              <a:rPr kumimoji="0" lang="en-US" altLang="en-US" b="0" i="0" u="none" strike="noStrike" cap="none" normalizeH="0" baseline="0" dirty="0" smtClean="0">
                <a:ln>
                  <a:noFill/>
                </a:ln>
                <a:solidFill>
                  <a:schemeClr val="tx1"/>
                </a:solidFill>
                <a:effectLst/>
                <a:cs typeface="Times New Roman" panose="02020603050405020304" pitchFamily="18" charset="0"/>
              </a:rPr>
              <a:t> de </a:t>
            </a:r>
            <a:r>
              <a:rPr kumimoji="0" lang="en-US" altLang="en-US" b="0" i="0" u="none" strike="noStrike" cap="none" normalizeH="0" baseline="0" dirty="0" err="1" smtClean="0">
                <a:ln>
                  <a:noFill/>
                </a:ln>
                <a:solidFill>
                  <a:schemeClr val="tx1"/>
                </a:solidFill>
                <a:effectLst/>
                <a:cs typeface="Times New Roman" panose="02020603050405020304" pitchFamily="18" charset="0"/>
              </a:rPr>
              <a:t>l'arbre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accent6">
                  <a:lumMod val="75000"/>
                </a:schemeClr>
              </a:solidFill>
              <a:cs typeface="Times New Roman" panose="02020603050405020304" pitchFamily="18" charset="0"/>
            </a:endParaRPr>
          </a:p>
          <a:p>
            <a:pPr marL="285750" indent="-285750" eaLnBrk="0" fontAlgn="base" hangingPunct="0">
              <a:spcBef>
                <a:spcPct val="0"/>
              </a:spcBef>
              <a:spcAft>
                <a:spcPct val="0"/>
              </a:spcAft>
              <a:buFont typeface="Wingdings" panose="05000000000000000000" pitchFamily="2" charset="2"/>
              <a:buChar char="q"/>
            </a:pP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Clés</a:t>
            </a: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1" i="0" u="none" strike="noStrike" cap="none" normalizeH="0" baseline="0" dirty="0" err="1" smtClean="0">
                <a:ln>
                  <a:noFill/>
                </a:ln>
                <a:solidFill>
                  <a:schemeClr val="accent6">
                    <a:lumMod val="75000"/>
                  </a:schemeClr>
                </a:solidFill>
                <a:effectLst/>
                <a:cs typeface="Times New Roman" panose="02020603050405020304" pitchFamily="18" charset="0"/>
              </a:rPr>
              <a:t>étrangères</a:t>
            </a: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0" i="0" u="none" strike="noStrike" cap="none" normalizeH="0" baseline="0" dirty="0" smtClean="0">
                <a:ln>
                  <a:noFill/>
                </a:ln>
                <a:solidFill>
                  <a:schemeClr val="accent6">
                    <a:lumMod val="75000"/>
                  </a:schemeClr>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Expliquez</a:t>
            </a:r>
            <a:r>
              <a:rPr kumimoji="0" lang="en-US" altLang="en-US" b="0" i="0" u="none" strike="noStrike" cap="none" normalizeH="0" baseline="0" dirty="0" smtClean="0">
                <a:ln>
                  <a:noFill/>
                </a:ln>
                <a:solidFill>
                  <a:schemeClr val="tx1"/>
                </a:solidFill>
                <a:effectLst/>
                <a:cs typeface="Times New Roman" panose="02020603050405020304" pitchFamily="18" charset="0"/>
              </a:rPr>
              <a:t> comment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id_pere</a:t>
            </a:r>
            <a:r>
              <a:rPr kumimoji="0" lang="en-US" altLang="en-US" b="0" i="0" u="none" strike="noStrike" cap="none" normalizeH="0" baseline="0" dirty="0" smtClean="0">
                <a:ln>
                  <a:noFill/>
                </a:ln>
                <a:solidFill>
                  <a:schemeClr val="tx1"/>
                </a:solidFill>
                <a:effectLst/>
                <a:cs typeface="Times New Roman" panose="02020603050405020304" pitchFamily="18" charset="0"/>
              </a:rPr>
              <a:t> et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id_mere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référençant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id_personne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même</a:t>
            </a:r>
            <a:r>
              <a:rPr kumimoji="0" lang="en-US" altLang="en-US" b="0" i="0" u="none" strike="noStrike" cap="none" normalizeH="0" baseline="0" dirty="0" smtClean="0">
                <a:ln>
                  <a:noFill/>
                </a:ln>
                <a:solidFill>
                  <a:schemeClr val="tx1"/>
                </a:solidFill>
                <a:effectLst/>
                <a:cs typeface="Times New Roman" panose="02020603050405020304" pitchFamily="18" charset="0"/>
              </a:rPr>
              <a:t> table)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utilisées</a:t>
            </a:r>
            <a:r>
              <a:rPr kumimoji="0" lang="en-US" altLang="en-US" b="0" i="0" u="none" strike="noStrike" cap="none" normalizeH="0" baseline="0" dirty="0" smtClean="0">
                <a:ln>
                  <a:noFill/>
                </a:ln>
                <a:solidFill>
                  <a:schemeClr val="tx1"/>
                </a:solidFill>
                <a:effectLst/>
                <a:cs typeface="Times New Roman" panose="02020603050405020304" pitchFamily="18" charset="0"/>
              </a:rPr>
              <a: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établir</a:t>
            </a:r>
            <a:r>
              <a:rPr kumimoji="0" lang="en-US" altLang="en-US" b="0" i="0" u="none" strike="noStrike" cap="none" normalizeH="0" baseline="0" dirty="0" smtClean="0">
                <a:ln>
                  <a:noFill/>
                </a:ln>
                <a:solidFill>
                  <a:schemeClr val="tx1"/>
                </a:solidFill>
                <a:effectLst/>
                <a:cs typeface="Times New Roman" panose="02020603050405020304" pitchFamily="18" charset="0"/>
              </a:rPr>
              <a:t> les liens de filiation. </a:t>
            </a:r>
            <a:r>
              <a:rPr kumimoji="0" lang="en-US" altLang="en-US" b="0" i="0" u="none" strike="noStrike" cap="none" normalizeH="0" baseline="0" dirty="0" err="1" smtClean="0">
                <a:ln>
                  <a:noFill/>
                </a:ln>
                <a:solidFill>
                  <a:schemeClr val="tx1"/>
                </a:solidFill>
                <a:effectLst/>
                <a:cs typeface="Times New Roman" panose="02020603050405020304" pitchFamily="18" charset="0"/>
              </a:rPr>
              <a:t>Soulignez</a:t>
            </a:r>
            <a:r>
              <a:rPr kumimoji="0" lang="en-US" altLang="en-US" b="0" i="0" u="none" strike="noStrike" cap="none" normalizeH="0" baseline="0" dirty="0" smtClean="0">
                <a:ln>
                  <a:noFill/>
                </a:ln>
                <a:solidFill>
                  <a:schemeClr val="tx1"/>
                </a:solidFill>
                <a:effectLst/>
                <a:cs typeface="Times New Roman" panose="02020603050405020304" pitchFamily="18" charset="0"/>
              </a:rPr>
              <a:t> que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a:t>
            </a:r>
            <a:r>
              <a:rPr kumimoji="0" lang="en-US" altLang="en-US" b="0" i="0" u="none" strike="noStrike" cap="none" normalizeH="0" baseline="0" dirty="0" smtClean="0">
                <a:ln>
                  <a:noFill/>
                </a:ln>
                <a:solidFill>
                  <a:schemeClr val="tx1"/>
                </a:solidFill>
                <a:effectLst/>
                <a:cs typeface="Times New Roman" panose="02020603050405020304" pitchFamily="18" charset="0"/>
              </a:rPr>
              <a:t> 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permet</a:t>
            </a:r>
            <a:r>
              <a:rPr kumimoji="0" lang="en-US" altLang="en-US" b="0" i="0" u="none" strike="noStrike" cap="none" normalizeH="0" baseline="0" dirty="0" smtClean="0">
                <a:ln>
                  <a:noFill/>
                </a:ln>
                <a:solidFill>
                  <a:schemeClr val="tx1"/>
                </a:solidFill>
                <a:effectLst/>
                <a:cs typeface="Times New Roman" panose="02020603050405020304" pitchFamily="18" charset="0"/>
              </a:rPr>
              <a:t> de savoir qui </a:t>
            </a:r>
            <a:r>
              <a:rPr kumimoji="0" lang="en-US" altLang="en-US" b="0" i="0" u="none" strike="noStrike" cap="none" normalizeH="0" baseline="0" dirty="0" err="1" smtClean="0">
                <a:ln>
                  <a:noFill/>
                </a:ln>
                <a:solidFill>
                  <a:schemeClr val="tx1"/>
                </a:solidFill>
                <a:effectLst/>
                <a:cs typeface="Times New Roman" panose="02020603050405020304" pitchFamily="18" charset="0"/>
              </a:rPr>
              <a:t>est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l'enfant</a:t>
            </a:r>
            <a:r>
              <a:rPr kumimoji="0" lang="en-US" altLang="en-US" b="0" i="0" u="none" strike="noStrike" cap="none" normalizeH="0" baseline="0" dirty="0" smtClean="0">
                <a:ln>
                  <a:noFill/>
                </a:ln>
                <a:solidFill>
                  <a:schemeClr val="tx1"/>
                </a:solidFill>
                <a:effectLst/>
                <a:cs typeface="Times New Roman" panose="02020603050405020304" pitchFamily="18" charset="0"/>
              </a:rPr>
              <a:t> de qui.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cs typeface="Times New Roman" panose="02020603050405020304" pitchFamily="18" charset="0"/>
              </a:rPr>
              <a:t>Mentionnez</a:t>
            </a:r>
            <a:r>
              <a:rPr kumimoji="0" lang="en-US" altLang="en-US" b="0" i="0" u="none" strike="noStrike" cap="none" normalizeH="0" baseline="0" dirty="0" smtClean="0">
                <a:ln>
                  <a:noFill/>
                </a:ln>
                <a:solidFill>
                  <a:schemeClr val="tx1"/>
                </a:solidFill>
                <a:effectLst/>
                <a:cs typeface="Times New Roman" panose="02020603050405020304" pitchFamily="18" charset="0"/>
              </a:rPr>
              <a:t> les </a:t>
            </a:r>
            <a:r>
              <a:rPr kumimoji="0" lang="en-US" altLang="en-US" b="0" i="0" u="none" strike="noStrike" cap="none" normalizeH="0" baseline="0" dirty="0" err="1" smtClean="0">
                <a:ln>
                  <a:noFill/>
                </a:ln>
                <a:solidFill>
                  <a:schemeClr val="tx1"/>
                </a:solidFill>
                <a:effectLst/>
                <a:cs typeface="Times New Roman" panose="02020603050405020304" pitchFamily="18" charset="0"/>
              </a:rPr>
              <a:t>autres</a:t>
            </a:r>
            <a:r>
              <a:rPr kumimoji="0" lang="en-US" altLang="en-US" b="0" i="0" u="none" strike="noStrike" cap="none" normalizeH="0" baseline="0" dirty="0" smtClean="0">
                <a:ln>
                  <a:noFill/>
                </a:ln>
                <a:solidFill>
                  <a:schemeClr val="tx1"/>
                </a:solidFill>
                <a:effectLst/>
                <a:cs typeface="Times New Roman" panose="02020603050405020304" pitchFamily="18" charset="0"/>
              </a:rPr>
              <a:t> champs comme </a:t>
            </a:r>
            <a:r>
              <a:rPr kumimoji="0" lang="en-US" altLang="en-US" b="0" i="0" u="none" strike="noStrike" cap="none" normalizeH="0" baseline="0" dirty="0" err="1" smtClean="0">
                <a:ln>
                  <a:noFill/>
                </a:ln>
                <a:solidFill>
                  <a:schemeClr val="tx1"/>
                </a:solidFill>
                <a:effectLst/>
                <a:cs typeface="Times New Roman" panose="02020603050405020304" pitchFamily="18" charset="0"/>
              </a:rPr>
              <a:t>sexe</a:t>
            </a:r>
            <a:r>
              <a:rPr kumimoji="0" lang="en-US" altLang="en-US" b="0" i="0" u="none" strike="noStrike" cap="none" normalizeH="0" baseline="0" dirty="0" smtClean="0">
                <a:ln>
                  <a:noFill/>
                </a:ln>
                <a:solidFill>
                  <a:schemeClr val="tx1"/>
                </a:solidFill>
                <a:effectLst/>
                <a:cs typeface="Times New Roman" panose="02020603050405020304" pitchFamily="18" charset="0"/>
              </a:rPr>
              <a:t> et </a:t>
            </a:r>
            <a:r>
              <a:rPr kumimoji="0" lang="en-US" altLang="en-US" b="0" i="0" u="none" strike="noStrike" cap="none" normalizeH="0" baseline="0" dirty="0" err="1" smtClean="0">
                <a:ln>
                  <a:noFill/>
                </a:ln>
                <a:solidFill>
                  <a:schemeClr val="tx1"/>
                </a:solidFill>
                <a:effectLst/>
                <a:cs typeface="Times New Roman" panose="02020603050405020304" pitchFamily="18" charset="0"/>
              </a:rPr>
              <a:t>id_conjoint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même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s'ils</a:t>
            </a:r>
            <a:r>
              <a:rPr kumimoji="0" lang="en-US" altLang="en-US" b="0" i="0" u="none" strike="noStrike" cap="none" normalizeH="0" baseline="0" dirty="0" smtClean="0">
                <a:ln>
                  <a:noFill/>
                </a:ln>
                <a:solidFill>
                  <a:schemeClr val="tx1"/>
                </a:solidFill>
                <a:effectLst/>
                <a:cs typeface="Times New Roman" panose="02020603050405020304" pitchFamily="18" charset="0"/>
              </a:rPr>
              <a:t> ne </a:t>
            </a:r>
            <a:r>
              <a:rPr kumimoji="0" lang="en-US" altLang="en-US" b="0" i="0" u="none" strike="noStrike" cap="none" normalizeH="0" baseline="0" dirty="0" err="1" smtClean="0">
                <a:ln>
                  <a:noFill/>
                </a:ln>
                <a:solidFill>
                  <a:schemeClr val="tx1"/>
                </a:solidFill>
                <a:effectLst/>
                <a:cs typeface="Times New Roman" panose="02020603050405020304" pitchFamily="18" charset="0"/>
              </a:rPr>
              <a:t>sont</a:t>
            </a:r>
            <a:r>
              <a:rPr kumimoji="0" lang="en-US" altLang="en-US" b="0" i="0" u="none" strike="noStrike" cap="none" normalizeH="0" baseline="0" dirty="0" smtClean="0">
                <a:ln>
                  <a:noFill/>
                </a:ln>
                <a:solidFill>
                  <a:schemeClr val="tx1"/>
                </a:solidFill>
                <a:effectLst/>
                <a:cs typeface="Times New Roman" panose="02020603050405020304" pitchFamily="18" charset="0"/>
              </a:rPr>
              <a:t> pas </a:t>
            </a:r>
            <a:r>
              <a:rPr kumimoji="0" lang="en-US" altLang="en-US" b="0" i="0" u="none" strike="noStrike" cap="none" normalizeH="0" baseline="0" dirty="0" err="1" smtClean="0">
                <a:ln>
                  <a:noFill/>
                </a:ln>
                <a:solidFill>
                  <a:schemeClr val="tx1"/>
                </a:solidFill>
                <a:effectLst/>
                <a:cs typeface="Times New Roman" panose="02020603050405020304" pitchFamily="18" charset="0"/>
              </a:rPr>
              <a:t>tous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dans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l'affichage</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actuel</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ils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peuvent</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être</a:t>
            </a:r>
            <a:r>
              <a:rPr kumimoji="0" lang="en-US" altLang="en-US" b="0" i="0" u="none" strike="noStrike" cap="none" normalizeH="0" baseline="0" dirty="0" smtClean="0">
                <a:ln>
                  <a:noFill/>
                </a:ln>
                <a:solidFill>
                  <a:schemeClr val="tx1"/>
                </a:solidFill>
                <a:effectLst/>
                <a:cs typeface="Times New Roman" panose="02020603050405020304" pitchFamily="18" charset="0"/>
              </a:rPr>
              <a:t> des extensions futures. </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b="1" i="0" u="none" strike="noStrike" cap="none" normalizeH="0" baseline="0" dirty="0" smtClean="0">
                <a:ln>
                  <a:noFill/>
                </a:ln>
                <a:solidFill>
                  <a:schemeClr val="accent6">
                    <a:lumMod val="75000"/>
                  </a:schemeClr>
                </a:solidFill>
                <a:effectLst/>
                <a:cs typeface="Times New Roman" panose="02020603050405020304" pitchFamily="18" charset="0"/>
              </a:rPr>
              <a:t>users</a:t>
            </a:r>
            <a:r>
              <a:rPr kumimoji="0" lang="en-US" altLang="en-US" b="1"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Utilisée</a:t>
            </a:r>
            <a:r>
              <a:rPr kumimoji="0" lang="en-US" altLang="en-US" b="0" i="0" u="none" strike="noStrike" cap="none" normalizeH="0" baseline="0" dirty="0" smtClean="0">
                <a:ln>
                  <a:noFill/>
                </a:ln>
                <a:solidFill>
                  <a:schemeClr val="tx1"/>
                </a:solidFill>
                <a:effectLst/>
                <a:cs typeface="Times New Roman" panose="02020603050405020304" pitchFamily="18" charset="0"/>
              </a:rPr>
              <a:t> pour la </a:t>
            </a:r>
            <a:r>
              <a:rPr kumimoji="0" lang="en-US" altLang="en-US" b="0" i="0" u="none" strike="noStrike" cap="none" normalizeH="0" baseline="0" dirty="0" err="1" smtClean="0">
                <a:ln>
                  <a:noFill/>
                </a:ln>
                <a:solidFill>
                  <a:schemeClr val="tx1"/>
                </a:solidFill>
                <a:effectLst/>
                <a:cs typeface="Times New Roman" panose="02020603050405020304" pitchFamily="18" charset="0"/>
              </a:rPr>
              <a:t>gestion</a:t>
            </a:r>
            <a:r>
              <a:rPr kumimoji="0" lang="en-US" altLang="en-US" b="0" i="0" u="none" strike="noStrike" cap="none" normalizeH="0" baseline="0" dirty="0" smtClean="0">
                <a:ln>
                  <a:noFill/>
                </a:ln>
                <a:solidFill>
                  <a:schemeClr val="tx1"/>
                </a:solidFill>
                <a:effectLst/>
                <a:cs typeface="Times New Roman" panose="02020603050405020304" pitchFamily="18" charset="0"/>
              </a:rPr>
              <a:t> des </a:t>
            </a:r>
            <a:r>
              <a:rPr kumimoji="0" lang="en-US" altLang="en-US" b="0" i="0" u="none" strike="noStrike" cap="none" normalizeH="0" baseline="0" dirty="0" err="1" smtClean="0">
                <a:ln>
                  <a:noFill/>
                </a:ln>
                <a:solidFill>
                  <a:schemeClr val="tx1"/>
                </a:solidFill>
                <a:effectLst/>
                <a:cs typeface="Times New Roman" panose="02020603050405020304" pitchFamily="18" charset="0"/>
              </a:rPr>
              <a:t>utilisateurs</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connexion</a:t>
            </a:r>
            <a:r>
              <a:rPr kumimoji="0" lang="en-US" altLang="en-US" b="0" i="0" u="none" strike="noStrike" cap="none" normalizeH="0" baseline="0" dirty="0" smtClean="0">
                <a:ln>
                  <a:noFill/>
                </a:ln>
                <a:solidFill>
                  <a:schemeClr val="tx1"/>
                </a:solidFill>
                <a:effectLst/>
                <a:cs typeface="Times New Roman" panose="02020603050405020304" pitchFamily="18" charset="0"/>
              </a:rPr>
              <a:t>, etc.), </a:t>
            </a:r>
            <a:r>
              <a:rPr kumimoji="0" lang="en-US" altLang="en-US" b="0" i="0" u="none" strike="noStrike" cap="none" normalizeH="0" baseline="0" dirty="0" err="1" smtClean="0">
                <a:ln>
                  <a:noFill/>
                </a:ln>
                <a:solidFill>
                  <a:schemeClr val="tx1"/>
                </a:solidFill>
                <a:effectLst/>
                <a:cs typeface="Times New Roman" panose="02020603050405020304" pitchFamily="18" charset="0"/>
              </a:rPr>
              <a:t>si</a:t>
            </a:r>
            <a:r>
              <a:rPr kumimoji="0" lang="en-US" altLang="en-US" b="0" i="0" u="none" strike="noStrike" cap="none" normalizeH="0" baseline="0" dirty="0" smtClean="0">
                <a:ln>
                  <a:noFill/>
                </a:ln>
                <a:solidFill>
                  <a:schemeClr val="tx1"/>
                </a:solidFill>
                <a:effectLst/>
                <a:cs typeface="Times New Roman" panose="02020603050405020304" pitchFamily="18" charset="0"/>
              </a:rPr>
              <a:t> </a:t>
            </a:r>
            <a:r>
              <a:rPr kumimoji="0" lang="en-US" altLang="en-US" b="0" i="0" u="none" strike="noStrike" cap="none" normalizeH="0" baseline="0" dirty="0" err="1" smtClean="0">
                <a:ln>
                  <a:noFill/>
                </a:ln>
                <a:solidFill>
                  <a:schemeClr val="tx1"/>
                </a:solidFill>
                <a:effectLst/>
                <a:cs typeface="Times New Roman" panose="02020603050405020304" pitchFamily="18" charset="0"/>
              </a:rPr>
              <a:t>c'est</a:t>
            </a:r>
            <a:r>
              <a:rPr kumimoji="0" lang="en-US" altLang="en-US" b="0" i="0" u="none" strike="noStrike" cap="none" normalizeH="0" baseline="0" dirty="0" smtClean="0">
                <a:ln>
                  <a:noFill/>
                </a:ln>
                <a:solidFill>
                  <a:schemeClr val="tx1"/>
                </a:solidFill>
                <a:effectLst/>
                <a:cs typeface="Times New Roman" panose="02020603050405020304" pitchFamily="18" charset="0"/>
              </a:rPr>
              <a:t> pertinent pour </a:t>
            </a:r>
            <a:r>
              <a:rPr kumimoji="0" lang="en-US" altLang="en-US" b="0" i="0" u="none" strike="noStrike" cap="none" normalizeH="0" baseline="0" dirty="0" err="1" smtClean="0">
                <a:ln>
                  <a:noFill/>
                </a:ln>
                <a:solidFill>
                  <a:schemeClr val="tx1"/>
                </a:solidFill>
                <a:effectLst/>
                <a:cs typeface="Times New Roman" panose="02020603050405020304" pitchFamily="18" charset="0"/>
              </a:rPr>
              <a:t>votre</a:t>
            </a:r>
            <a:r>
              <a:rPr kumimoji="0" lang="en-US" altLang="en-US" b="0" i="0" u="none" strike="noStrike" cap="none" normalizeH="0" baseline="0" dirty="0" smtClean="0">
                <a:ln>
                  <a:noFill/>
                </a:ln>
                <a:solidFill>
                  <a:schemeClr val="tx1"/>
                </a:solidFill>
                <a:effectLst/>
                <a:cs typeface="Times New Roman" panose="02020603050405020304" pitchFamily="18" charset="0"/>
              </a:rPr>
              <a:t>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cs typeface="Times New Roman" panose="02020603050405020304" pitchFamily="18" charset="0"/>
            </a:endParaRPr>
          </a:p>
        </p:txBody>
      </p:sp>
    </p:spTree>
    <p:extLst>
      <p:ext uri="{BB962C8B-B14F-4D97-AF65-F5344CB8AC3E}">
        <p14:creationId xmlns:p14="http://schemas.microsoft.com/office/powerpoint/2010/main" val="34771465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05840" y="1240970"/>
            <a:ext cx="9517059" cy="3170099"/>
          </a:xfrm>
          <a:prstGeom prst="rect">
            <a:avLst/>
          </a:prstGeom>
          <a:noFill/>
        </p:spPr>
        <p:txBody>
          <a:bodyPr wrap="square" rtlCol="0">
            <a:spAutoFit/>
          </a:bodyPr>
          <a:lstStyle/>
          <a:p>
            <a:r>
              <a:rPr lang="fr-FR" sz="2000" dirty="0" smtClean="0"/>
              <a:t>      En </a:t>
            </a:r>
            <a:r>
              <a:rPr lang="fr-FR" sz="2000" dirty="0"/>
              <a:t>somme, ce projet d'arbre généalogique interactif, développé en Python avec Tkinter, a permis de concrétiser une visualisation claire et fonctionnelle des liens familiaux. </a:t>
            </a:r>
            <a:endParaRPr lang="fr-FR" sz="2000" dirty="0" smtClean="0"/>
          </a:p>
          <a:p>
            <a:r>
              <a:rPr lang="fr-FR" sz="2000" dirty="0"/>
              <a:t> </a:t>
            </a:r>
            <a:r>
              <a:rPr lang="fr-FR" sz="2000" dirty="0" smtClean="0"/>
              <a:t>     Nous </a:t>
            </a:r>
            <a:r>
              <a:rPr lang="fr-FR" sz="2000" dirty="0"/>
              <a:t>avons réussi à mettre en place une structure de données robuste via MySQL, essentielle pour organiser les informations complexes et les relations de parenté. Ce travail a démontré notre capacité à intégrer différentes technologies pour créer une application conviviale et évolutive</a:t>
            </a:r>
            <a:r>
              <a:rPr lang="fr-FR" sz="2000" dirty="0" smtClean="0"/>
              <a:t>.</a:t>
            </a:r>
          </a:p>
          <a:p>
            <a:r>
              <a:rPr lang="fr-FR" sz="2000" dirty="0"/>
              <a:t> </a:t>
            </a:r>
            <a:r>
              <a:rPr lang="fr-FR" sz="2000" dirty="0" smtClean="0"/>
              <a:t>     </a:t>
            </a:r>
            <a:r>
              <a:rPr lang="fr-FR" sz="2000" dirty="0"/>
              <a:t>Bien que cette version offre déjà une exploration intuitive de l'arbre, des perspectives d'amélioration telles que l'ajout de fonctionnalités d'édition ou la gestion de scénarios familiaux plus complexes restent envisageables pour l'avenir.</a:t>
            </a:r>
            <a:endParaRPr lang="en-US" sz="2000" dirty="0"/>
          </a:p>
        </p:txBody>
      </p:sp>
      <p:sp>
        <p:nvSpPr>
          <p:cNvPr id="3" name="ZoneTexte 2"/>
          <p:cNvSpPr txBox="1"/>
          <p:nvPr/>
        </p:nvSpPr>
        <p:spPr>
          <a:xfrm>
            <a:off x="4448945" y="535576"/>
            <a:ext cx="2630849" cy="523220"/>
          </a:xfrm>
          <a:prstGeom prst="rect">
            <a:avLst/>
          </a:prstGeom>
          <a:noFill/>
        </p:spPr>
        <p:txBody>
          <a:bodyPr wrap="none" rtlCol="0">
            <a:spAutoFit/>
          </a:bodyPr>
          <a:lstStyle/>
          <a:p>
            <a:pPr marL="514350" indent="-514350" algn="ctr">
              <a:buFont typeface="+mj-lt"/>
              <a:buAutoNum type="romanUcPeriod" startAt="5"/>
            </a:pPr>
            <a:r>
              <a:rPr lang="fr-FR" sz="2800" b="1" u="sng" dirty="0" smtClean="0">
                <a:solidFill>
                  <a:schemeClr val="accent6">
                    <a:lumMod val="75000"/>
                  </a:schemeClr>
                </a:solidFill>
                <a:latin typeface="Times New Roman" panose="02020603050405020304" pitchFamily="18" charset="0"/>
                <a:cs typeface="Times New Roman" panose="02020603050405020304" pitchFamily="18" charset="0"/>
              </a:rPr>
              <a:t>Conclusion :</a:t>
            </a:r>
            <a:endParaRPr lang="en-US" sz="2800" b="1" u="sng"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567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Émoticône 2"/>
          <p:cNvSpPr/>
          <p:nvPr/>
        </p:nvSpPr>
        <p:spPr>
          <a:xfrm>
            <a:off x="5381898" y="3304174"/>
            <a:ext cx="757646" cy="679269"/>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chemin horizontal 4"/>
          <p:cNvSpPr/>
          <p:nvPr/>
        </p:nvSpPr>
        <p:spPr>
          <a:xfrm>
            <a:off x="1391195" y="1919875"/>
            <a:ext cx="9287691" cy="1097280"/>
          </a:xfrm>
          <a:prstGeom prst="horizont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fr-FR" sz="3600" dirty="0">
                <a:solidFill>
                  <a:schemeClr val="accent2">
                    <a:lumMod val="50000"/>
                  </a:schemeClr>
                </a:solidFill>
                <a:latin typeface="Algerian" panose="04020705040A02060702" pitchFamily="82" charset="0"/>
              </a:rPr>
              <a:t>MERCI DE VOTRE AIMABLE ATTENTION </a:t>
            </a:r>
            <a:r>
              <a:rPr lang="fr-FR" sz="3600" dirty="0" smtClean="0">
                <a:solidFill>
                  <a:schemeClr val="accent2">
                    <a:lumMod val="50000"/>
                  </a:schemeClr>
                </a:solidFill>
                <a:latin typeface="Algerian" panose="04020705040A02060702" pitchFamily="82" charset="0"/>
              </a:rPr>
              <a:t>!!!</a:t>
            </a:r>
            <a:endParaRPr lang="fr-FR" sz="3600" dirty="0">
              <a:solidFill>
                <a:schemeClr val="accent2">
                  <a:lumMod val="50000"/>
                </a:schemeClr>
              </a:solidFill>
              <a:latin typeface="Algerian" panose="04020705040A02060702" pitchFamily="82" charset="0"/>
            </a:endParaRPr>
          </a:p>
        </p:txBody>
      </p:sp>
    </p:spTree>
    <p:extLst>
      <p:ext uri="{BB962C8B-B14F-4D97-AF65-F5344CB8AC3E}">
        <p14:creationId xmlns:p14="http://schemas.microsoft.com/office/powerpoint/2010/main" val="89501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762</Words>
  <Application>Microsoft Office PowerPoint</Application>
  <PresentationFormat>Grand écran</PresentationFormat>
  <Paragraphs>80</Paragraphs>
  <Slides>9</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 Unicode MS</vt:lpstr>
      <vt:lpstr>Algerian</vt:lpstr>
      <vt:lpstr>Arial</vt:lpstr>
      <vt:lpstr>Calibri</vt:lpstr>
      <vt:lpstr>Calibri Light</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ZIDANE Dane</dc:creator>
  <cp:lastModifiedBy>ZIDANE Dane</cp:lastModifiedBy>
  <cp:revision>32</cp:revision>
  <dcterms:created xsi:type="dcterms:W3CDTF">2025-03-15T07:12:10Z</dcterms:created>
  <dcterms:modified xsi:type="dcterms:W3CDTF">2025-06-11T22:52:37Z</dcterms:modified>
</cp:coreProperties>
</file>